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64" r:id="rId5"/>
    <p:sldId id="261" r:id="rId6"/>
    <p:sldId id="260" r:id="rId7"/>
    <p:sldId id="265" r:id="rId8"/>
    <p:sldId id="258" r:id="rId9"/>
    <p:sldId id="268" r:id="rId10"/>
    <p:sldId id="257" r:id="rId11"/>
    <p:sldId id="259" r:id="rId12"/>
    <p:sldId id="267"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60"/>
  </p:normalViewPr>
  <p:slideViewPr>
    <p:cSldViewPr snapToGrid="0">
      <p:cViewPr varScale="1">
        <p:scale>
          <a:sx n="61" d="100"/>
          <a:sy n="61" d="100"/>
        </p:scale>
        <p:origin x="72" y="6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8EF1EFF-C26A-4FD1-B528-4EFEFBBD1194}" type="datetimeFigureOut">
              <a:rPr lang="en-CA" smtClean="0"/>
              <a:t>2/24/16</a:t>
            </a:fld>
            <a:endParaRPr lang="en-CA"/>
          </a:p>
        </p:txBody>
      </p:sp>
      <p:sp>
        <p:nvSpPr>
          <p:cNvPr id="5" name="Footer Placeholder 4"/>
          <p:cNvSpPr>
            <a:spLocks noGrp="1"/>
          </p:cNvSpPr>
          <p:nvPr>
            <p:ph type="ftr" sz="quarter" idx="11"/>
          </p:nvPr>
        </p:nvSpPr>
        <p:spPr>
          <a:xfrm>
            <a:off x="1876424" y="5410201"/>
            <a:ext cx="5124886" cy="365125"/>
          </a:xfrm>
        </p:spPr>
        <p:txBody>
          <a:bodyPr/>
          <a:lstStyle/>
          <a:p>
            <a:endParaRPr lang="en-CA"/>
          </a:p>
        </p:txBody>
      </p:sp>
      <p:sp>
        <p:nvSpPr>
          <p:cNvPr id="6" name="Slide Number Placeholder 5"/>
          <p:cNvSpPr>
            <a:spLocks noGrp="1"/>
          </p:cNvSpPr>
          <p:nvPr>
            <p:ph type="sldNum" sz="quarter" idx="12"/>
          </p:nvPr>
        </p:nvSpPr>
        <p:spPr>
          <a:xfrm>
            <a:off x="9896911" y="5410199"/>
            <a:ext cx="771089" cy="365125"/>
          </a:xfrm>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3342937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EF1EFF-C26A-4FD1-B528-4EFEFBBD1194}" type="datetimeFigureOut">
              <a:rPr lang="en-CA" smtClean="0"/>
              <a:t>2/24/16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3247908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EF1EFF-C26A-4FD1-B528-4EFEFBBD1194}" type="datetimeFigureOut">
              <a:rPr lang="en-CA" smtClean="0"/>
              <a:t>2/24/16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353194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574197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EF1EFF-C26A-4FD1-B528-4EFEFBBD1194}" type="datetimeFigureOut">
              <a:rPr lang="en-CA" smtClean="0"/>
              <a:t>2/24/16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1747597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8EF1EFF-C26A-4FD1-B528-4EFEFBBD1194}" type="datetimeFigureOut">
              <a:rPr lang="en-CA" smtClean="0"/>
              <a:t>2/24/16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2996289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F1EFF-C26A-4FD1-B528-4EFEFBBD1194}" type="datetimeFigureOut">
              <a:rPr lang="en-CA" smtClean="0"/>
              <a:t>2/24/16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1050989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4165707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992676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2830537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136919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04148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F1EFF-C26A-4FD1-B528-4EFEFBBD1194}" type="datetimeFigureOut">
              <a:rPr lang="en-CA" smtClean="0"/>
              <a:t>2/24/16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498801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8EF1EFF-C26A-4FD1-B528-4EFEFBBD1194}" type="datetimeFigureOut">
              <a:rPr lang="en-CA" smtClean="0"/>
              <a:t>2/24/16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22915440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8EF1EFF-C26A-4FD1-B528-4EFEFBBD1194}" type="datetimeFigureOut">
              <a:rPr lang="en-CA" smtClean="0"/>
              <a:t>2/24/16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2393975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EF1EFF-C26A-4FD1-B528-4EFEFBBD1194}" type="datetimeFigureOut">
              <a:rPr lang="en-CA" smtClean="0"/>
              <a:t>2/24/16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3330571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EF1EFF-C26A-4FD1-B528-4EFEFBBD1194}" type="datetimeFigureOut">
              <a:rPr lang="en-CA" smtClean="0"/>
              <a:t>2/24/16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DF0054-221D-498B-AE36-BF0486EB4D84}" type="slidenum">
              <a:rPr lang="en-CA" smtClean="0"/>
              <a:t>‹#›</a:t>
            </a:fld>
            <a:endParaRPr lang="en-CA"/>
          </a:p>
        </p:txBody>
      </p:sp>
    </p:spTree>
    <p:extLst>
      <p:ext uri="{BB962C8B-B14F-4D97-AF65-F5344CB8AC3E}">
        <p14:creationId xmlns:p14="http://schemas.microsoft.com/office/powerpoint/2010/main" val="2113793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8EF1EFF-C26A-4FD1-B528-4EFEFBBD1194}" type="datetimeFigureOut">
              <a:rPr lang="en-CA" smtClean="0"/>
              <a:t>2/24/16</a:t>
            </a:fld>
            <a:endParaRPr lang="en-CA"/>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ADF0054-221D-498B-AE36-BF0486EB4D84}" type="slidenum">
              <a:rPr lang="en-CA" smtClean="0"/>
              <a:t>‹#›</a:t>
            </a:fld>
            <a:endParaRPr lang="en-CA"/>
          </a:p>
        </p:txBody>
      </p:sp>
    </p:spTree>
    <p:extLst>
      <p:ext uri="{BB962C8B-B14F-4D97-AF65-F5344CB8AC3E}">
        <p14:creationId xmlns:p14="http://schemas.microsoft.com/office/powerpoint/2010/main" val="30937556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blogs.egusd.net/digitalcitizenship/files/2013/07/4foci-uynfof.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eklogo.com/images/S/snapchat-logo-F20CDB1199-seeklogo.com.gif" TargetMode="External"/><Relationship Id="rId2" Type="http://schemas.openxmlformats.org/officeDocument/2006/relationships/hyperlink" Target="https://en.wikipedia.org/wiki/Personal_learning_network" TargetMode="Externa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9.xml.rels><?xml version="1.0" encoding="UTF-8" standalone="yes"?>
<Relationships xmlns="http://schemas.openxmlformats.org/package/2006/relationships"><Relationship Id="rId2" Type="http://schemas.openxmlformats.org/officeDocument/2006/relationships/hyperlink" Target="https://en.wikipedia.org/wiki/Vegetarianis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oedb.org/open/" TargetMode="External"/><Relationship Id="rId2" Type="http://schemas.openxmlformats.org/officeDocument/2006/relationships/hyperlink" Target="https://opensource.com/education/13/4/guide-open-source-education" TargetMode="External"/><Relationship Id="rId1" Type="http://schemas.openxmlformats.org/officeDocument/2006/relationships/slideLayout" Target="../slideLayouts/slideLayout2.xml"/><Relationship Id="rId4" Type="http://schemas.openxmlformats.org/officeDocument/2006/relationships/hyperlink" Target="https://www.coursera.org/"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en.wikipedia.org/wiki/Devil's_advocat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loganpetlak.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Learning</a:t>
            </a:r>
            <a:endParaRPr lang="en-CA" dirty="0"/>
          </a:p>
        </p:txBody>
      </p:sp>
      <p:sp>
        <p:nvSpPr>
          <p:cNvPr id="3" name="Subtitle 2"/>
          <p:cNvSpPr>
            <a:spLocks noGrp="1"/>
          </p:cNvSpPr>
          <p:nvPr>
            <p:ph type="subTitle" idx="1"/>
          </p:nvPr>
        </p:nvSpPr>
        <p:spPr/>
        <p:txBody>
          <a:bodyPr/>
          <a:lstStyle/>
          <a:p>
            <a:r>
              <a:rPr lang="en-CA" dirty="0" smtClean="0"/>
              <a:t>Outcome: I can understand the theory and practice of learning in this class.</a:t>
            </a:r>
            <a:endParaRPr lang="en-CA" dirty="0"/>
          </a:p>
        </p:txBody>
      </p:sp>
    </p:spTree>
    <p:extLst>
      <p:ext uri="{BB962C8B-B14F-4D97-AF65-F5344CB8AC3E}">
        <p14:creationId xmlns:p14="http://schemas.microsoft.com/office/powerpoint/2010/main" val="21447460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Learning IN a Mr. Petlak class - Summarized</a:t>
            </a:r>
            <a:endParaRPr lang="en-CA" b="1" dirty="0"/>
          </a:p>
        </p:txBody>
      </p:sp>
      <p:sp>
        <p:nvSpPr>
          <p:cNvPr id="3" name="Content Placeholder 2"/>
          <p:cNvSpPr>
            <a:spLocks noGrp="1"/>
          </p:cNvSpPr>
          <p:nvPr>
            <p:ph idx="1"/>
          </p:nvPr>
        </p:nvSpPr>
        <p:spPr/>
        <p:txBody>
          <a:bodyPr/>
          <a:lstStyle/>
          <a:p>
            <a:r>
              <a:rPr lang="en-CA" dirty="0" smtClean="0"/>
              <a:t>You can expect a combination of </a:t>
            </a:r>
            <a:r>
              <a:rPr lang="en-CA" b="1" i="1" dirty="0" smtClean="0"/>
              <a:t>personalized learning</a:t>
            </a:r>
            <a:r>
              <a:rPr lang="en-CA" dirty="0" smtClean="0"/>
              <a:t> (pursuing knowledge of your choice within a certain guideline/goal) and </a:t>
            </a:r>
            <a:r>
              <a:rPr lang="en-CA" b="1" i="1" dirty="0" smtClean="0"/>
              <a:t>traditional learning</a:t>
            </a:r>
            <a:r>
              <a:rPr lang="en-CA" dirty="0" smtClean="0"/>
              <a:t> (making sense of notes, study cards, reading strategies).</a:t>
            </a:r>
            <a:br>
              <a:rPr lang="en-CA" dirty="0" smtClean="0"/>
            </a:br>
            <a:endParaRPr lang="en-CA" dirty="0" smtClean="0"/>
          </a:p>
          <a:p>
            <a:r>
              <a:rPr lang="en-CA" b="1" i="1" dirty="0" smtClean="0"/>
              <a:t>Personalized learning </a:t>
            </a:r>
            <a:r>
              <a:rPr lang="en-CA" dirty="0" smtClean="0"/>
              <a:t>prepares you for life and problem solving.</a:t>
            </a:r>
            <a:br>
              <a:rPr lang="en-CA" dirty="0" smtClean="0"/>
            </a:br>
            <a:endParaRPr lang="en-CA" dirty="0" smtClean="0"/>
          </a:p>
          <a:p>
            <a:r>
              <a:rPr lang="en-CA" b="1" i="1" dirty="0" smtClean="0"/>
              <a:t>Traditional learning </a:t>
            </a:r>
            <a:r>
              <a:rPr lang="en-CA" dirty="0" smtClean="0"/>
              <a:t>prepares you for post-secondary.</a:t>
            </a:r>
            <a:endParaRPr lang="en-CA" dirty="0"/>
          </a:p>
        </p:txBody>
      </p:sp>
    </p:spTree>
    <p:extLst>
      <p:ext uri="{BB962C8B-B14F-4D97-AF65-F5344CB8AC3E}">
        <p14:creationId xmlns:p14="http://schemas.microsoft.com/office/powerpoint/2010/main" val="436702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Questions to ask yourself when learning</a:t>
            </a:r>
            <a:endParaRPr lang="en-CA" b="1" dirty="0"/>
          </a:p>
        </p:txBody>
      </p:sp>
      <p:sp>
        <p:nvSpPr>
          <p:cNvPr id="3" name="Content Placeholder 2"/>
          <p:cNvSpPr>
            <a:spLocks noGrp="1"/>
          </p:cNvSpPr>
          <p:nvPr>
            <p:ph idx="1"/>
          </p:nvPr>
        </p:nvSpPr>
        <p:spPr/>
        <p:txBody>
          <a:bodyPr/>
          <a:lstStyle/>
          <a:p>
            <a:r>
              <a:rPr lang="en-CA" dirty="0" smtClean="0"/>
              <a:t>Why is this important?</a:t>
            </a:r>
          </a:p>
          <a:p>
            <a:r>
              <a:rPr lang="en-CA" dirty="0" smtClean="0"/>
              <a:t>What do I want to know more about?</a:t>
            </a:r>
          </a:p>
          <a:p>
            <a:r>
              <a:rPr lang="en-CA" dirty="0" smtClean="0"/>
              <a:t>How can I learn more about it?</a:t>
            </a:r>
          </a:p>
          <a:p>
            <a:r>
              <a:rPr lang="en-CA" dirty="0" smtClean="0"/>
              <a:t>Do I trust the information I found from a particular source?</a:t>
            </a:r>
          </a:p>
          <a:p>
            <a:r>
              <a:rPr lang="en-CA" dirty="0" smtClean="0"/>
              <a:t>How does this connect to other people I know?</a:t>
            </a:r>
          </a:p>
          <a:p>
            <a:r>
              <a:rPr lang="en-CA" dirty="0" smtClean="0"/>
              <a:t>Where am I at with understanding this (self-assess)?</a:t>
            </a:r>
          </a:p>
        </p:txBody>
      </p:sp>
    </p:spTree>
    <p:extLst>
      <p:ext uri="{BB962C8B-B14F-4D97-AF65-F5344CB8AC3E}">
        <p14:creationId xmlns:p14="http://schemas.microsoft.com/office/powerpoint/2010/main" val="1943405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Styles and Needs</a:t>
            </a:r>
            <a:endParaRPr lang="en-CA" dirty="0"/>
          </a:p>
        </p:txBody>
      </p:sp>
      <p:sp>
        <p:nvSpPr>
          <p:cNvPr id="3" name="Content Placeholder 2"/>
          <p:cNvSpPr>
            <a:spLocks noGrp="1"/>
          </p:cNvSpPr>
          <p:nvPr>
            <p:ph idx="1"/>
          </p:nvPr>
        </p:nvSpPr>
        <p:spPr>
          <a:xfrm>
            <a:off x="1141412" y="1718440"/>
            <a:ext cx="9905999" cy="4761187"/>
          </a:xfrm>
        </p:spPr>
        <p:txBody>
          <a:bodyPr>
            <a:normAutofit/>
          </a:bodyPr>
          <a:lstStyle/>
          <a:p>
            <a:r>
              <a:rPr lang="en-CA" dirty="0" smtClean="0"/>
              <a:t>Ideally, I (Mr. Petlak), can meet the needs of all learners.</a:t>
            </a:r>
          </a:p>
          <a:p>
            <a:r>
              <a:rPr lang="en-CA" dirty="0" smtClean="0"/>
              <a:t>You can expect baseline knowledge and then have to apply and create with the baseline knowledge by the end.</a:t>
            </a:r>
          </a:p>
          <a:p>
            <a:r>
              <a:rPr lang="en-CA" dirty="0" smtClean="0"/>
              <a:t>It should be delivered in a variety of ways… lecture, hands-on, independent research, discussion, etc. You should learn how you learn best…</a:t>
            </a:r>
            <a:br>
              <a:rPr lang="en-CA" dirty="0" smtClean="0"/>
            </a:br>
            <a:endParaRPr lang="en-CA" dirty="0" smtClean="0"/>
          </a:p>
          <a:p>
            <a:r>
              <a:rPr lang="en-CA" dirty="0" smtClean="0"/>
              <a:t>I learn best by watching, listening, and reading all together. Simply reading can take me more time, but if I write about my thoughts (reading strategies) while I do it, it makes the content more meaningful to me.</a:t>
            </a:r>
            <a:endParaRPr lang="en-CA" dirty="0"/>
          </a:p>
        </p:txBody>
      </p:sp>
    </p:spTree>
    <p:extLst>
      <p:ext uri="{BB962C8B-B14F-4D97-AF65-F5344CB8AC3E}">
        <p14:creationId xmlns:p14="http://schemas.microsoft.com/office/powerpoint/2010/main" val="3305212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Digital Citizenship</a:t>
            </a:r>
            <a:endParaRPr lang="en-CA" dirty="0"/>
          </a:p>
        </p:txBody>
      </p:sp>
      <p:sp>
        <p:nvSpPr>
          <p:cNvPr id="3" name="Subtitle 2"/>
          <p:cNvSpPr>
            <a:spLocks noGrp="1"/>
          </p:cNvSpPr>
          <p:nvPr>
            <p:ph type="subTitle" idx="1"/>
          </p:nvPr>
        </p:nvSpPr>
        <p:spPr/>
        <p:txBody>
          <a:bodyPr/>
          <a:lstStyle/>
          <a:p>
            <a:r>
              <a:rPr lang="en-CA" dirty="0" smtClean="0"/>
              <a:t>Outcome: I can utilize the internet and social media and be a connected Learner.</a:t>
            </a:r>
            <a:endParaRPr lang="en-CA" dirty="0"/>
          </a:p>
        </p:txBody>
      </p:sp>
    </p:spTree>
    <p:extLst>
      <p:ext uri="{BB962C8B-B14F-4D97-AF65-F5344CB8AC3E}">
        <p14:creationId xmlns:p14="http://schemas.microsoft.com/office/powerpoint/2010/main" val="1561707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197"/>
            <a:ext cx="10515600" cy="1325563"/>
          </a:xfrm>
        </p:spPr>
        <p:txBody>
          <a:bodyPr/>
          <a:lstStyle/>
          <a:p>
            <a:r>
              <a:rPr lang="en-CA" dirty="0" smtClean="0"/>
              <a:t>What is digital citizenship?</a:t>
            </a:r>
            <a:endParaRPr lang="en-CA" dirty="0"/>
          </a:p>
        </p:txBody>
      </p:sp>
      <p:pic>
        <p:nvPicPr>
          <p:cNvPr id="4" name="Content Placeholder 3">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93854" y="884121"/>
            <a:ext cx="3998146" cy="3998146"/>
          </a:xfrm>
        </p:spPr>
      </p:pic>
      <p:sp>
        <p:nvSpPr>
          <p:cNvPr id="5" name="TextBox 4"/>
          <p:cNvSpPr txBox="1"/>
          <p:nvPr/>
        </p:nvSpPr>
        <p:spPr>
          <a:xfrm>
            <a:off x="938971" y="884121"/>
            <a:ext cx="7285681" cy="5632311"/>
          </a:xfrm>
          <a:prstGeom prst="rect">
            <a:avLst/>
          </a:prstGeom>
          <a:noFill/>
        </p:spPr>
        <p:txBody>
          <a:bodyPr wrap="square" rtlCol="0">
            <a:spAutoFit/>
          </a:bodyPr>
          <a:lstStyle/>
          <a:p>
            <a:r>
              <a:rPr lang="en-CA" sz="2400" dirty="0" smtClean="0"/>
              <a:t>Being a good “citizen” online.</a:t>
            </a:r>
          </a:p>
          <a:p>
            <a:pPr marL="285750" indent="-285750">
              <a:buFont typeface="Arial" panose="020B0604020202020204" pitchFamily="34" charset="0"/>
              <a:buChar char="•"/>
            </a:pPr>
            <a:r>
              <a:rPr lang="en-CA" sz="2400" b="1" i="1" dirty="0" smtClean="0"/>
              <a:t>Cyberbullying</a:t>
            </a:r>
            <a:r>
              <a:rPr lang="en-CA" sz="2400" dirty="0" smtClean="0"/>
              <a:t> – what is it? What does it involve? Don’t hide behind anonymity.</a:t>
            </a:r>
          </a:p>
          <a:p>
            <a:pPr marL="285750" indent="-285750">
              <a:buFont typeface="Arial" panose="020B0604020202020204" pitchFamily="34" charset="0"/>
              <a:buChar char="•"/>
            </a:pPr>
            <a:r>
              <a:rPr lang="en-CA" sz="2400" b="1" i="1" dirty="0" smtClean="0"/>
              <a:t>Digital footprint </a:t>
            </a:r>
            <a:r>
              <a:rPr lang="en-CA" sz="2400" dirty="0" smtClean="0"/>
              <a:t>– make one, be aware of what it shows about you – five years from now do you think you will be happy to stumble onto this? – Example = if you make a post about an Ex or breaking up… is it the right venue? Do you need everyone to know in that way?</a:t>
            </a:r>
          </a:p>
          <a:p>
            <a:pPr marL="285750" indent="-285750">
              <a:buFont typeface="Arial" panose="020B0604020202020204" pitchFamily="34" charset="0"/>
              <a:buChar char="•"/>
            </a:pPr>
            <a:r>
              <a:rPr lang="en-CA" sz="2400" b="1" i="1" dirty="0" smtClean="0"/>
              <a:t>Protecting privacy </a:t>
            </a:r>
            <a:r>
              <a:rPr lang="en-CA" sz="2400" dirty="0" smtClean="0"/>
              <a:t>– be aware of your privacy settings, and the privacy of others… ANYTHING you share can become public (pictures, opinions, etc.)</a:t>
            </a:r>
          </a:p>
          <a:p>
            <a:pPr marL="285750" indent="-285750">
              <a:buFont typeface="Arial" panose="020B0604020202020204" pitchFamily="34" charset="0"/>
              <a:buChar char="•"/>
            </a:pPr>
            <a:r>
              <a:rPr lang="en-CA" sz="2400" b="1" i="1" dirty="0" smtClean="0"/>
              <a:t>Intellectual property </a:t>
            </a:r>
            <a:r>
              <a:rPr lang="en-CA" sz="2400" dirty="0" smtClean="0"/>
              <a:t>– give credit wherever you receive information from if you are re-using it for your own writings.</a:t>
            </a:r>
          </a:p>
        </p:txBody>
      </p:sp>
    </p:spTree>
    <p:extLst>
      <p:ext uri="{BB962C8B-B14F-4D97-AF65-F5344CB8AC3E}">
        <p14:creationId xmlns:p14="http://schemas.microsoft.com/office/powerpoint/2010/main" val="3014582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Pro-Tip</a:t>
            </a:r>
            <a:endParaRPr lang="en-CA" dirty="0"/>
          </a:p>
        </p:txBody>
      </p:sp>
      <p:sp>
        <p:nvSpPr>
          <p:cNvPr id="3" name="Content Placeholder 2"/>
          <p:cNvSpPr>
            <a:spLocks noGrp="1"/>
          </p:cNvSpPr>
          <p:nvPr>
            <p:ph idx="1"/>
          </p:nvPr>
        </p:nvSpPr>
        <p:spPr>
          <a:xfrm>
            <a:off x="1141412" y="1876097"/>
            <a:ext cx="9905999" cy="4619296"/>
          </a:xfrm>
        </p:spPr>
        <p:txBody>
          <a:bodyPr>
            <a:normAutofit/>
          </a:bodyPr>
          <a:lstStyle/>
          <a:p>
            <a:r>
              <a:rPr lang="en-CA" dirty="0" smtClean="0"/>
              <a:t>You </a:t>
            </a:r>
            <a:r>
              <a:rPr lang="en-CA" dirty="0"/>
              <a:t>need a hint of paranoia. EVERYTHING YOU DO CAN BE TRACKED… SO MAYBE AVOID DOING BAD THINGS?</a:t>
            </a:r>
            <a:br>
              <a:rPr lang="en-CA" dirty="0"/>
            </a:br>
            <a:r>
              <a:rPr lang="en-CA" dirty="0"/>
              <a:t>My thoughts on “invasion of privacy” is… if I’m not doing anything wrong… I’ve got nothing to worry about</a:t>
            </a:r>
            <a:r>
              <a:rPr lang="en-CA" dirty="0" smtClean="0"/>
              <a:t>.</a:t>
            </a:r>
          </a:p>
          <a:p>
            <a:r>
              <a:rPr lang="en-CA" dirty="0" smtClean="0"/>
              <a:t>Case in point – Ashley Madison hacking several years ago.</a:t>
            </a:r>
            <a:br>
              <a:rPr lang="en-CA" dirty="0" smtClean="0"/>
            </a:br>
            <a:endParaRPr lang="en-CA" dirty="0" smtClean="0"/>
          </a:p>
          <a:p>
            <a:r>
              <a:rPr lang="en-CA" dirty="0" smtClean="0"/>
              <a:t>Share your learning and reflect on it! Blogs/reflections are great! Find a blog you like, what did they do well? How can you emulate that? What would you do differently?</a:t>
            </a:r>
            <a:endParaRPr lang="en-CA" dirty="0"/>
          </a:p>
        </p:txBody>
      </p:sp>
    </p:spTree>
    <p:extLst>
      <p:ext uri="{BB962C8B-B14F-4D97-AF65-F5344CB8AC3E}">
        <p14:creationId xmlns:p14="http://schemas.microsoft.com/office/powerpoint/2010/main" val="16552496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Social Media (YouTube, Twitter, Instagram, Snapchat)</a:t>
            </a:r>
            <a:endParaRPr lang="en-CA" dirty="0"/>
          </a:p>
        </p:txBody>
      </p:sp>
      <p:sp>
        <p:nvSpPr>
          <p:cNvPr id="3" name="Content Placeholder 2"/>
          <p:cNvSpPr>
            <a:spLocks noGrp="1"/>
          </p:cNvSpPr>
          <p:nvPr>
            <p:ph idx="1"/>
          </p:nvPr>
        </p:nvSpPr>
        <p:spPr>
          <a:xfrm>
            <a:off x="838200" y="1825625"/>
            <a:ext cx="8274269" cy="4351338"/>
          </a:xfrm>
        </p:spPr>
        <p:txBody>
          <a:bodyPr>
            <a:normAutofit fontScale="92500" lnSpcReduction="20000"/>
          </a:bodyPr>
          <a:lstStyle/>
          <a:p>
            <a:r>
              <a:rPr lang="en-CA" dirty="0" smtClean="0"/>
              <a:t>Follow people that you are interested in – they add to your </a:t>
            </a:r>
            <a:r>
              <a:rPr lang="en-CA" b="1" dirty="0" smtClean="0">
                <a:hlinkClick r:id="rId2"/>
              </a:rPr>
              <a:t>personal (learning) network</a:t>
            </a:r>
            <a:r>
              <a:rPr lang="en-CA" b="1" dirty="0" smtClean="0"/>
              <a:t>.</a:t>
            </a:r>
            <a:r>
              <a:rPr lang="en-CA" dirty="0"/>
              <a:t> </a:t>
            </a:r>
            <a:r>
              <a:rPr lang="en-CA" dirty="0" smtClean="0"/>
              <a:t>More people with similar interests allows you to be more likely to find more posts that you are interested in.</a:t>
            </a:r>
          </a:p>
          <a:p>
            <a:r>
              <a:rPr lang="en-CA" dirty="0" smtClean="0"/>
              <a:t>Think of someone you follow (friend, celeb, etc.), why do you follow them? They post interesting things… So see who they follow or who they are similar to and follow them as well because you’ll probably find even more interesting things!</a:t>
            </a:r>
            <a:br>
              <a:rPr lang="en-CA" dirty="0" smtClean="0"/>
            </a:br>
            <a:endParaRPr lang="en-CA" dirty="0" smtClean="0"/>
          </a:p>
          <a:p>
            <a:r>
              <a:rPr lang="en-CA" dirty="0" smtClean="0"/>
              <a:t>Apply this to science, health, history, pictures of the world and school! If you connect with people or groups that do this and share your interests, you will have more access to it</a:t>
            </a:r>
            <a:r>
              <a:rPr lang="en-CA" dirty="0" smtClean="0"/>
              <a:t>! Try it now!</a:t>
            </a:r>
            <a:endParaRPr lang="en-CA" dirty="0"/>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2469" y="1690688"/>
            <a:ext cx="2932386" cy="2932386"/>
          </a:xfrm>
          <a:prstGeom prst="rect">
            <a:avLst/>
          </a:prstGeom>
        </p:spPr>
      </p:pic>
    </p:spTree>
    <p:extLst>
      <p:ext uri="{BB962C8B-B14F-4D97-AF65-F5344CB8AC3E}">
        <p14:creationId xmlns:p14="http://schemas.microsoft.com/office/powerpoint/2010/main" val="1729495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US" b="1" dirty="0"/>
              <a:t>Wikipedia. (2016, February 25). Vegetarianism. Retrieved February 25, 2016, from </a:t>
            </a:r>
            <a:r>
              <a:rPr lang="en-US" b="1" dirty="0">
                <a:hlinkClick r:id="rId2"/>
              </a:rPr>
              <a:t>https://</a:t>
            </a:r>
            <a:r>
              <a:rPr lang="en-US" b="1" dirty="0" smtClean="0">
                <a:hlinkClick r:id="rId2"/>
              </a:rPr>
              <a:t>en.wikipedia.org/wiki/Vegetarianism</a:t>
            </a:r>
            <a:r>
              <a:rPr lang="en-US" b="1" dirty="0" smtClean="0"/>
              <a:t> </a:t>
            </a:r>
            <a:endParaRPr lang="en-CA" dirty="0"/>
          </a:p>
        </p:txBody>
      </p:sp>
    </p:spTree>
    <p:extLst>
      <p:ext uri="{BB962C8B-B14F-4D97-AF65-F5344CB8AC3E}">
        <p14:creationId xmlns:p14="http://schemas.microsoft.com/office/powerpoint/2010/main" val="3462775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a:t>
            </a:r>
            <a:endParaRPr lang="en-CA" dirty="0"/>
          </a:p>
        </p:txBody>
      </p:sp>
      <p:sp>
        <p:nvSpPr>
          <p:cNvPr id="3" name="Content Placeholder 2"/>
          <p:cNvSpPr>
            <a:spLocks noGrp="1"/>
          </p:cNvSpPr>
          <p:nvPr>
            <p:ph idx="1"/>
          </p:nvPr>
        </p:nvSpPr>
        <p:spPr>
          <a:xfrm>
            <a:off x="1141413" y="1939159"/>
            <a:ext cx="9905999" cy="4493171"/>
          </a:xfrm>
        </p:spPr>
        <p:txBody>
          <a:bodyPr>
            <a:normAutofit/>
          </a:bodyPr>
          <a:lstStyle/>
          <a:p>
            <a:r>
              <a:rPr lang="en-CA" dirty="0" smtClean="0"/>
              <a:t>Knowledge is everywhere online.</a:t>
            </a:r>
          </a:p>
          <a:p>
            <a:r>
              <a:rPr lang="en-CA" dirty="0" smtClean="0"/>
              <a:t>YOU can find it everywhere online.</a:t>
            </a:r>
          </a:p>
          <a:p>
            <a:r>
              <a:rPr lang="en-CA" dirty="0" smtClean="0"/>
              <a:t>Most simple questions, YOU can find out. This is knowledge.</a:t>
            </a:r>
          </a:p>
          <a:p>
            <a:r>
              <a:rPr lang="en-CA" dirty="0" smtClean="0"/>
              <a:t>Learning is knowing how to utilize that knowledge – apply or create with that knowledge.</a:t>
            </a:r>
          </a:p>
          <a:p>
            <a:r>
              <a:rPr lang="en-CA" dirty="0" smtClean="0"/>
              <a:t>Reading strategies, discussions with peers and teachers, and asking more questions, helps you enhance that learning.</a:t>
            </a:r>
          </a:p>
          <a:p>
            <a:r>
              <a:rPr lang="en-CA" dirty="0" smtClean="0"/>
              <a:t>Networking online, helps you extend people you can learn from WORLDWIDE</a:t>
            </a:r>
            <a:endParaRPr lang="en-CA" dirty="0"/>
          </a:p>
        </p:txBody>
      </p:sp>
    </p:spTree>
    <p:extLst>
      <p:ext uri="{BB962C8B-B14F-4D97-AF65-F5344CB8AC3E}">
        <p14:creationId xmlns:p14="http://schemas.microsoft.com/office/powerpoint/2010/main" val="2940612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the real world…</a:t>
            </a:r>
            <a:endParaRPr lang="en-CA" dirty="0"/>
          </a:p>
        </p:txBody>
      </p:sp>
      <p:sp>
        <p:nvSpPr>
          <p:cNvPr id="3" name="Content Placeholder 2"/>
          <p:cNvSpPr>
            <a:spLocks noGrp="1"/>
          </p:cNvSpPr>
          <p:nvPr>
            <p:ph idx="1"/>
          </p:nvPr>
        </p:nvSpPr>
        <p:spPr>
          <a:xfrm>
            <a:off x="1141412" y="2249486"/>
            <a:ext cx="9905999" cy="4340499"/>
          </a:xfrm>
        </p:spPr>
        <p:txBody>
          <a:bodyPr>
            <a:normAutofit fontScale="92500" lnSpcReduction="20000"/>
          </a:bodyPr>
          <a:lstStyle/>
          <a:p>
            <a:r>
              <a:rPr lang="en-CA" dirty="0" smtClean="0"/>
              <a:t>Exams aren’t “real</a:t>
            </a:r>
            <a:r>
              <a:rPr lang="en-CA" dirty="0"/>
              <a:t> </a:t>
            </a:r>
            <a:r>
              <a:rPr lang="en-CA" dirty="0" smtClean="0"/>
              <a:t>life”… but many jobs and education have them as a baseline to confirm what you know.</a:t>
            </a:r>
            <a:r>
              <a:rPr lang="en-CA" dirty="0"/>
              <a:t/>
            </a:r>
            <a:br>
              <a:rPr lang="en-CA" dirty="0"/>
            </a:br>
            <a:r>
              <a:rPr lang="en-CA" dirty="0" smtClean="0"/>
              <a:t>UNLESS you’re in university… then exams consume your life.</a:t>
            </a:r>
          </a:p>
          <a:p>
            <a:r>
              <a:rPr lang="en-CA" dirty="0" smtClean="0"/>
              <a:t>University knowledge is awesome, but a lot of the information you can find yourself online. The class can, however, ask questions to broaden your understanding of some content… and many jobs only recognize university credentials. But textbooks are expensive, and for a lot of first year courses you can avoid textbooks entirely.</a:t>
            </a:r>
          </a:p>
          <a:p>
            <a:r>
              <a:rPr lang="en-CA" dirty="0" smtClean="0"/>
              <a:t>It’s best to learn how to get and critique a real answer… is Wikipedia trustworthy? If it sounds ridiculous when you read something, it probably is.</a:t>
            </a:r>
          </a:p>
          <a:p>
            <a:r>
              <a:rPr lang="en-CA" dirty="0" smtClean="0">
                <a:hlinkClick r:id="rId2"/>
              </a:rPr>
              <a:t>Open Education </a:t>
            </a:r>
            <a:r>
              <a:rPr lang="en-CA" dirty="0" smtClean="0">
                <a:sym typeface="Wingdings" panose="05000000000000000000" pitchFamily="2" charset="2"/>
              </a:rPr>
              <a:t> Flexible learning (learning what YOU want).</a:t>
            </a:r>
            <a:r>
              <a:rPr lang="en-CA" dirty="0" smtClean="0"/>
              <a:t> </a:t>
            </a:r>
            <a:br>
              <a:rPr lang="en-CA" dirty="0" smtClean="0"/>
            </a:br>
            <a:r>
              <a:rPr lang="en-CA" dirty="0" smtClean="0">
                <a:hlinkClick r:id="rId3"/>
              </a:rPr>
              <a:t>Open Education Database</a:t>
            </a:r>
            <a:r>
              <a:rPr lang="en-CA" dirty="0" smtClean="0"/>
              <a:t>, </a:t>
            </a:r>
            <a:r>
              <a:rPr lang="en-CA" dirty="0" smtClean="0">
                <a:hlinkClick r:id="rId4"/>
              </a:rPr>
              <a:t>Coursera</a:t>
            </a:r>
            <a:endParaRPr lang="en-CA" dirty="0"/>
          </a:p>
        </p:txBody>
      </p:sp>
    </p:spTree>
    <p:extLst>
      <p:ext uri="{BB962C8B-B14F-4D97-AF65-F5344CB8AC3E}">
        <p14:creationId xmlns:p14="http://schemas.microsoft.com/office/powerpoint/2010/main" val="1150113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Credibility of websites</a:t>
            </a:r>
            <a:endParaRPr lang="en-CA" dirty="0"/>
          </a:p>
        </p:txBody>
      </p:sp>
      <p:sp>
        <p:nvSpPr>
          <p:cNvPr id="3" name="Content Placeholder 2"/>
          <p:cNvSpPr>
            <a:spLocks noGrp="1"/>
          </p:cNvSpPr>
          <p:nvPr>
            <p:ph idx="1"/>
          </p:nvPr>
        </p:nvSpPr>
        <p:spPr/>
        <p:txBody>
          <a:bodyPr>
            <a:normAutofit lnSpcReduction="10000"/>
          </a:bodyPr>
          <a:lstStyle/>
          <a:p>
            <a:r>
              <a:rPr lang="en-CA" dirty="0" smtClean="0"/>
              <a:t>We have previous questions on slide three of the presentation that help address this.</a:t>
            </a:r>
          </a:p>
          <a:p>
            <a:r>
              <a:rPr lang="en-CA" dirty="0" smtClean="0"/>
              <a:t>Who wrote it? What are their credentials? Is it subject to personal bias? Does it sound biased?</a:t>
            </a:r>
          </a:p>
          <a:p>
            <a:r>
              <a:rPr lang="en-CA" dirty="0" smtClean="0"/>
              <a:t>Remember opinion is only that.</a:t>
            </a:r>
          </a:p>
          <a:p>
            <a:r>
              <a:rPr lang="en-CA" dirty="0" smtClean="0"/>
              <a:t>When was it written? Is it recent or is it old news?</a:t>
            </a:r>
          </a:p>
          <a:p>
            <a:r>
              <a:rPr lang="en-CA" dirty="0" smtClean="0"/>
              <a:t>Play </a:t>
            </a:r>
            <a:r>
              <a:rPr lang="en-CA" dirty="0" smtClean="0">
                <a:hlinkClick r:id="rId2"/>
              </a:rPr>
              <a:t>devil’s advocate</a:t>
            </a:r>
            <a:r>
              <a:rPr lang="en-CA" dirty="0" smtClean="0"/>
              <a:t>, try to pick it apart and not just buy into it.</a:t>
            </a:r>
            <a:endParaRPr lang="en-CA" dirty="0"/>
          </a:p>
        </p:txBody>
      </p:sp>
    </p:spTree>
    <p:extLst>
      <p:ext uri="{BB962C8B-B14F-4D97-AF65-F5344CB8AC3E}">
        <p14:creationId xmlns:p14="http://schemas.microsoft.com/office/powerpoint/2010/main" val="435128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Application</a:t>
            </a:r>
            <a:endParaRPr lang="en-CA" dirty="0"/>
          </a:p>
        </p:txBody>
      </p:sp>
      <p:sp>
        <p:nvSpPr>
          <p:cNvPr id="3" name="Content Placeholder 2"/>
          <p:cNvSpPr>
            <a:spLocks noGrp="1"/>
          </p:cNvSpPr>
          <p:nvPr>
            <p:ph idx="1"/>
          </p:nvPr>
        </p:nvSpPr>
        <p:spPr/>
        <p:txBody>
          <a:bodyPr/>
          <a:lstStyle/>
          <a:p>
            <a:r>
              <a:rPr lang="en-CA" dirty="0" smtClean="0"/>
              <a:t>Note that this applies to anything you wish to learn… I am trying to learn how to play piano… I am following piano teachers on twitter, I search for tips and videos on </a:t>
            </a:r>
            <a:r>
              <a:rPr lang="en-CA" dirty="0"/>
              <a:t>Y</a:t>
            </a:r>
            <a:r>
              <a:rPr lang="en-CA" dirty="0" smtClean="0"/>
              <a:t>ouTube, I talk to Mr. McCorriston for help, and I connect to music I know and like in order to practice and learn more… and I share my learning of it… for others… AND for myself. </a:t>
            </a:r>
            <a:r>
              <a:rPr lang="en-CA" dirty="0" smtClean="0">
                <a:hlinkClick r:id="rId2"/>
              </a:rPr>
              <a:t>Loganpetlak.ca</a:t>
            </a:r>
            <a:endParaRPr lang="en-CA" dirty="0" smtClean="0"/>
          </a:p>
          <a:p>
            <a:r>
              <a:rPr lang="en-CA" dirty="0" smtClean="0"/>
              <a:t>Writing about it helps me observe my thoughts, and critique my thoughts on it.</a:t>
            </a:r>
            <a:endParaRPr lang="en-CA" dirty="0"/>
          </a:p>
        </p:txBody>
      </p:sp>
    </p:spTree>
    <p:extLst>
      <p:ext uri="{BB962C8B-B14F-4D97-AF65-F5344CB8AC3E}">
        <p14:creationId xmlns:p14="http://schemas.microsoft.com/office/powerpoint/2010/main" val="4202185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7174</TotalTime>
  <Words>759</Words>
  <Application>Microsoft Office PowerPoint</Application>
  <PresentationFormat>Widescreen</PresentationFormat>
  <Paragraphs>56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Trebuchet MS</vt:lpstr>
      <vt:lpstr>Tw Cen MT</vt:lpstr>
      <vt:lpstr>Wingdings</vt:lpstr>
      <vt:lpstr>Circuit</vt:lpstr>
      <vt:lpstr>Learning</vt:lpstr>
      <vt:lpstr>Learning IN a Mr. Petlak class - Summarized</vt:lpstr>
      <vt:lpstr>Questions to ask yourself when learning</vt:lpstr>
      <vt:lpstr>Learning Styles and Needs</vt:lpstr>
      <vt:lpstr>Digital Citizenship</vt:lpstr>
      <vt:lpstr>What is digital citizenship?</vt:lpstr>
      <vt:lpstr>Pro-Tip</vt:lpstr>
      <vt:lpstr>Social Media (YouTube, Twitter, Instagram, Snapchat)</vt:lpstr>
      <vt:lpstr>PowerPoint Presentation</vt:lpstr>
      <vt:lpstr>Learning</vt:lpstr>
      <vt:lpstr>In the real world…</vt:lpstr>
      <vt:lpstr>Credibility of websites</vt:lpstr>
      <vt:lpstr>Application</vt:lpstr>
    </vt:vector>
  </TitlesOfParts>
  <Company>Prairie South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Citizenship</dc:title>
  <dc:creator>Petlak, Logan</dc:creator>
  <cp:lastModifiedBy>Petlak, Logan</cp:lastModifiedBy>
  <cp:revision>15</cp:revision>
  <dcterms:created xsi:type="dcterms:W3CDTF">2016-02-03T15:11:21Z</dcterms:created>
  <dcterms:modified xsi:type="dcterms:W3CDTF">2016-02-29T14:40:26Z</dcterms:modified>
</cp:coreProperties>
</file>