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77" r:id="rId3"/>
    <p:sldId id="288" r:id="rId4"/>
    <p:sldId id="289" r:id="rId5"/>
    <p:sldId id="284" r:id="rId6"/>
    <p:sldId id="287" r:id="rId7"/>
    <p:sldId id="296" r:id="rId8"/>
    <p:sldId id="295" r:id="rId9"/>
    <p:sldId id="290" r:id="rId10"/>
    <p:sldId id="291" r:id="rId11"/>
    <p:sldId id="294" r:id="rId12"/>
    <p:sldId id="292" r:id="rId13"/>
    <p:sldId id="293" r:id="rId14"/>
    <p:sldId id="279" r:id="rId15"/>
    <p:sldId id="281" r:id="rId16"/>
    <p:sldId id="282" r:id="rId17"/>
    <p:sldId id="280" r:id="rId18"/>
    <p:sldId id="285" r:id="rId19"/>
    <p:sldId id="286" r:id="rId20"/>
    <p:sldId id="283" r:id="rId21"/>
    <p:sldId id="278" r:id="rId22"/>
    <p:sldId id="276" r:id="rId23"/>
    <p:sldId id="257" r:id="rId24"/>
    <p:sldId id="267" r:id="rId25"/>
    <p:sldId id="258" r:id="rId26"/>
    <p:sldId id="259" r:id="rId27"/>
    <p:sldId id="264" r:id="rId28"/>
    <p:sldId id="265" r:id="rId29"/>
    <p:sldId id="271" r:id="rId30"/>
    <p:sldId id="262" r:id="rId31"/>
    <p:sldId id="263" r:id="rId32"/>
    <p:sldId id="268" r:id="rId33"/>
    <p:sldId id="272" r:id="rId34"/>
    <p:sldId id="270" r:id="rId35"/>
    <p:sldId id="275" r:id="rId36"/>
    <p:sldId id="273" r:id="rId37"/>
    <p:sldId id="274" r:id="rId38"/>
    <p:sldId id="261" r:id="rId3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61" autoAdjust="0"/>
    <p:restoredTop sz="94660"/>
  </p:normalViewPr>
  <p:slideViewPr>
    <p:cSldViewPr snapToGrid="0">
      <p:cViewPr varScale="1">
        <p:scale>
          <a:sx n="62" d="100"/>
          <a:sy n="62" d="100"/>
        </p:scale>
        <p:origin x="66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7BAA77-6099-4577-9A49-1AC38F40DED9}" type="datetimeFigureOut">
              <a:rPr lang="en-CA" smtClean="0"/>
              <a:t>10/21/16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96D16-51C1-4E69-92CB-7A36AC0CE47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0843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6B94-B3A2-41DA-AF05-EDF8BFC47AF4}" type="datetimeFigureOut">
              <a:rPr lang="en-CA" smtClean="0"/>
              <a:t>10/21/16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CB2C-950C-4729-B533-F4DF3DBBDEA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6025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6B94-B3A2-41DA-AF05-EDF8BFC47AF4}" type="datetimeFigureOut">
              <a:rPr lang="en-CA" smtClean="0"/>
              <a:t>10/21/16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CB2C-950C-4729-B533-F4DF3DBBDEA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922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6B94-B3A2-41DA-AF05-EDF8BFC47AF4}" type="datetimeFigureOut">
              <a:rPr lang="en-CA" smtClean="0"/>
              <a:t>10/21/16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CB2C-950C-4729-B533-F4DF3DBBDEA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1797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6B94-B3A2-41DA-AF05-EDF8BFC47AF4}" type="datetimeFigureOut">
              <a:rPr lang="en-CA" smtClean="0"/>
              <a:t>10/21/16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CB2C-950C-4729-B533-F4DF3DBBDEA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70854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6B94-B3A2-41DA-AF05-EDF8BFC47AF4}" type="datetimeFigureOut">
              <a:rPr lang="en-CA" smtClean="0"/>
              <a:t>10/21/16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CB2C-950C-4729-B533-F4DF3DBBDEA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9319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6B94-B3A2-41DA-AF05-EDF8BFC47AF4}" type="datetimeFigureOut">
              <a:rPr lang="en-CA" smtClean="0"/>
              <a:t>10/21/16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CB2C-950C-4729-B533-F4DF3DBBDEA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810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6B94-B3A2-41DA-AF05-EDF8BFC47AF4}" type="datetimeFigureOut">
              <a:rPr lang="en-CA" smtClean="0"/>
              <a:t>10/21/16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CB2C-950C-4729-B533-F4DF3DBBDEA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9636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6B94-B3A2-41DA-AF05-EDF8BFC47AF4}" type="datetimeFigureOut">
              <a:rPr lang="en-CA" smtClean="0"/>
              <a:t>10/21/16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CB2C-950C-4729-B533-F4DF3DBBDEA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3960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6B94-B3A2-41DA-AF05-EDF8BFC47AF4}" type="datetimeFigureOut">
              <a:rPr lang="en-CA" smtClean="0"/>
              <a:t>10/21/16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CB2C-950C-4729-B533-F4DF3DBBDEA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374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6B94-B3A2-41DA-AF05-EDF8BFC47AF4}" type="datetimeFigureOut">
              <a:rPr lang="en-CA" smtClean="0"/>
              <a:t>10/21/16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CB2C-950C-4729-B533-F4DF3DBBDEA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608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6B94-B3A2-41DA-AF05-EDF8BFC47AF4}" type="datetimeFigureOut">
              <a:rPr lang="en-CA" smtClean="0"/>
              <a:t>10/21/16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CB2C-950C-4729-B533-F4DF3DBBDEA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0094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36B94-B3A2-41DA-AF05-EDF8BFC47AF4}" type="datetimeFigureOut">
              <a:rPr lang="en-CA" smtClean="0"/>
              <a:t>10/21/16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FCB2C-950C-4729-B533-F4DF3DBBDEA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653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resource2.rockyview.ab.ca/science7/Sci7IntroductionUnit/Sci7IntroL4/imageAT0.JPG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Science 9: Physical Science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sz="4400" dirty="0" smtClean="0"/>
              <a:t>Atoms and Elements</a:t>
            </a:r>
            <a:endParaRPr lang="en-CA" sz="4400" dirty="0"/>
          </a:p>
        </p:txBody>
      </p:sp>
    </p:spTree>
    <p:extLst>
      <p:ext uri="{BB962C8B-B14F-4D97-AF65-F5344CB8AC3E}">
        <p14:creationId xmlns:p14="http://schemas.microsoft.com/office/powerpoint/2010/main" val="3923827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Atoms</a:t>
            </a:r>
            <a:endParaRPr lang="en-CA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3035245"/>
          </a:xfrm>
        </p:spPr>
        <p:txBody>
          <a:bodyPr>
            <a:normAutofit/>
          </a:bodyPr>
          <a:lstStyle/>
          <a:p>
            <a:pPr algn="l"/>
            <a:r>
              <a:rPr lang="en-US" b="1" i="1" dirty="0" smtClean="0"/>
              <a:t>AE 9.2 Analyze </a:t>
            </a:r>
            <a:r>
              <a:rPr lang="en-US" b="1" i="1" dirty="0"/>
              <a:t>historical explanations of the structure of matter up to and including</a:t>
            </a:r>
            <a:r>
              <a:rPr lang="en-US" b="1" i="1" dirty="0" smtClean="0"/>
              <a:t>:</a:t>
            </a:r>
            <a:br>
              <a:rPr lang="en-US" b="1" i="1" dirty="0" smtClean="0"/>
            </a:br>
            <a:r>
              <a:rPr lang="en-US" dirty="0" smtClean="0"/>
              <a:t>º</a:t>
            </a:r>
            <a:r>
              <a:rPr lang="en-US" i="1" dirty="0" smtClean="0"/>
              <a:t>º</a:t>
            </a:r>
            <a:r>
              <a:rPr lang="en-US" b="1" i="1" dirty="0" smtClean="0"/>
              <a:t>Dalton model</a:t>
            </a:r>
            <a:br>
              <a:rPr lang="en-US" b="1" i="1" dirty="0" smtClean="0"/>
            </a:br>
            <a:r>
              <a:rPr lang="en-US" dirty="0" smtClean="0"/>
              <a:t>º</a:t>
            </a:r>
            <a:r>
              <a:rPr lang="en-US" i="1" dirty="0" smtClean="0"/>
              <a:t>º</a:t>
            </a:r>
            <a:r>
              <a:rPr lang="en-US" b="1" i="1" dirty="0" smtClean="0"/>
              <a:t>Thomson model</a:t>
            </a:r>
            <a:br>
              <a:rPr lang="en-US" b="1" i="1" dirty="0" smtClean="0"/>
            </a:br>
            <a:r>
              <a:rPr lang="en-US" dirty="0" smtClean="0"/>
              <a:t>º</a:t>
            </a:r>
            <a:r>
              <a:rPr lang="en-US" i="1" dirty="0" smtClean="0"/>
              <a:t>º</a:t>
            </a:r>
            <a:r>
              <a:rPr lang="en-US" b="1" i="1" dirty="0" smtClean="0"/>
              <a:t>Rutherford </a:t>
            </a:r>
            <a:r>
              <a:rPr lang="en-US" b="1" i="1" dirty="0"/>
              <a:t>model </a:t>
            </a:r>
            <a:r>
              <a:rPr lang="en-US" b="1" i="1" dirty="0" smtClean="0"/>
              <a:t/>
            </a:r>
            <a:br>
              <a:rPr lang="en-US" b="1" i="1" dirty="0" smtClean="0"/>
            </a:br>
            <a:r>
              <a:rPr lang="en-US" dirty="0" smtClean="0"/>
              <a:t>º</a:t>
            </a:r>
            <a:r>
              <a:rPr lang="en-US" i="1" dirty="0" smtClean="0"/>
              <a:t>º</a:t>
            </a:r>
            <a:r>
              <a:rPr lang="en-US" b="1" i="1" dirty="0" smtClean="0"/>
              <a:t>Bohr </a:t>
            </a:r>
            <a:r>
              <a:rPr lang="en-US" b="1" i="1" dirty="0"/>
              <a:t>model of the atom</a:t>
            </a:r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39027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makes up…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9350"/>
            <a:ext cx="8863739" cy="5625884"/>
          </a:xfrm>
        </p:spPr>
        <p:txBody>
          <a:bodyPr>
            <a:normAutofit/>
          </a:bodyPr>
          <a:lstStyle/>
          <a:p>
            <a:r>
              <a:rPr lang="en-CA" dirty="0" smtClean="0"/>
              <a:t>A pencil</a:t>
            </a:r>
            <a:r>
              <a:rPr lang="en-CA" dirty="0" smtClean="0"/>
              <a:t>.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WOOD! – around the outside</a:t>
            </a:r>
          </a:p>
          <a:p>
            <a:endParaRPr lang="en-CA" dirty="0"/>
          </a:p>
          <a:p>
            <a:r>
              <a:rPr lang="en-CA" dirty="0" smtClean="0"/>
              <a:t>Graphite or Lead – to write</a:t>
            </a:r>
          </a:p>
          <a:p>
            <a:endParaRPr lang="en-CA" dirty="0"/>
          </a:p>
          <a:p>
            <a:r>
              <a:rPr lang="en-CA" dirty="0" smtClean="0"/>
              <a:t>Metal (Aluminum) – eraser holder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Synthetic rubber – Eraser</a:t>
            </a:r>
            <a:br>
              <a:rPr lang="en-CA" dirty="0" smtClean="0"/>
            </a:br>
            <a:endParaRPr lang="en-CA" dirty="0"/>
          </a:p>
          <a:p>
            <a:r>
              <a:rPr lang="en-CA" dirty="0" smtClean="0"/>
              <a:t>Paint/plastic cover - </a:t>
            </a:r>
          </a:p>
        </p:txBody>
      </p:sp>
    </p:spTree>
    <p:extLst>
      <p:ext uri="{BB962C8B-B14F-4D97-AF65-F5344CB8AC3E}">
        <p14:creationId xmlns:p14="http://schemas.microsoft.com/office/powerpoint/2010/main" val="2345156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makes up…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14627" cy="4351338"/>
          </a:xfrm>
        </p:spPr>
        <p:txBody>
          <a:bodyPr/>
          <a:lstStyle/>
          <a:p>
            <a:r>
              <a:rPr lang="en-CA" dirty="0" smtClean="0"/>
              <a:t>Lead - </a:t>
            </a:r>
            <a:r>
              <a:rPr lang="en-CA" dirty="0" err="1" smtClean="0"/>
              <a:t>Pb</a:t>
            </a:r>
            <a:endParaRPr lang="en-CA" dirty="0" smtClean="0"/>
          </a:p>
          <a:p>
            <a:r>
              <a:rPr lang="en-CA" dirty="0" smtClean="0"/>
              <a:t>Cellulose (wood) – C</a:t>
            </a:r>
            <a:r>
              <a:rPr lang="en-CA" baseline="-25000" dirty="0" smtClean="0"/>
              <a:t>6</a:t>
            </a:r>
            <a:r>
              <a:rPr lang="en-CA" dirty="0" smtClean="0"/>
              <a:t>H</a:t>
            </a:r>
            <a:r>
              <a:rPr lang="en-CA" baseline="-25000" dirty="0" smtClean="0"/>
              <a:t>10</a:t>
            </a:r>
            <a:r>
              <a:rPr lang="en-CA" dirty="0" smtClean="0"/>
              <a:t>O</a:t>
            </a:r>
            <a:r>
              <a:rPr lang="en-CA" baseline="-25000" dirty="0" smtClean="0"/>
              <a:t>5</a:t>
            </a:r>
            <a:r>
              <a:rPr lang="en-CA" dirty="0" smtClean="0"/>
              <a:t> (n</a:t>
            </a:r>
            <a:r>
              <a:rPr lang="en-CA" dirty="0" smtClean="0"/>
              <a:t>)</a:t>
            </a:r>
          </a:p>
          <a:p>
            <a:r>
              <a:rPr lang="en-CA" dirty="0" smtClean="0"/>
              <a:t>Aluminum – Al</a:t>
            </a:r>
          </a:p>
          <a:p>
            <a:endParaRPr lang="en-CA" dirty="0" smtClean="0"/>
          </a:p>
          <a:p>
            <a:endParaRPr lang="en-CA" baseline="-25000" dirty="0"/>
          </a:p>
          <a:p>
            <a:endParaRPr lang="en-CA" baseline="-25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224" y="1825625"/>
            <a:ext cx="5026776" cy="502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928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Vocabulary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Mass</a:t>
            </a:r>
          </a:p>
          <a:p>
            <a:r>
              <a:rPr lang="en-US" dirty="0" smtClean="0"/>
              <a:t>Charge</a:t>
            </a:r>
          </a:p>
          <a:p>
            <a:r>
              <a:rPr lang="en-US" dirty="0" smtClean="0"/>
              <a:t>Electron</a:t>
            </a:r>
          </a:p>
          <a:p>
            <a:r>
              <a:rPr lang="en-US" dirty="0" smtClean="0"/>
              <a:t>Proton</a:t>
            </a:r>
          </a:p>
          <a:p>
            <a:r>
              <a:rPr lang="en-US" dirty="0" smtClean="0"/>
              <a:t>Neutron</a:t>
            </a:r>
          </a:p>
          <a:p>
            <a:r>
              <a:rPr lang="en-US" dirty="0" smtClean="0"/>
              <a:t>Nucleus</a:t>
            </a:r>
          </a:p>
          <a:p>
            <a:r>
              <a:rPr lang="en-US" dirty="0" smtClean="0"/>
              <a:t>Atom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7912" y="1825625"/>
            <a:ext cx="5975888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Molecule</a:t>
            </a:r>
          </a:p>
          <a:p>
            <a:r>
              <a:rPr lang="en-US" dirty="0" smtClean="0"/>
              <a:t>Element</a:t>
            </a:r>
          </a:p>
          <a:p>
            <a:r>
              <a:rPr lang="en-US" dirty="0" smtClean="0"/>
              <a:t>Compound</a:t>
            </a:r>
          </a:p>
          <a:p>
            <a:r>
              <a:rPr lang="en-US" dirty="0" smtClean="0"/>
              <a:t>Neutral</a:t>
            </a:r>
          </a:p>
          <a:p>
            <a:r>
              <a:rPr lang="en-US" dirty="0" smtClean="0"/>
              <a:t>Positive</a:t>
            </a:r>
          </a:p>
          <a:p>
            <a:r>
              <a:rPr lang="en-US" dirty="0" smtClean="0"/>
              <a:t>Negative</a:t>
            </a:r>
          </a:p>
          <a:p>
            <a:r>
              <a:rPr lang="en-US" dirty="0" smtClean="0"/>
              <a:t>Ion</a:t>
            </a:r>
          </a:p>
          <a:p>
            <a:r>
              <a:rPr lang="en-US" dirty="0" smtClean="0"/>
              <a:t>Isotope</a:t>
            </a:r>
          </a:p>
          <a:p>
            <a:r>
              <a:rPr lang="en-US" dirty="0" smtClean="0"/>
              <a:t>Periodic table</a:t>
            </a:r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71993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is an atom?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</a:t>
            </a:r>
            <a:r>
              <a:rPr lang="en-US" dirty="0"/>
              <a:t> </a:t>
            </a:r>
            <a:r>
              <a:rPr lang="en-US" b="1" dirty="0"/>
              <a:t>atom</a:t>
            </a:r>
            <a:r>
              <a:rPr lang="en-US" dirty="0"/>
              <a:t> </a:t>
            </a:r>
            <a:r>
              <a:rPr lang="en-US" dirty="0" smtClean="0"/>
              <a:t>is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It has a ________ (center) co</a:t>
            </a:r>
            <a:r>
              <a:rPr lang="en-CA" dirty="0" err="1" smtClean="0"/>
              <a:t>mposed</a:t>
            </a:r>
            <a:r>
              <a:rPr lang="en-CA" dirty="0" smtClean="0"/>
              <a:t> </a:t>
            </a:r>
            <a:r>
              <a:rPr lang="en-CA" dirty="0"/>
              <a:t>of protons </a:t>
            </a:r>
            <a:r>
              <a:rPr lang="en-CA" dirty="0" smtClean="0"/>
              <a:t>(_), </a:t>
            </a:r>
            <a:r>
              <a:rPr lang="en-CA" dirty="0"/>
              <a:t>neutrons, and electrons </a:t>
            </a:r>
            <a:r>
              <a:rPr lang="en-CA" dirty="0" smtClean="0"/>
              <a:t>(_). </a:t>
            </a:r>
          </a:p>
          <a:p>
            <a:endParaRPr lang="en-CA" dirty="0"/>
          </a:p>
          <a:p>
            <a:r>
              <a:rPr lang="en-CA" dirty="0" smtClean="0"/>
              <a:t>Protons and electrons have a __________.</a:t>
            </a:r>
            <a:endParaRPr lang="en-US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Some atoms lose/gain electrons giving them a particular charge. </a:t>
            </a:r>
            <a:br>
              <a:rPr lang="en-CA" dirty="0" smtClean="0"/>
            </a:br>
            <a:r>
              <a:rPr lang="en-CA" dirty="0" smtClean="0"/>
              <a:t>+ = _______</a:t>
            </a:r>
            <a:br>
              <a:rPr lang="en-CA" dirty="0" smtClean="0"/>
            </a:br>
            <a:r>
              <a:rPr lang="en-CA" dirty="0" smtClean="0"/>
              <a:t>- = _______</a:t>
            </a:r>
            <a:endParaRPr lang="en-CA" dirty="0"/>
          </a:p>
          <a:p>
            <a:endParaRPr lang="en-CA" dirty="0" smtClean="0"/>
          </a:p>
          <a:p>
            <a:r>
              <a:rPr lang="en-CA" dirty="0" smtClean="0"/>
              <a:t>A molecule</a:t>
            </a:r>
            <a:r>
              <a:rPr lang="en-US" dirty="0"/>
              <a:t> </a:t>
            </a:r>
            <a:r>
              <a:rPr lang="en-US" dirty="0" smtClean="0"/>
              <a:t>is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90992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is an atom?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An</a:t>
            </a:r>
            <a:r>
              <a:rPr lang="en-US" dirty="0"/>
              <a:t> </a:t>
            </a:r>
            <a:r>
              <a:rPr lang="en-US" b="1" dirty="0"/>
              <a:t>atom</a:t>
            </a:r>
            <a:r>
              <a:rPr lang="en-US" dirty="0"/>
              <a:t> is the smallest constituent unit of ordinary matter that has the properties of a chemical element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It has a nucleus (center) co</a:t>
            </a:r>
            <a:r>
              <a:rPr lang="en-CA" dirty="0" err="1" smtClean="0"/>
              <a:t>mposed</a:t>
            </a:r>
            <a:r>
              <a:rPr lang="en-CA" dirty="0" smtClean="0"/>
              <a:t> </a:t>
            </a:r>
            <a:r>
              <a:rPr lang="en-CA" dirty="0"/>
              <a:t>of protons (+), neutrons, and electrons </a:t>
            </a:r>
            <a:r>
              <a:rPr lang="en-CA" dirty="0" smtClean="0"/>
              <a:t>(-). </a:t>
            </a:r>
          </a:p>
          <a:p>
            <a:endParaRPr lang="en-CA" dirty="0"/>
          </a:p>
          <a:p>
            <a:r>
              <a:rPr lang="en-CA" dirty="0" smtClean="0"/>
              <a:t>Protons and electrons have a charge</a:t>
            </a:r>
            <a:endParaRPr lang="en-US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CA" dirty="0" smtClean="0"/>
              <a:t>Some atoms lose/gain electrons giving them a particular charge. </a:t>
            </a:r>
            <a:br>
              <a:rPr lang="en-CA" dirty="0" smtClean="0"/>
            </a:br>
            <a:r>
              <a:rPr lang="en-CA" dirty="0" smtClean="0"/>
              <a:t>+ = cation</a:t>
            </a:r>
            <a:br>
              <a:rPr lang="en-CA" dirty="0" smtClean="0"/>
            </a:br>
            <a:r>
              <a:rPr lang="en-CA" dirty="0" smtClean="0"/>
              <a:t>- = anion</a:t>
            </a:r>
            <a:endParaRPr lang="en-CA" dirty="0"/>
          </a:p>
          <a:p>
            <a:endParaRPr lang="en-CA" dirty="0" smtClean="0"/>
          </a:p>
          <a:p>
            <a:r>
              <a:rPr lang="en-CA" dirty="0" smtClean="0"/>
              <a:t>A molecule</a:t>
            </a:r>
            <a:r>
              <a:rPr lang="en-US" dirty="0"/>
              <a:t> is the smallest particle in a chemical element or compound that has the chemical properties of that element or </a:t>
            </a:r>
            <a:r>
              <a:rPr lang="en-US" dirty="0" smtClean="0"/>
              <a:t>compound – held together by chemical bonds.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2914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Elements vs Compounds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Element is a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Compound is 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367" y="4788026"/>
            <a:ext cx="6223501" cy="152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976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Elements vs Compounds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Element is a particular type of atom.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Compound is a combination of two or more different atoms to form a molecule.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367" y="4788026"/>
            <a:ext cx="6223501" cy="152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215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Isotopes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Isotopes</a:t>
            </a:r>
            <a:r>
              <a:rPr lang="en-US" dirty="0"/>
              <a:t> 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Carbon 12, __, __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030" y="3784317"/>
            <a:ext cx="5467027" cy="275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88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Isotopes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Isotopes</a:t>
            </a:r>
            <a:r>
              <a:rPr lang="en-US" dirty="0"/>
              <a:t> are versions of an atom or an element that have the same number of protons, but different numbers of neutrons.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Carbon 12, 13, 14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030" y="3784317"/>
            <a:ext cx="5467027" cy="275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461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29" y="0"/>
            <a:ext cx="11513950" cy="6798913"/>
          </a:xfrm>
        </p:spPr>
      </p:pic>
    </p:spTree>
    <p:extLst>
      <p:ext uri="{BB962C8B-B14F-4D97-AF65-F5344CB8AC3E}">
        <p14:creationId xmlns:p14="http://schemas.microsoft.com/office/powerpoint/2010/main" val="2441651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is it organized?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Atomic number</a:t>
            </a:r>
          </a:p>
          <a:p>
            <a:r>
              <a:rPr lang="en-CA" dirty="0" smtClean="0"/>
              <a:t>Atomic mass number</a:t>
            </a:r>
          </a:p>
          <a:p>
            <a:r>
              <a:rPr lang="en-CA" dirty="0" smtClean="0"/>
              <a:t>Number of electrons/protons</a:t>
            </a:r>
          </a:p>
          <a:p>
            <a:r>
              <a:rPr lang="en-CA" dirty="0" smtClean="0"/>
              <a:t>Valence electrons</a:t>
            </a:r>
          </a:p>
          <a:p>
            <a:r>
              <a:rPr lang="en-CA" dirty="0" smtClean="0"/>
              <a:t>Natural state – metals and gases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825625"/>
            <a:ext cx="5846720" cy="4353651"/>
          </a:xfrm>
        </p:spPr>
      </p:pic>
    </p:spTree>
    <p:extLst>
      <p:ext uri="{BB962C8B-B14F-4D97-AF65-F5344CB8AC3E}">
        <p14:creationId xmlns:p14="http://schemas.microsoft.com/office/powerpoint/2010/main" val="3387120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Dalton Model	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16477"/>
          </a:xfrm>
        </p:spPr>
        <p:txBody>
          <a:bodyPr/>
          <a:lstStyle/>
          <a:p>
            <a:r>
              <a:rPr lang="en-US" b="1" dirty="0"/>
              <a:t>Dalton's model</a:t>
            </a:r>
            <a:r>
              <a:rPr lang="en-US" dirty="0"/>
              <a:t> of the atom. John </a:t>
            </a:r>
            <a:r>
              <a:rPr lang="en-US" b="1" dirty="0" smtClean="0"/>
              <a:t>Dalton </a:t>
            </a:r>
            <a:r>
              <a:rPr lang="en-US" dirty="0" smtClean="0"/>
              <a:t>proposed </a:t>
            </a:r>
            <a:r>
              <a:rPr lang="en-US" dirty="0"/>
              <a:t>that all matter is composed of very small things which he called atoms. </a:t>
            </a:r>
            <a:endParaRPr lang="en-US" dirty="0" smtClean="0"/>
          </a:p>
          <a:p>
            <a:r>
              <a:rPr lang="en-US" dirty="0" smtClean="0"/>
              <a:t>He knew nothing of atoms and electrons!</a:t>
            </a:r>
          </a:p>
          <a:p>
            <a:endParaRPr lang="en-US" dirty="0"/>
          </a:p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843" y="3519164"/>
            <a:ext cx="2895843" cy="289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47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Thomson Model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JJ Thomson discovered the electron!</a:t>
            </a:r>
          </a:p>
          <a:p>
            <a:endParaRPr lang="en-CA" dirty="0"/>
          </a:p>
          <a:p>
            <a:r>
              <a:rPr lang="en-CA" dirty="0" smtClean="0"/>
              <a:t>SO THERE WAS SOMETHING SMALLER THAN AN ATOM?!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Plum pudding model.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561" y="3277003"/>
            <a:ext cx="5136235" cy="324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475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Rutherford Model</a:t>
            </a:r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916079"/>
            <a:ext cx="5930685" cy="36127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027549" cy="4351338"/>
          </a:xfrm>
        </p:spPr>
        <p:txBody>
          <a:bodyPr/>
          <a:lstStyle/>
          <a:p>
            <a:r>
              <a:rPr lang="en-CA" dirty="0" smtClean="0"/>
              <a:t>X Rays and Radiation appears on the scene!</a:t>
            </a:r>
          </a:p>
          <a:p>
            <a:endParaRPr lang="en-CA" dirty="0"/>
          </a:p>
          <a:p>
            <a:r>
              <a:rPr lang="en-CA" dirty="0" smtClean="0"/>
              <a:t>Dense positively charged core </a:t>
            </a:r>
            <a:br>
              <a:rPr lang="en-CA" dirty="0" smtClean="0"/>
            </a:br>
            <a:r>
              <a:rPr lang="en-CA" dirty="0" smtClean="0"/>
              <a:t>surrounded by negatively charged particles.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6047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Bohr Model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384729" cy="3645277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Electrons orbit the nucleus</a:t>
            </a:r>
            <a:br>
              <a:rPr lang="en-CA" dirty="0" smtClean="0"/>
            </a:br>
            <a:r>
              <a:rPr lang="en-CA" dirty="0" smtClean="0"/>
              <a:t>in rings called valence.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James Chadwick came up with the theory of neutrons that would hold the atom together.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061" y="1979800"/>
            <a:ext cx="5894242" cy="362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2830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Atom-Observing Technology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Microscope</a:t>
            </a:r>
          </a:p>
          <a:p>
            <a:r>
              <a:rPr lang="en-CA" dirty="0" smtClean="0"/>
              <a:t>Cathode ray tube</a:t>
            </a:r>
          </a:p>
          <a:p>
            <a:r>
              <a:rPr lang="en-CA" dirty="0" smtClean="0"/>
              <a:t>Mass spectrometer</a:t>
            </a:r>
          </a:p>
          <a:p>
            <a:r>
              <a:rPr lang="en-CA" dirty="0" smtClean="0"/>
              <a:t>Hadron collider (CERN, Saskatoon)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35292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Questions Arising form Studying Atoms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do </a:t>
            </a:r>
            <a:r>
              <a:rPr lang="en-US" dirty="0" smtClean="0"/>
              <a:t>different molecules </a:t>
            </a:r>
            <a:r>
              <a:rPr lang="en-US" dirty="0"/>
              <a:t>containing the same elements behave differently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dirty="0"/>
              <a:t>How do atoms stick together in a molecule? 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Are there smaller particles than electrons, protons, and neutrons?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53761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Quarks and Dark Matter/Energy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Quarks combine to form hadrons – most stable of which are called protons and neutrons.</a:t>
            </a:r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Dark matter (26.8%) is unobservable matter in our universe (doesn’t respond to light).</a:t>
            </a:r>
          </a:p>
          <a:p>
            <a:r>
              <a:rPr lang="en-CA" dirty="0" smtClean="0"/>
              <a:t>Dark energy (68.3%) accounts for universal expansion…</a:t>
            </a:r>
          </a:p>
          <a:p>
            <a:r>
              <a:rPr lang="en-CA" dirty="0" smtClean="0"/>
              <a:t>MORE OF OUR UNIVERSE IS COMPOSED OF THINGS WE CAN’T OBSERVE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60016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Substances and the Periodic Table</a:t>
            </a:r>
            <a:endParaRPr lang="en-CA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b="1" i="1" u="none" strike="noStrike" baseline="0" dirty="0" smtClean="0">
                <a:solidFill>
                  <a:srgbClr val="000000"/>
                </a:solidFill>
                <a:latin typeface="Myriad Pro"/>
              </a:rPr>
              <a:t>AE9.3 - Demonstrate an understanding of the classification of pure substances (elements and compounds), including the development and nature of the Periodic Table. </a:t>
            </a:r>
            <a:endParaRPr lang="en-US" b="0" i="0" u="none" strike="noStrike" baseline="0" dirty="0" smtClean="0">
              <a:solidFill>
                <a:srgbClr val="000000"/>
              </a:solidFill>
              <a:latin typeface="Myriad Pro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2819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WHMIS and Classifying Substances</a:t>
            </a:r>
            <a:endParaRPr lang="en-CA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188161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AE9.1 Distinguish between physical and chemical properties of common substances, including those found in household, commercial, industrial, and agricultural applications.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7883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WHMIS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is it?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675" y="3543300"/>
            <a:ext cx="6791325" cy="3314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847" y="84534"/>
            <a:ext cx="2066434" cy="188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77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WHMIS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395952" cy="4351338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Workplace Hazardous Materials Information System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It is a means of classifying substances found at home and in the workplace based on their potential hazards and health risks.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4153" y="1690689"/>
            <a:ext cx="6791325" cy="44862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66353" y="121029"/>
            <a:ext cx="65269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>
                <a:sym typeface="Wingdings" panose="05000000000000000000" pitchFamily="2" charset="2"/>
              </a:rPr>
              <a:t></a:t>
            </a:r>
            <a:r>
              <a:rPr lang="en-CA" sz="3200" dirty="0" smtClean="0"/>
              <a:t>Have you seen any of these before? </a:t>
            </a:r>
            <a:r>
              <a:rPr lang="en-CA" sz="3200" dirty="0" smtClean="0">
                <a:sym typeface="Wingdings" panose="05000000000000000000" pitchFamily="2" charset="2"/>
              </a:rPr>
              <a:t> </a:t>
            </a:r>
            <a:r>
              <a:rPr lang="en-CA" sz="3200" dirty="0" smtClean="0"/>
              <a:t>What do you think they mean? </a:t>
            </a:r>
            <a:br>
              <a:rPr lang="en-CA" sz="3200" dirty="0" smtClean="0"/>
            </a:br>
            <a:r>
              <a:rPr lang="en-CA" sz="3200" dirty="0" smtClean="0">
                <a:sym typeface="Wingdings" panose="05000000000000000000" pitchFamily="2" charset="2"/>
              </a:rPr>
              <a:t> </a:t>
            </a:r>
            <a:r>
              <a:rPr lang="en-CA" sz="3200" dirty="0" smtClean="0"/>
              <a:t>Name them!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291098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WHMIS Categories and Symbols – </a:t>
            </a:r>
            <a:r>
              <a:rPr lang="en-CA" dirty="0" smtClean="0">
                <a:hlinkClick r:id="rId2"/>
              </a:rPr>
              <a:t>Useful Link</a:t>
            </a:r>
            <a:endParaRPr lang="en-CA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8371214"/>
              </p:ext>
            </p:extLst>
          </p:nvPr>
        </p:nvGraphicFramePr>
        <p:xfrm>
          <a:off x="-3" y="1690690"/>
          <a:ext cx="5691354" cy="5047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1506"/>
                <a:gridCol w="3909848"/>
              </a:tblGrid>
              <a:tr h="560784">
                <a:tc>
                  <a:txBody>
                    <a:bodyPr/>
                    <a:lstStyle/>
                    <a:p>
                      <a:r>
                        <a:rPr lang="en-CA" dirty="0" smtClean="0"/>
                        <a:t>Category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Description</a:t>
                      </a:r>
                      <a:endParaRPr lang="en-CA" dirty="0"/>
                    </a:p>
                  </a:txBody>
                  <a:tcPr/>
                </a:tc>
              </a:tr>
              <a:tr h="560784">
                <a:tc>
                  <a:txBody>
                    <a:bodyPr/>
                    <a:lstStyle/>
                    <a:p>
                      <a:r>
                        <a:rPr lang="en-CA" dirty="0" smtClean="0"/>
                        <a:t>Compressed Gas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560784">
                <a:tc>
                  <a:txBody>
                    <a:bodyPr/>
                    <a:lstStyle/>
                    <a:p>
                      <a:r>
                        <a:rPr lang="en-CA" dirty="0" smtClean="0"/>
                        <a:t>Flammable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560784">
                <a:tc>
                  <a:txBody>
                    <a:bodyPr/>
                    <a:lstStyle/>
                    <a:p>
                      <a:r>
                        <a:rPr lang="en-CA" dirty="0" smtClean="0"/>
                        <a:t>Oxidizer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560784">
                <a:tc>
                  <a:txBody>
                    <a:bodyPr/>
                    <a:lstStyle/>
                    <a:p>
                      <a:r>
                        <a:rPr lang="en-CA" dirty="0" smtClean="0"/>
                        <a:t>Poisonous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560784">
                <a:tc>
                  <a:txBody>
                    <a:bodyPr/>
                    <a:lstStyle/>
                    <a:p>
                      <a:r>
                        <a:rPr lang="en-CA" dirty="0" smtClean="0"/>
                        <a:t>Toxic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560784">
                <a:tc>
                  <a:txBody>
                    <a:bodyPr/>
                    <a:lstStyle/>
                    <a:p>
                      <a:r>
                        <a:rPr lang="en-CA" dirty="0" smtClean="0"/>
                        <a:t>Biohazard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560784">
                <a:tc>
                  <a:txBody>
                    <a:bodyPr/>
                    <a:lstStyle/>
                    <a:p>
                      <a:r>
                        <a:rPr lang="en-CA" dirty="0" smtClean="0"/>
                        <a:t>Corrosive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560784">
                <a:tc>
                  <a:txBody>
                    <a:bodyPr/>
                    <a:lstStyle/>
                    <a:p>
                      <a:r>
                        <a:rPr lang="en-CA" dirty="0" smtClean="0"/>
                        <a:t>Reactive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3240" y="1403130"/>
            <a:ext cx="6147131" cy="545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94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Matching – Substances to Categories</a:t>
            </a:r>
            <a:endParaRPr lang="en-C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6619055"/>
              </p:ext>
            </p:extLst>
          </p:nvPr>
        </p:nvGraphicFramePr>
        <p:xfrm>
          <a:off x="838200" y="1355835"/>
          <a:ext cx="10515600" cy="53918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57800"/>
                <a:gridCol w="5257800"/>
              </a:tblGrid>
              <a:tr h="539181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539181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539181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539181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539181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539181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539181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539181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539181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539181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419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Matter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Substances have </a:t>
            </a:r>
            <a:r>
              <a:rPr lang="en-CA" b="1" dirty="0" smtClean="0"/>
              <a:t>matter.</a:t>
            </a:r>
            <a:endParaRPr lang="en-CA" dirty="0" smtClean="0"/>
          </a:p>
          <a:p>
            <a:endParaRPr lang="en-CA" dirty="0"/>
          </a:p>
          <a:p>
            <a:r>
              <a:rPr lang="en-CA" dirty="0" smtClean="0"/>
              <a:t>Matter is… </a:t>
            </a:r>
          </a:p>
          <a:p>
            <a:endParaRPr lang="en-CA" dirty="0"/>
          </a:p>
          <a:p>
            <a:r>
              <a:rPr lang="en-CA" dirty="0" smtClean="0"/>
              <a:t>What is mass?</a:t>
            </a:r>
            <a:endParaRPr lang="en-CA" dirty="0"/>
          </a:p>
          <a:p>
            <a:endParaRPr lang="en-CA" dirty="0" smtClean="0"/>
          </a:p>
          <a:p>
            <a:r>
              <a:rPr lang="en-CA" dirty="0" smtClean="0"/>
              <a:t>There are ________ and _________ properties of matter.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711088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Matter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Substances have </a:t>
            </a:r>
            <a:r>
              <a:rPr lang="en-CA" b="1" dirty="0" smtClean="0"/>
              <a:t>matter.</a:t>
            </a:r>
            <a:endParaRPr lang="en-CA" dirty="0" smtClean="0"/>
          </a:p>
          <a:p>
            <a:endParaRPr lang="en-CA" dirty="0"/>
          </a:p>
          <a:p>
            <a:r>
              <a:rPr lang="en-CA" dirty="0" smtClean="0"/>
              <a:t>Matter is… anything that has</a:t>
            </a:r>
            <a:r>
              <a:rPr lang="en-CA" b="1" dirty="0" smtClean="0"/>
              <a:t> mass </a:t>
            </a:r>
            <a:r>
              <a:rPr lang="en-CA" dirty="0" smtClean="0"/>
              <a:t>and takes up space – composed of combinations of </a:t>
            </a:r>
            <a:r>
              <a:rPr lang="en-CA" b="1" dirty="0" smtClean="0"/>
              <a:t>atoms </a:t>
            </a:r>
            <a:r>
              <a:rPr lang="en-CA" dirty="0" smtClean="0"/>
              <a:t>and </a:t>
            </a:r>
            <a:r>
              <a:rPr lang="en-CA" b="1" dirty="0" smtClean="0"/>
              <a:t>elements</a:t>
            </a:r>
            <a:r>
              <a:rPr lang="en-CA" dirty="0" smtClean="0"/>
              <a:t>.</a:t>
            </a:r>
          </a:p>
          <a:p>
            <a:endParaRPr lang="en-CA" dirty="0" smtClean="0"/>
          </a:p>
          <a:p>
            <a:r>
              <a:rPr lang="en-CA" dirty="0" smtClean="0"/>
              <a:t>What is mass? Amount of </a:t>
            </a:r>
            <a:r>
              <a:rPr lang="en-CA" b="1" dirty="0" smtClean="0"/>
              <a:t>matter</a:t>
            </a:r>
            <a:r>
              <a:rPr lang="en-CA" dirty="0" smtClean="0"/>
              <a:t> in an object (measured in kg). </a:t>
            </a:r>
            <a:endParaRPr lang="en-CA" dirty="0"/>
          </a:p>
          <a:p>
            <a:endParaRPr lang="en-CA" dirty="0" smtClean="0"/>
          </a:p>
          <a:p>
            <a:r>
              <a:rPr lang="en-CA" dirty="0" smtClean="0"/>
              <a:t>There are</a:t>
            </a:r>
            <a:r>
              <a:rPr lang="en-CA" b="1" dirty="0" smtClean="0"/>
              <a:t> physical </a:t>
            </a:r>
            <a:r>
              <a:rPr lang="en-CA" dirty="0" smtClean="0"/>
              <a:t>and</a:t>
            </a:r>
            <a:r>
              <a:rPr lang="en-CA" b="1" dirty="0" smtClean="0"/>
              <a:t> chemical </a:t>
            </a:r>
            <a:r>
              <a:rPr lang="en-CA" dirty="0" smtClean="0"/>
              <a:t>properties of matter.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7189076" y="536028"/>
            <a:ext cx="46823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/>
              <a:t>What are </a:t>
            </a:r>
            <a:r>
              <a:rPr lang="en-CA" sz="3200" b="1" dirty="0" smtClean="0"/>
              <a:t>atoms</a:t>
            </a:r>
            <a:r>
              <a:rPr lang="en-CA" sz="3200" dirty="0" smtClean="0"/>
              <a:t>, </a:t>
            </a:r>
            <a:r>
              <a:rPr lang="en-CA" sz="3200" b="1" dirty="0" smtClean="0"/>
              <a:t>elements</a:t>
            </a:r>
            <a:r>
              <a:rPr lang="en-CA" sz="3200" dirty="0" smtClean="0"/>
              <a:t> and </a:t>
            </a:r>
            <a:r>
              <a:rPr lang="en-CA" sz="3200" b="1" dirty="0" smtClean="0"/>
              <a:t>compounds</a:t>
            </a:r>
            <a:r>
              <a:rPr lang="en-CA" sz="3200" dirty="0" smtClean="0"/>
              <a:t>?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3621899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9731" y="160173"/>
            <a:ext cx="10515600" cy="1325563"/>
          </a:xfrm>
        </p:spPr>
        <p:txBody>
          <a:bodyPr/>
          <a:lstStyle/>
          <a:p>
            <a:r>
              <a:rPr lang="en-CA" dirty="0" smtClean="0"/>
              <a:t>Identifying Common Materials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9545" y="1072055"/>
            <a:ext cx="4950372" cy="5785945"/>
          </a:xfrm>
        </p:spPr>
        <p:txBody>
          <a:bodyPr>
            <a:noAutofit/>
          </a:bodyPr>
          <a:lstStyle/>
          <a:p>
            <a:r>
              <a:rPr lang="en-CA" sz="3200" dirty="0" smtClean="0"/>
              <a:t>What are some ways we can classify or describe materials?</a:t>
            </a:r>
            <a:endParaRPr lang="en-CA" sz="3200" dirty="0"/>
          </a:p>
          <a:p>
            <a:endParaRPr lang="en-CA" sz="3200" dirty="0" smtClean="0"/>
          </a:p>
          <a:p>
            <a:r>
              <a:rPr lang="en-CA" sz="3200" dirty="0" smtClean="0"/>
              <a:t>WE DO NOT TASTE IN A LAB!</a:t>
            </a:r>
          </a:p>
          <a:p>
            <a:pPr marL="0" indent="0">
              <a:buNone/>
            </a:pPr>
            <a:endParaRPr lang="en-CA" sz="3200" dirty="0" smtClean="0"/>
          </a:p>
          <a:p>
            <a:r>
              <a:rPr lang="en-CA" sz="3200" dirty="0" smtClean="0"/>
              <a:t>What types of properties of matter are these?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35071433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9731" y="160173"/>
            <a:ext cx="10515600" cy="1325563"/>
          </a:xfrm>
        </p:spPr>
        <p:txBody>
          <a:bodyPr/>
          <a:lstStyle/>
          <a:p>
            <a:r>
              <a:rPr lang="en-CA" dirty="0" smtClean="0"/>
              <a:t>Identifying Common Materials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014" y="1485736"/>
            <a:ext cx="4950372" cy="5138934"/>
          </a:xfrm>
        </p:spPr>
        <p:txBody>
          <a:bodyPr>
            <a:noAutofit/>
          </a:bodyPr>
          <a:lstStyle/>
          <a:p>
            <a:r>
              <a:rPr lang="en-CA" sz="3200" dirty="0" smtClean="0"/>
              <a:t>What are some ways we can classify or describe materials?</a:t>
            </a:r>
          </a:p>
          <a:p>
            <a:endParaRPr lang="en-CA" sz="3200" dirty="0" smtClean="0"/>
          </a:p>
          <a:p>
            <a:r>
              <a:rPr lang="en-CA" sz="3200" dirty="0" smtClean="0"/>
              <a:t>WE DO NOT TASTE IN A LAB!</a:t>
            </a:r>
          </a:p>
          <a:p>
            <a:pPr marL="0" indent="0">
              <a:buNone/>
            </a:pPr>
            <a:endParaRPr lang="en-CA" sz="3200" dirty="0" smtClean="0"/>
          </a:p>
          <a:p>
            <a:r>
              <a:rPr lang="en-CA" sz="3200" dirty="0" smtClean="0"/>
              <a:t>What types of properties of matter are these?</a:t>
            </a:r>
            <a:endParaRPr lang="en-CA" sz="32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277688"/>
              </p:ext>
            </p:extLst>
          </p:nvPr>
        </p:nvGraphicFramePr>
        <p:xfrm>
          <a:off x="5218386" y="2144110"/>
          <a:ext cx="6772166" cy="4480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386083"/>
                <a:gridCol w="3386083"/>
              </a:tblGrid>
              <a:tr h="44496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/>
                        <a:t>smell,</a:t>
                      </a:r>
                      <a:br>
                        <a:rPr lang="en-US" sz="3600" dirty="0" smtClean="0"/>
                      </a:br>
                      <a:r>
                        <a:rPr lang="en-US" sz="3600" dirty="0" err="1" smtClean="0"/>
                        <a:t>colour</a:t>
                      </a:r>
                      <a:r>
                        <a:rPr lang="en-US" sz="3600" dirty="0" smtClean="0"/>
                        <a:t>, </a:t>
                      </a:r>
                      <a:br>
                        <a:rPr lang="en-US" sz="3600" dirty="0" smtClean="0"/>
                      </a:br>
                      <a:r>
                        <a:rPr lang="en-US" sz="3600" dirty="0" smtClean="0"/>
                        <a:t>melting point, </a:t>
                      </a:r>
                      <a:br>
                        <a:rPr lang="en-US" sz="3600" dirty="0" smtClean="0"/>
                      </a:br>
                      <a:r>
                        <a:rPr lang="en-US" sz="3600" dirty="0" smtClean="0"/>
                        <a:t>boiling point, </a:t>
                      </a:r>
                      <a:br>
                        <a:rPr lang="en-US" sz="3600" dirty="0" smtClean="0"/>
                      </a:br>
                      <a:r>
                        <a:rPr lang="en-US" sz="3600" dirty="0" smtClean="0"/>
                        <a:t>density, </a:t>
                      </a:r>
                      <a:br>
                        <a:rPr lang="en-US" sz="3600" dirty="0" smtClean="0"/>
                      </a:br>
                      <a:r>
                        <a:rPr lang="en-US" sz="3600" dirty="0" smtClean="0"/>
                        <a:t>solubility, </a:t>
                      </a:r>
                      <a:br>
                        <a:rPr lang="en-US" sz="3600" dirty="0" smtClean="0"/>
                      </a:br>
                      <a:r>
                        <a:rPr lang="en-US" sz="3600" dirty="0" smtClean="0"/>
                        <a:t>ductility, </a:t>
                      </a:r>
                      <a:endParaRPr lang="en-CA" sz="3600" dirty="0" smtClean="0"/>
                    </a:p>
                    <a:p>
                      <a:endParaRPr lang="en-C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/>
                        <a:t>crystal shape, </a:t>
                      </a:r>
                      <a:br>
                        <a:rPr lang="en-US" sz="3600" dirty="0" smtClean="0"/>
                      </a:br>
                      <a:r>
                        <a:rPr lang="en-US" sz="3600" dirty="0" smtClean="0"/>
                        <a:t>conductivity, </a:t>
                      </a:r>
                      <a:br>
                        <a:rPr lang="en-US" sz="3600" dirty="0" smtClean="0"/>
                      </a:br>
                      <a:r>
                        <a:rPr lang="en-US" sz="3600" dirty="0" smtClean="0"/>
                        <a:t>hardness, </a:t>
                      </a:r>
                      <a:br>
                        <a:rPr lang="en-US" sz="3600" dirty="0" smtClean="0"/>
                      </a:br>
                      <a:r>
                        <a:rPr lang="en-US" sz="3600" dirty="0" err="1" smtClean="0"/>
                        <a:t>lustre</a:t>
                      </a:r>
                      <a:r>
                        <a:rPr lang="en-US" sz="3600" dirty="0" smtClean="0"/>
                        <a:t>, </a:t>
                      </a:r>
                      <a:br>
                        <a:rPr lang="en-US" sz="3600" dirty="0" smtClean="0"/>
                      </a:br>
                      <a:r>
                        <a:rPr lang="en-US" sz="3600" dirty="0" smtClean="0"/>
                        <a:t>texture</a:t>
                      </a:r>
                      <a:br>
                        <a:rPr lang="en-US" sz="3600" dirty="0" smtClean="0"/>
                      </a:br>
                      <a:r>
                        <a:rPr lang="en-US" sz="3600" dirty="0" smtClean="0"/>
                        <a:t>malleability. </a:t>
                      </a:r>
                      <a:endParaRPr lang="en-CA" sz="3600" dirty="0" smtClean="0"/>
                    </a:p>
                    <a:p>
                      <a:endParaRPr lang="en-CA" sz="3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5241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Physical Properties of Matter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is it?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Any characteristic of matter that can be observed without changing the substances chemical identity.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Examples</a:t>
            </a:r>
            <a:r>
              <a:rPr lang="en-CA" dirty="0" smtClean="0"/>
              <a:t>?</a:t>
            </a:r>
            <a:br>
              <a:rPr lang="en-CA" dirty="0" smtClean="0"/>
            </a:br>
            <a:r>
              <a:rPr lang="en-CA" dirty="0" smtClean="0"/>
              <a:t>Colour, density, volume, mass, freezing point, melting point, odour,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136554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Physical Properties of Matter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Physical properties can be observed or measured without changing the </a:t>
            </a:r>
            <a:r>
              <a:rPr lang="en-US" b="1" dirty="0"/>
              <a:t>composition</a:t>
            </a:r>
            <a:r>
              <a:rPr lang="en-US" dirty="0"/>
              <a:t> of matter. 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Examples include: </a:t>
            </a:r>
            <a:r>
              <a:rPr lang="en-US" dirty="0"/>
              <a:t>appearance, </a:t>
            </a:r>
            <a:r>
              <a:rPr lang="en-US" b="1" dirty="0"/>
              <a:t>texture</a:t>
            </a:r>
            <a:r>
              <a:rPr lang="en-US" dirty="0"/>
              <a:t>, </a:t>
            </a:r>
            <a:r>
              <a:rPr lang="en-US" b="1" dirty="0" err="1" smtClean="0"/>
              <a:t>colour</a:t>
            </a:r>
            <a:r>
              <a:rPr lang="en-US" dirty="0"/>
              <a:t>, </a:t>
            </a:r>
            <a:r>
              <a:rPr lang="en-US" dirty="0" err="1" smtClean="0"/>
              <a:t>odour</a:t>
            </a:r>
            <a:r>
              <a:rPr lang="en-US" dirty="0"/>
              <a:t>, </a:t>
            </a:r>
            <a:r>
              <a:rPr lang="en-US" b="1" dirty="0"/>
              <a:t>melting point</a:t>
            </a:r>
            <a:r>
              <a:rPr lang="en-US" dirty="0" smtClean="0"/>
              <a:t>, </a:t>
            </a:r>
            <a:r>
              <a:rPr lang="en-US" b="1" dirty="0" smtClean="0"/>
              <a:t>boiling </a:t>
            </a:r>
            <a:r>
              <a:rPr lang="en-US" b="1" dirty="0"/>
              <a:t>point</a:t>
            </a:r>
            <a:r>
              <a:rPr lang="en-US" dirty="0"/>
              <a:t>, </a:t>
            </a:r>
            <a:r>
              <a:rPr lang="en-US" b="1" dirty="0"/>
              <a:t>density</a:t>
            </a:r>
            <a:r>
              <a:rPr lang="en-US" dirty="0"/>
              <a:t>, </a:t>
            </a:r>
            <a:r>
              <a:rPr lang="en-US" b="1" dirty="0"/>
              <a:t>solubility</a:t>
            </a:r>
            <a:r>
              <a:rPr lang="en-US" dirty="0"/>
              <a:t>, </a:t>
            </a:r>
            <a:r>
              <a:rPr lang="en-US" b="1" dirty="0"/>
              <a:t>polarity</a:t>
            </a:r>
            <a:r>
              <a:rPr lang="en-US" dirty="0"/>
              <a:t>, and many others.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917385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Chemical Properties of Matter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is it?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Characteristics of a material that become evident when it undergoes a chemical reaction or change.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Examples</a:t>
            </a:r>
            <a:r>
              <a:rPr lang="en-CA" dirty="0" smtClean="0"/>
              <a:t>?</a:t>
            </a:r>
            <a:br>
              <a:rPr lang="en-CA" dirty="0" smtClean="0"/>
            </a:br>
            <a:r>
              <a:rPr lang="en-CA" dirty="0" smtClean="0"/>
              <a:t>Changing of molecular composition, flammability, half-life (radioactivity), toxicity,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649855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Chemical Properties of Matter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characteristics of a material that become evident when the material undergoes a chemical reaction or chemical change.</a:t>
            </a:r>
            <a:br>
              <a:rPr lang="en-US" dirty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Examples include: Flammability, </a:t>
            </a:r>
            <a:r>
              <a:rPr lang="en-CA" dirty="0"/>
              <a:t>Heat of </a:t>
            </a:r>
            <a:r>
              <a:rPr lang="en-CA" dirty="0" smtClean="0"/>
              <a:t>Combustion, Toxicity, </a:t>
            </a:r>
            <a:r>
              <a:rPr lang="en-CA" dirty="0"/>
              <a:t>Ability to </a:t>
            </a:r>
            <a:r>
              <a:rPr lang="en-CA" dirty="0" smtClean="0"/>
              <a:t>oxidize, Radioactivity, </a:t>
            </a:r>
            <a:r>
              <a:rPr lang="en-CA" dirty="0"/>
              <a:t>Chemical </a:t>
            </a:r>
            <a:r>
              <a:rPr lang="en-CA" dirty="0" smtClean="0"/>
              <a:t>stability</a:t>
            </a:r>
          </a:p>
          <a:p>
            <a:endParaRPr lang="en-CA" dirty="0"/>
          </a:p>
          <a:p>
            <a:r>
              <a:rPr lang="en-CA" dirty="0" smtClean="0"/>
              <a:t>When a chemical change occurs we observe a new substance.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537656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Mixtures and solutions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 mixture is two molecules of a particular compound or element together.</a:t>
            </a:r>
          </a:p>
          <a:p>
            <a:endParaRPr lang="en-CA" dirty="0"/>
          </a:p>
          <a:p>
            <a:r>
              <a:rPr lang="en-CA" dirty="0" smtClean="0"/>
              <a:t>A solution is a particular molecule of a compound or element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845215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Evidence of chemical change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can we tell a chemical change occurred and it’s not just a mixture?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847253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Evidence of chemical change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change in </a:t>
            </a:r>
            <a:r>
              <a:rPr lang="en-US" dirty="0" err="1"/>
              <a:t>colour</a:t>
            </a:r>
            <a:r>
              <a:rPr lang="en-US" dirty="0"/>
              <a:t>, </a:t>
            </a:r>
          </a:p>
          <a:p>
            <a:r>
              <a:rPr lang="en-US" dirty="0" smtClean="0"/>
              <a:t>change </a:t>
            </a:r>
            <a:r>
              <a:rPr lang="en-US" dirty="0"/>
              <a:t>in </a:t>
            </a:r>
            <a:r>
              <a:rPr lang="en-US" dirty="0" err="1"/>
              <a:t>odour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formation </a:t>
            </a:r>
            <a:r>
              <a:rPr lang="en-US" dirty="0"/>
              <a:t>of a gas or precipitate, </a:t>
            </a:r>
            <a:endParaRPr lang="en-US" dirty="0" smtClean="0"/>
          </a:p>
          <a:p>
            <a:r>
              <a:rPr lang="en-US" dirty="0" smtClean="0"/>
              <a:t>or </a:t>
            </a:r>
            <a:r>
              <a:rPr lang="en-US" dirty="0"/>
              <a:t>the release or absorption of thermal </a:t>
            </a:r>
            <a:r>
              <a:rPr lang="en-US" dirty="0" smtClean="0"/>
              <a:t>energy (heat).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095682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Classification Lab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Provide examples of how society’s needs for new products can lead to scientific research and technological developments based on understanding of physical and chemical properties of matter.</a:t>
            </a:r>
          </a:p>
          <a:p>
            <a:r>
              <a:rPr lang="en-US" dirty="0"/>
              <a:t>g. Investigate changes in the properties of materials and identify those that are indicators of chemical changes (e.g., change in </a:t>
            </a:r>
            <a:r>
              <a:rPr lang="en-US" dirty="0" err="1"/>
              <a:t>colour</a:t>
            </a:r>
            <a:r>
              <a:rPr lang="en-US" dirty="0"/>
              <a:t>, change in </a:t>
            </a:r>
            <a:r>
              <a:rPr lang="en-US" dirty="0" err="1"/>
              <a:t>odour</a:t>
            </a:r>
            <a:r>
              <a:rPr lang="en-US" dirty="0"/>
              <a:t>, formation of a gas or precipitate, or the release or absorption of thermal energy).</a:t>
            </a:r>
          </a:p>
          <a:p>
            <a:r>
              <a:rPr lang="en-US" dirty="0"/>
              <a:t>h. Use equipment, tools, and materials appropriately and safely when conducting investigations into physical and chemical properties of substances.</a:t>
            </a:r>
          </a:p>
          <a:p>
            <a:r>
              <a:rPr lang="en-US" dirty="0" err="1"/>
              <a:t>i</a:t>
            </a:r>
            <a:r>
              <a:rPr lang="en-US" dirty="0"/>
              <a:t>. State a conclusion, based on experimental data, which supports or refutes an initial idea related to personal understanding of physical and chemical properties of matter.</a:t>
            </a:r>
          </a:p>
          <a:p>
            <a:r>
              <a:rPr lang="en-US" dirty="0"/>
              <a:t>j. Differentiate between physical and chemical properties of matter and physical and chemical changes in matter, based on observable evidence. </a:t>
            </a:r>
          </a:p>
          <a:p>
            <a:r>
              <a:rPr lang="en-US" dirty="0"/>
              <a:t>k. Provide examples to illustrate that scientific and technological activity related to chemistry takes place in a variety of individual and group settings within Saskatchewan.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84576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</TotalTime>
  <Words>885</Words>
  <Application>Microsoft Office PowerPoint</Application>
  <PresentationFormat>Widescreen</PresentationFormat>
  <Paragraphs>189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Calibri Light</vt:lpstr>
      <vt:lpstr>Myriad Pro</vt:lpstr>
      <vt:lpstr>Wingdings</vt:lpstr>
      <vt:lpstr>Office Theme</vt:lpstr>
      <vt:lpstr>Science 9: Physical Science</vt:lpstr>
      <vt:lpstr>Atoms</vt:lpstr>
      <vt:lpstr>What makes up…</vt:lpstr>
      <vt:lpstr>What makes up…</vt:lpstr>
      <vt:lpstr>Vocabulary</vt:lpstr>
      <vt:lpstr>What is an atom?</vt:lpstr>
      <vt:lpstr>What is an atom?</vt:lpstr>
      <vt:lpstr>Elements vs Compounds</vt:lpstr>
      <vt:lpstr>Elements vs Compounds</vt:lpstr>
      <vt:lpstr>Isotopes</vt:lpstr>
      <vt:lpstr>Isotopes</vt:lpstr>
      <vt:lpstr>PowerPoint Presentation</vt:lpstr>
      <vt:lpstr>How is it organized?</vt:lpstr>
      <vt:lpstr>Dalton Model </vt:lpstr>
      <vt:lpstr>Thomson Model</vt:lpstr>
      <vt:lpstr>Rutherford Model</vt:lpstr>
      <vt:lpstr>Bohr Model</vt:lpstr>
      <vt:lpstr>Atom-Observing Technology</vt:lpstr>
      <vt:lpstr>Questions Arising form Studying Atoms</vt:lpstr>
      <vt:lpstr>Quarks and Dark Matter/Energy</vt:lpstr>
      <vt:lpstr>Substances and the Periodic Table</vt:lpstr>
      <vt:lpstr>WHMIS and Classifying Substances</vt:lpstr>
      <vt:lpstr>WHMIS</vt:lpstr>
      <vt:lpstr>WHMIS</vt:lpstr>
      <vt:lpstr>WHMIS Categories and Symbols – Useful Link</vt:lpstr>
      <vt:lpstr>Matching – Substances to Categories</vt:lpstr>
      <vt:lpstr>Matter</vt:lpstr>
      <vt:lpstr>Matter</vt:lpstr>
      <vt:lpstr>Identifying Common Materials</vt:lpstr>
      <vt:lpstr>Identifying Common Materials</vt:lpstr>
      <vt:lpstr>Physical Properties of Matter</vt:lpstr>
      <vt:lpstr>Physical Properties of Matter</vt:lpstr>
      <vt:lpstr>Chemical Properties of Matter</vt:lpstr>
      <vt:lpstr>Chemical Properties of Matter</vt:lpstr>
      <vt:lpstr>Mixtures and solutions</vt:lpstr>
      <vt:lpstr>Evidence of chemical change</vt:lpstr>
      <vt:lpstr>Evidence of chemical change</vt:lpstr>
      <vt:lpstr>Classification Lab</vt:lpstr>
    </vt:vector>
  </TitlesOfParts>
  <Company>Prairie South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9: Physical Science</dc:title>
  <dc:creator>Petlak, Logan</dc:creator>
  <cp:lastModifiedBy>Petlak, Logan</cp:lastModifiedBy>
  <cp:revision>23</cp:revision>
  <cp:lastPrinted>2016-10-21T15:51:55Z</cp:lastPrinted>
  <dcterms:created xsi:type="dcterms:W3CDTF">2016-10-18T17:23:29Z</dcterms:created>
  <dcterms:modified xsi:type="dcterms:W3CDTF">2016-10-21T18:01:28Z</dcterms:modified>
</cp:coreProperties>
</file>