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0"/>
  </p:handoutMasterIdLst>
  <p:sldIdLst>
    <p:sldId id="256" r:id="rId2"/>
    <p:sldId id="266" r:id="rId3"/>
    <p:sldId id="264" r:id="rId4"/>
    <p:sldId id="257" r:id="rId5"/>
    <p:sldId id="267" r:id="rId6"/>
    <p:sldId id="268" r:id="rId7"/>
    <p:sldId id="271" r:id="rId8"/>
    <p:sldId id="270" r:id="rId9"/>
    <p:sldId id="273" r:id="rId10"/>
    <p:sldId id="272" r:id="rId11"/>
    <p:sldId id="269" r:id="rId12"/>
    <p:sldId id="274" r:id="rId13"/>
    <p:sldId id="275" r:id="rId14"/>
    <p:sldId id="276" r:id="rId15"/>
    <p:sldId id="277" r:id="rId16"/>
    <p:sldId id="278" r:id="rId17"/>
    <p:sldId id="261" r:id="rId18"/>
    <p:sldId id="258" r:id="rId19"/>
    <p:sldId id="263" r:id="rId20"/>
    <p:sldId id="279" r:id="rId21"/>
    <p:sldId id="280" r:id="rId22"/>
    <p:sldId id="259" r:id="rId23"/>
    <p:sldId id="262" r:id="rId24"/>
    <p:sldId id="281" r:id="rId25"/>
    <p:sldId id="260" r:id="rId26"/>
    <p:sldId id="265" r:id="rId27"/>
    <p:sldId id="282" r:id="rId28"/>
    <p:sldId id="283"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385" autoAdjust="0"/>
    <p:restoredTop sz="94660"/>
  </p:normalViewPr>
  <p:slideViewPr>
    <p:cSldViewPr snapToGrid="0">
      <p:cViewPr varScale="1">
        <p:scale>
          <a:sx n="70" d="100"/>
          <a:sy n="70" d="100"/>
        </p:scale>
        <p:origin x="84" y="4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48D563C8-59E3-4A7D-B4BF-B135516F1AB7}" type="datetimeFigureOut">
              <a:rPr lang="en-CA" smtClean="0"/>
              <a:t>1/11/17</a:t>
            </a:fld>
            <a:endParaRPr lang="en-CA"/>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317CB25-E9B7-4F50-AF38-A4F56D15626E}" type="slidenum">
              <a:rPr lang="en-CA" smtClean="0"/>
              <a:t>‹#›</a:t>
            </a:fld>
            <a:endParaRPr lang="en-CA"/>
          </a:p>
        </p:txBody>
      </p:sp>
    </p:spTree>
    <p:extLst>
      <p:ext uri="{BB962C8B-B14F-4D97-AF65-F5344CB8AC3E}">
        <p14:creationId xmlns:p14="http://schemas.microsoft.com/office/powerpoint/2010/main" val="91644018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9482F157-0708-4F18-A725-1D5076D2020C}" type="datetimeFigureOut">
              <a:rPr lang="en-CA" smtClean="0"/>
              <a:t>1/11/17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0B12942-32BA-4418-A5E0-2F3B443CA8FB}" type="slidenum">
              <a:rPr lang="en-CA" smtClean="0"/>
              <a:t>‹#›</a:t>
            </a:fld>
            <a:endParaRPr lang="en-CA"/>
          </a:p>
        </p:txBody>
      </p:sp>
    </p:spTree>
    <p:extLst>
      <p:ext uri="{BB962C8B-B14F-4D97-AF65-F5344CB8AC3E}">
        <p14:creationId xmlns:p14="http://schemas.microsoft.com/office/powerpoint/2010/main" val="3131234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9482F157-0708-4F18-A725-1D5076D2020C}" type="datetimeFigureOut">
              <a:rPr lang="en-CA" smtClean="0"/>
              <a:t>1/11/17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0B12942-32BA-4418-A5E0-2F3B443CA8FB}" type="slidenum">
              <a:rPr lang="en-CA" smtClean="0"/>
              <a:t>‹#›</a:t>
            </a:fld>
            <a:endParaRPr lang="en-CA"/>
          </a:p>
        </p:txBody>
      </p:sp>
    </p:spTree>
    <p:extLst>
      <p:ext uri="{BB962C8B-B14F-4D97-AF65-F5344CB8AC3E}">
        <p14:creationId xmlns:p14="http://schemas.microsoft.com/office/powerpoint/2010/main" val="184975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82F157-0708-4F18-A725-1D5076D2020C}" type="datetimeFigureOut">
              <a:rPr lang="en-CA" smtClean="0"/>
              <a:t>1/11/17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0B12942-32BA-4418-A5E0-2F3B443CA8FB}" type="slidenum">
              <a:rPr lang="en-CA" smtClean="0"/>
              <a:t>‹#›</a:t>
            </a:fld>
            <a:endParaRPr lang="en-CA"/>
          </a:p>
        </p:txBody>
      </p:sp>
    </p:spTree>
    <p:extLst>
      <p:ext uri="{BB962C8B-B14F-4D97-AF65-F5344CB8AC3E}">
        <p14:creationId xmlns:p14="http://schemas.microsoft.com/office/powerpoint/2010/main" val="3803563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9482F157-0708-4F18-A725-1D5076D2020C}" type="datetimeFigureOut">
              <a:rPr lang="en-CA" smtClean="0"/>
              <a:t>1/11/17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0B12942-32BA-4418-A5E0-2F3B443CA8FB}" type="slidenum">
              <a:rPr lang="en-CA" smtClean="0"/>
              <a:t>‹#›</a:t>
            </a:fld>
            <a:endParaRPr lang="en-CA"/>
          </a:p>
        </p:txBody>
      </p:sp>
    </p:spTree>
    <p:extLst>
      <p:ext uri="{BB962C8B-B14F-4D97-AF65-F5344CB8AC3E}">
        <p14:creationId xmlns:p14="http://schemas.microsoft.com/office/powerpoint/2010/main" val="200075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9482F157-0708-4F18-A725-1D5076D2020C}" type="datetimeFigureOut">
              <a:rPr lang="en-CA" smtClean="0"/>
              <a:t>1/11/17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0B12942-32BA-4418-A5E0-2F3B443CA8FB}" type="slidenum">
              <a:rPr lang="en-CA" smtClean="0"/>
              <a:t>‹#›</a:t>
            </a:fld>
            <a:endParaRPr lang="en-CA"/>
          </a:p>
        </p:txBody>
      </p:sp>
    </p:spTree>
    <p:extLst>
      <p:ext uri="{BB962C8B-B14F-4D97-AF65-F5344CB8AC3E}">
        <p14:creationId xmlns:p14="http://schemas.microsoft.com/office/powerpoint/2010/main" val="3236535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9482F157-0708-4F18-A725-1D5076D2020C}" type="datetimeFigureOut">
              <a:rPr lang="en-CA" smtClean="0"/>
              <a:t>1/11/17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0B12942-32BA-4418-A5E0-2F3B443CA8FB}" type="slidenum">
              <a:rPr lang="en-CA" smtClean="0"/>
              <a:t>‹#›</a:t>
            </a:fld>
            <a:endParaRPr lang="en-CA"/>
          </a:p>
        </p:txBody>
      </p:sp>
    </p:spTree>
    <p:extLst>
      <p:ext uri="{BB962C8B-B14F-4D97-AF65-F5344CB8AC3E}">
        <p14:creationId xmlns:p14="http://schemas.microsoft.com/office/powerpoint/2010/main" val="2754357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82F157-0708-4F18-A725-1D5076D2020C}" type="datetimeFigureOut">
              <a:rPr lang="en-CA" smtClean="0"/>
              <a:t>1/11/17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0B12942-32BA-4418-A5E0-2F3B443CA8FB}" type="slidenum">
              <a:rPr lang="en-CA" smtClean="0"/>
              <a:t>‹#›</a:t>
            </a:fld>
            <a:endParaRPr lang="en-CA"/>
          </a:p>
        </p:txBody>
      </p:sp>
    </p:spTree>
    <p:extLst>
      <p:ext uri="{BB962C8B-B14F-4D97-AF65-F5344CB8AC3E}">
        <p14:creationId xmlns:p14="http://schemas.microsoft.com/office/powerpoint/2010/main" val="3257706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82F157-0708-4F18-A725-1D5076D2020C}" type="datetimeFigureOut">
              <a:rPr lang="en-CA" smtClean="0"/>
              <a:t>1/11/17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0B12942-32BA-4418-A5E0-2F3B443CA8FB}" type="slidenum">
              <a:rPr lang="en-CA" smtClean="0"/>
              <a:t>‹#›</a:t>
            </a:fld>
            <a:endParaRPr lang="en-CA"/>
          </a:p>
        </p:txBody>
      </p:sp>
    </p:spTree>
    <p:extLst>
      <p:ext uri="{BB962C8B-B14F-4D97-AF65-F5344CB8AC3E}">
        <p14:creationId xmlns:p14="http://schemas.microsoft.com/office/powerpoint/2010/main" val="2626810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82F157-0708-4F18-A725-1D5076D2020C}" type="datetimeFigureOut">
              <a:rPr lang="en-CA" smtClean="0"/>
              <a:t>1/11/17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0B12942-32BA-4418-A5E0-2F3B443CA8FB}" type="slidenum">
              <a:rPr lang="en-CA" smtClean="0"/>
              <a:t>‹#›</a:t>
            </a:fld>
            <a:endParaRPr lang="en-CA"/>
          </a:p>
        </p:txBody>
      </p:sp>
    </p:spTree>
    <p:extLst>
      <p:ext uri="{BB962C8B-B14F-4D97-AF65-F5344CB8AC3E}">
        <p14:creationId xmlns:p14="http://schemas.microsoft.com/office/powerpoint/2010/main" val="983791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9482F157-0708-4F18-A725-1D5076D2020C}" type="datetimeFigureOut">
              <a:rPr lang="en-CA" smtClean="0"/>
              <a:t>1/11/17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0B12942-32BA-4418-A5E0-2F3B443CA8FB}" type="slidenum">
              <a:rPr lang="en-CA" smtClean="0"/>
              <a:t>‹#›</a:t>
            </a:fld>
            <a:endParaRPr lang="en-CA"/>
          </a:p>
        </p:txBody>
      </p:sp>
    </p:spTree>
    <p:extLst>
      <p:ext uri="{BB962C8B-B14F-4D97-AF65-F5344CB8AC3E}">
        <p14:creationId xmlns:p14="http://schemas.microsoft.com/office/powerpoint/2010/main" val="3457888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9482F157-0708-4F18-A725-1D5076D2020C}" type="datetimeFigureOut">
              <a:rPr lang="en-CA" smtClean="0"/>
              <a:t>1/11/17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0B12942-32BA-4418-A5E0-2F3B443CA8FB}" type="slidenum">
              <a:rPr lang="en-CA" smtClean="0"/>
              <a:t>‹#›</a:t>
            </a:fld>
            <a:endParaRPr lang="en-CA"/>
          </a:p>
        </p:txBody>
      </p:sp>
    </p:spTree>
    <p:extLst>
      <p:ext uri="{BB962C8B-B14F-4D97-AF65-F5344CB8AC3E}">
        <p14:creationId xmlns:p14="http://schemas.microsoft.com/office/powerpoint/2010/main" val="2104251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82F157-0708-4F18-A725-1D5076D2020C}" type="datetimeFigureOut">
              <a:rPr lang="en-CA" smtClean="0"/>
              <a:t>1/11/17</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12942-32BA-4418-A5E0-2F3B443CA8FB}" type="slidenum">
              <a:rPr lang="en-CA" smtClean="0"/>
              <a:t>‹#›</a:t>
            </a:fld>
            <a:endParaRPr lang="en-CA"/>
          </a:p>
        </p:txBody>
      </p:sp>
    </p:spTree>
    <p:extLst>
      <p:ext uri="{BB962C8B-B14F-4D97-AF65-F5344CB8AC3E}">
        <p14:creationId xmlns:p14="http://schemas.microsoft.com/office/powerpoint/2010/main" val="3469974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UIKmSQqp8wY" TargetMode="External"/><Relationship Id="rId2" Type="http://schemas.openxmlformats.org/officeDocument/2006/relationships/hyperlink" Target="https://www.youtube.com/watch?v=0LgcDpTH47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Exploring Our Universe</a:t>
            </a:r>
            <a:endParaRPr lang="en-CA" dirty="0"/>
          </a:p>
        </p:txBody>
      </p:sp>
      <p:sp>
        <p:nvSpPr>
          <p:cNvPr id="3" name="Subtitle 2"/>
          <p:cNvSpPr>
            <a:spLocks noGrp="1"/>
          </p:cNvSpPr>
          <p:nvPr>
            <p:ph type="subTitle" idx="1"/>
          </p:nvPr>
        </p:nvSpPr>
        <p:spPr/>
        <p:txBody>
          <a:bodyPr/>
          <a:lstStyle/>
          <a:p>
            <a:r>
              <a:rPr lang="en-US" dirty="0" smtClean="0"/>
              <a:t>Inquire into the motion and characteristics of astronomical bodies in our solar system and the universe.</a:t>
            </a:r>
            <a:endParaRPr lang="en-CA" dirty="0"/>
          </a:p>
        </p:txBody>
      </p:sp>
    </p:spTree>
    <p:extLst>
      <p:ext uri="{BB962C8B-B14F-4D97-AF65-F5344CB8AC3E}">
        <p14:creationId xmlns:p14="http://schemas.microsoft.com/office/powerpoint/2010/main" val="36223158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Opening Thought and Reflection /5</a:t>
            </a:r>
            <a:endParaRPr lang="en-CA" dirty="0"/>
          </a:p>
        </p:txBody>
      </p:sp>
      <p:sp>
        <p:nvSpPr>
          <p:cNvPr id="3" name="Content Placeholder 2"/>
          <p:cNvSpPr>
            <a:spLocks noGrp="1"/>
          </p:cNvSpPr>
          <p:nvPr>
            <p:ph idx="1"/>
          </p:nvPr>
        </p:nvSpPr>
        <p:spPr/>
        <p:txBody>
          <a:bodyPr/>
          <a:lstStyle/>
          <a:p>
            <a:r>
              <a:rPr lang="en-CA" dirty="0" smtClean="0"/>
              <a:t>What does the quote mean?</a:t>
            </a:r>
          </a:p>
          <a:p>
            <a:endParaRPr lang="en-CA" dirty="0"/>
          </a:p>
          <a:p>
            <a:r>
              <a:rPr lang="en-CA" dirty="0" smtClean="0"/>
              <a:t>How does it apply to studying the universe?</a:t>
            </a:r>
          </a:p>
          <a:p>
            <a:endParaRPr lang="en-CA" dirty="0"/>
          </a:p>
          <a:p>
            <a:r>
              <a:rPr lang="en-CA" dirty="0" smtClean="0"/>
              <a:t>Do you agree/disagree, why?</a:t>
            </a:r>
          </a:p>
        </p:txBody>
      </p:sp>
    </p:spTree>
    <p:extLst>
      <p:ext uri="{BB962C8B-B14F-4D97-AF65-F5344CB8AC3E}">
        <p14:creationId xmlns:p14="http://schemas.microsoft.com/office/powerpoint/2010/main" val="24066024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467440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69164"/>
            <a:ext cx="12192000" cy="5388836"/>
          </a:xfrm>
        </p:spPr>
        <p:txBody>
          <a:bodyPr>
            <a:normAutofit fontScale="77500" lnSpcReduction="20000"/>
          </a:bodyPr>
          <a:lstStyle/>
          <a:p>
            <a:r>
              <a:rPr lang="en-US" sz="2100" dirty="0"/>
              <a:t>Pose questions about the characteristics of and relationships between astronomical bodies.</a:t>
            </a:r>
          </a:p>
          <a:p>
            <a:r>
              <a:rPr lang="en-US" sz="2100" dirty="0"/>
              <a:t>b. Observe and identify movement patterns of the major visible bodies in the night sky.</a:t>
            </a:r>
          </a:p>
          <a:p>
            <a:r>
              <a:rPr lang="en-US" sz="2100" dirty="0"/>
              <a:t>c. Compare historical and modern explanations for the real and apparent motion, including real and apparent retrograde motion, of celestial bodies (e.g., sun, moon, planets, comets, and asteroids) and artificial satellites.</a:t>
            </a:r>
          </a:p>
          <a:p>
            <a:r>
              <a:rPr lang="en-US" sz="2100" dirty="0"/>
              <a:t>d. Create a physical and/or visual representation of the apparent motion of astronomical bodies, including retrograde motion, as seen from various locations within our solar system.</a:t>
            </a:r>
          </a:p>
          <a:p>
            <a:r>
              <a:rPr lang="en-US" sz="2100" dirty="0"/>
              <a:t>e. Compare the efficacy of various historical and contemporary models of planetary motion, including geocentric and heliocentric models, for explaining observed astronomical phenomena.</a:t>
            </a:r>
          </a:p>
          <a:p>
            <a:r>
              <a:rPr lang="en-US" sz="2100" dirty="0"/>
              <a:t>f. Describe and explain the role of experimentation, collecting evidence, finding relationships, proposing explanations, and imagination in the development of scientific knowledge of the solar system and universe (e.g., explain how data provided by astronomy, radio astronomy, satellite-based astronomy, and satellite exploration of the sun, planets, moons, and asteroids contribute to our knowledge of the solar system).</a:t>
            </a:r>
          </a:p>
          <a:p>
            <a:r>
              <a:rPr lang="en-US" sz="2100" dirty="0"/>
              <a:t>g. Conduct an experiment, simulation, or demonstration to investigate the motion and/or characteristics of one or more astronomical bodies.</a:t>
            </a:r>
          </a:p>
          <a:p>
            <a:r>
              <a:rPr lang="en-US" sz="2100" dirty="0"/>
              <a:t>h. Compare the composition and physical characteristics of astronomical bodies within the solar system, including the planets, comets, asteroids, and meteors, using appropriate scientific terminology and units (e.g., light years, astronomical units).</a:t>
            </a:r>
          </a:p>
          <a:p>
            <a:r>
              <a:rPr lang="en-US" sz="2100" dirty="0" err="1"/>
              <a:t>i</a:t>
            </a:r>
            <a:r>
              <a:rPr lang="en-US" sz="2100" dirty="0"/>
              <a:t>. Describe the effects of solar phenomena, including sunspots, solar flares, and solar radiation, on Earth.</a:t>
            </a:r>
          </a:p>
          <a:p>
            <a:r>
              <a:rPr lang="en-US" sz="2100" dirty="0"/>
              <a:t>j. Classify the major components of the universe, including stars, quasars, black holes, nebulae, and galaxies, according to their distinguishing physical characteristics</a:t>
            </a:r>
            <a:r>
              <a:rPr lang="en-US" sz="2100" dirty="0" smtClean="0"/>
              <a:t>.</a:t>
            </a:r>
          </a:p>
          <a:p>
            <a:r>
              <a:rPr lang="en-US" sz="2100" dirty="0">
                <a:solidFill>
                  <a:srgbClr val="000000"/>
                </a:solidFill>
              </a:rPr>
              <a:t>k. Organize data about the characteristics of the major components of the solar system or universe using tables, spreadsheets, charts, and/or diagrams and draw conclusions about those characteristics specifically and the solar system and universe generally. </a:t>
            </a:r>
          </a:p>
          <a:p>
            <a:r>
              <a:rPr lang="en-US" sz="2100" dirty="0">
                <a:solidFill>
                  <a:srgbClr val="000000"/>
                </a:solidFill>
              </a:rPr>
              <a:t>l. State a prediction and a hypothesis about astronomical phenomenon based on background information or an observed pattern of events (e.g., predict the next visit of a comet based on past observations, predict the location of Venus or Mars over a period of days). </a:t>
            </a:r>
            <a:endParaRPr lang="en-US" sz="2100" dirty="0" smtClean="0"/>
          </a:p>
          <a:p>
            <a:endParaRPr lang="en-CA" dirty="0"/>
          </a:p>
        </p:txBody>
      </p:sp>
      <p:sp>
        <p:nvSpPr>
          <p:cNvPr id="4" name="Title 1"/>
          <p:cNvSpPr>
            <a:spLocks noGrp="1"/>
          </p:cNvSpPr>
          <p:nvPr>
            <p:ph type="title"/>
          </p:nvPr>
        </p:nvSpPr>
        <p:spPr>
          <a:xfrm>
            <a:off x="838200" y="365125"/>
            <a:ext cx="10515600" cy="1325563"/>
          </a:xfrm>
        </p:spPr>
        <p:txBody>
          <a:bodyPr/>
          <a:lstStyle/>
          <a:p>
            <a:r>
              <a:rPr lang="en-CA" dirty="0" smtClean="0"/>
              <a:t>Indicators</a:t>
            </a:r>
            <a:endParaRPr lang="en-CA" dirty="0"/>
          </a:p>
        </p:txBody>
      </p:sp>
    </p:spTree>
    <p:extLst>
      <p:ext uri="{BB962C8B-B14F-4D97-AF65-F5344CB8AC3E}">
        <p14:creationId xmlns:p14="http://schemas.microsoft.com/office/powerpoint/2010/main" val="22304823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Questions about the universe (stars, planets, comets, asteroids, nebulae, black holes… anything)</a:t>
            </a:r>
            <a:endParaRPr lang="en-CA" dirty="0"/>
          </a:p>
        </p:txBody>
      </p:sp>
      <p:sp>
        <p:nvSpPr>
          <p:cNvPr id="3" name="Content Placeholder 2"/>
          <p:cNvSpPr>
            <a:spLocks noGrp="1"/>
          </p:cNvSpPr>
          <p:nvPr>
            <p:ph idx="1"/>
          </p:nvPr>
        </p:nvSpPr>
        <p:spPr/>
        <p:txBody>
          <a:bodyPr/>
          <a:lstStyle/>
          <a:p>
            <a:r>
              <a:rPr lang="en-CA" dirty="0" smtClean="0"/>
              <a:t>Why are most planets closer to the sun rocky?</a:t>
            </a:r>
            <a:br>
              <a:rPr lang="en-CA" dirty="0" smtClean="0"/>
            </a:br>
            <a:r>
              <a:rPr lang="en-CA" dirty="0" smtClean="0"/>
              <a:t>Why are some more gaseous further away from the sun?</a:t>
            </a:r>
          </a:p>
          <a:p>
            <a:endParaRPr lang="en-CA" dirty="0"/>
          </a:p>
          <a:p>
            <a:endParaRPr lang="en-CA" dirty="0" smtClean="0"/>
          </a:p>
        </p:txBody>
      </p:sp>
    </p:spTree>
    <p:extLst>
      <p:ext uri="{BB962C8B-B14F-4D97-AF65-F5344CB8AC3E}">
        <p14:creationId xmlns:p14="http://schemas.microsoft.com/office/powerpoint/2010/main" val="39536554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Questions about the universe (stars, planets, comets, asteroids, nebulae, black holes… anything)</a:t>
            </a:r>
            <a:endParaRPr lang="en-CA" dirty="0"/>
          </a:p>
        </p:txBody>
      </p:sp>
      <p:sp>
        <p:nvSpPr>
          <p:cNvPr id="3" name="Content Placeholder 2"/>
          <p:cNvSpPr>
            <a:spLocks noGrp="1"/>
          </p:cNvSpPr>
          <p:nvPr>
            <p:ph idx="1"/>
          </p:nvPr>
        </p:nvSpPr>
        <p:spPr>
          <a:xfrm>
            <a:off x="838200" y="1825624"/>
            <a:ext cx="10515600" cy="5032375"/>
          </a:xfrm>
        </p:spPr>
        <p:txBody>
          <a:bodyPr>
            <a:normAutofit fontScale="92500" lnSpcReduction="20000"/>
          </a:bodyPr>
          <a:lstStyle/>
          <a:p>
            <a:r>
              <a:rPr lang="en-CA" dirty="0" smtClean="0"/>
              <a:t>What is a __________?</a:t>
            </a:r>
            <a:br>
              <a:rPr lang="en-CA" dirty="0" smtClean="0"/>
            </a:br>
            <a:r>
              <a:rPr lang="en-CA" dirty="0" smtClean="0"/>
              <a:t/>
            </a:r>
            <a:br>
              <a:rPr lang="en-CA" dirty="0" smtClean="0"/>
            </a:br>
            <a:endParaRPr lang="en-CA" dirty="0" smtClean="0"/>
          </a:p>
          <a:p>
            <a:r>
              <a:rPr lang="en-CA" dirty="0" smtClean="0"/>
              <a:t>What are __________ made of?</a:t>
            </a:r>
          </a:p>
          <a:p>
            <a:endParaRPr lang="en-CA" dirty="0"/>
          </a:p>
          <a:p>
            <a:r>
              <a:rPr lang="en-CA" dirty="0" smtClean="0"/>
              <a:t>How do they interact?</a:t>
            </a:r>
          </a:p>
          <a:p>
            <a:endParaRPr lang="en-CA" dirty="0"/>
          </a:p>
          <a:p>
            <a:r>
              <a:rPr lang="en-CA" dirty="0" smtClean="0"/>
              <a:t>How far is a light year?</a:t>
            </a:r>
          </a:p>
          <a:p>
            <a:endParaRPr lang="en-CA" dirty="0"/>
          </a:p>
          <a:p>
            <a:r>
              <a:rPr lang="en-CA" dirty="0" smtClean="0"/>
              <a:t>Is FTL possible?</a:t>
            </a:r>
          </a:p>
          <a:p>
            <a:endParaRPr lang="en-CA" dirty="0"/>
          </a:p>
          <a:p>
            <a:r>
              <a:rPr lang="en-CA" dirty="0" smtClean="0"/>
              <a:t>Why is time relative?</a:t>
            </a:r>
          </a:p>
        </p:txBody>
      </p:sp>
    </p:spTree>
    <p:extLst>
      <p:ext uri="{BB962C8B-B14F-4D97-AF65-F5344CB8AC3E}">
        <p14:creationId xmlns:p14="http://schemas.microsoft.com/office/powerpoint/2010/main" val="13001640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Definitions</a:t>
            </a:r>
            <a:endParaRPr lang="en-CA" dirty="0"/>
          </a:p>
        </p:txBody>
      </p:sp>
      <p:sp>
        <p:nvSpPr>
          <p:cNvPr id="3" name="Content Placeholder 2"/>
          <p:cNvSpPr>
            <a:spLocks noGrp="1"/>
          </p:cNvSpPr>
          <p:nvPr>
            <p:ph idx="1"/>
          </p:nvPr>
        </p:nvSpPr>
        <p:spPr/>
        <p:txBody>
          <a:bodyPr>
            <a:normAutofit/>
          </a:bodyPr>
          <a:lstStyle/>
          <a:p>
            <a:r>
              <a:rPr lang="en-CA" dirty="0" smtClean="0"/>
              <a:t>Astronomical (celestial) </a:t>
            </a:r>
            <a:r>
              <a:rPr lang="en-CA" dirty="0" smtClean="0"/>
              <a:t>body – </a:t>
            </a:r>
            <a:r>
              <a:rPr lang="en-US" dirty="0"/>
              <a:t> </a:t>
            </a:r>
            <a:endParaRPr lang="en-US" dirty="0" smtClean="0"/>
          </a:p>
          <a:p>
            <a:r>
              <a:rPr lang="en-CA" dirty="0" smtClean="0"/>
              <a:t>Planet –</a:t>
            </a:r>
          </a:p>
          <a:p>
            <a:r>
              <a:rPr lang="en-CA" dirty="0" smtClean="0"/>
              <a:t>Moon – </a:t>
            </a:r>
          </a:p>
          <a:p>
            <a:r>
              <a:rPr lang="en-CA" dirty="0" smtClean="0"/>
              <a:t>Star –</a:t>
            </a:r>
          </a:p>
          <a:p>
            <a:r>
              <a:rPr lang="en-CA" dirty="0" smtClean="0"/>
              <a:t>Nebula </a:t>
            </a:r>
            <a:r>
              <a:rPr lang="en-CA" dirty="0" smtClean="0"/>
              <a:t>– </a:t>
            </a:r>
          </a:p>
        </p:txBody>
      </p:sp>
    </p:spTree>
    <p:extLst>
      <p:ext uri="{BB962C8B-B14F-4D97-AF65-F5344CB8AC3E}">
        <p14:creationId xmlns:p14="http://schemas.microsoft.com/office/powerpoint/2010/main" val="1766597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Definitions</a:t>
            </a:r>
            <a:endParaRPr lang="en-CA" dirty="0"/>
          </a:p>
        </p:txBody>
      </p:sp>
      <p:sp>
        <p:nvSpPr>
          <p:cNvPr id="3" name="Content Placeholder 2"/>
          <p:cNvSpPr>
            <a:spLocks noGrp="1"/>
          </p:cNvSpPr>
          <p:nvPr>
            <p:ph idx="1"/>
          </p:nvPr>
        </p:nvSpPr>
        <p:spPr/>
        <p:txBody>
          <a:bodyPr>
            <a:normAutofit fontScale="85000" lnSpcReduction="10000"/>
          </a:bodyPr>
          <a:lstStyle/>
          <a:p>
            <a:r>
              <a:rPr lang="en-CA" dirty="0" smtClean="0"/>
              <a:t>Astronomical (celestial) </a:t>
            </a:r>
            <a:r>
              <a:rPr lang="en-CA" dirty="0" smtClean="0"/>
              <a:t>body – </a:t>
            </a:r>
            <a:r>
              <a:rPr lang="en-US" dirty="0"/>
              <a:t> is any natural </a:t>
            </a:r>
            <a:r>
              <a:rPr lang="en-US" b="1" dirty="0" smtClean="0"/>
              <a:t>body </a:t>
            </a:r>
            <a:r>
              <a:rPr lang="en-US" dirty="0" smtClean="0"/>
              <a:t>outside </a:t>
            </a:r>
            <a:r>
              <a:rPr lang="en-US" dirty="0"/>
              <a:t>of the Earth's atmosphere.</a:t>
            </a:r>
            <a:endParaRPr lang="en-CA" dirty="0" smtClean="0"/>
          </a:p>
          <a:p>
            <a:r>
              <a:rPr lang="en-CA" dirty="0" smtClean="0"/>
              <a:t>Planet – </a:t>
            </a:r>
            <a:r>
              <a:rPr lang="en-US" dirty="0"/>
              <a:t>A planet is an astronomical body orbiting a star or stellar remnant that</a:t>
            </a:r>
          </a:p>
          <a:p>
            <a:pPr marL="0" indent="0">
              <a:buNone/>
            </a:pPr>
            <a:r>
              <a:rPr lang="en-US" dirty="0" smtClean="0"/>
              <a:t> 		is </a:t>
            </a:r>
            <a:r>
              <a:rPr lang="en-US" dirty="0"/>
              <a:t>massive enough to be rounded by its own gravity,</a:t>
            </a:r>
          </a:p>
          <a:p>
            <a:pPr marL="0" indent="0">
              <a:buNone/>
            </a:pPr>
            <a:r>
              <a:rPr lang="en-US" dirty="0" smtClean="0"/>
              <a:t> 		is </a:t>
            </a:r>
            <a:r>
              <a:rPr lang="en-US" dirty="0"/>
              <a:t>not massive enough to cause thermonuclear fusion, and</a:t>
            </a:r>
          </a:p>
          <a:p>
            <a:pPr marL="0" indent="0">
              <a:buNone/>
            </a:pPr>
            <a:r>
              <a:rPr lang="en-US" dirty="0" smtClean="0"/>
              <a:t> 		has </a:t>
            </a:r>
            <a:r>
              <a:rPr lang="en-US" dirty="0"/>
              <a:t>cleared its </a:t>
            </a:r>
            <a:r>
              <a:rPr lang="en-US" dirty="0" err="1"/>
              <a:t>neighbouring</a:t>
            </a:r>
            <a:r>
              <a:rPr lang="en-US" dirty="0"/>
              <a:t> region of </a:t>
            </a:r>
            <a:r>
              <a:rPr lang="en-US" dirty="0" err="1"/>
              <a:t>planetesimals</a:t>
            </a:r>
            <a:r>
              <a:rPr lang="en-US" dirty="0"/>
              <a:t>.</a:t>
            </a:r>
            <a:endParaRPr lang="en-CA" dirty="0" smtClean="0"/>
          </a:p>
          <a:p>
            <a:r>
              <a:rPr lang="en-CA" dirty="0" smtClean="0"/>
              <a:t>Moon </a:t>
            </a:r>
            <a:r>
              <a:rPr lang="en-CA" dirty="0" smtClean="0"/>
              <a:t>- </a:t>
            </a:r>
            <a:r>
              <a:rPr lang="en-US" dirty="0"/>
              <a:t>A natural satellite of a planet; an object that revolves around a planet.</a:t>
            </a:r>
            <a:endParaRPr lang="en-CA" dirty="0" smtClean="0"/>
          </a:p>
          <a:p>
            <a:r>
              <a:rPr lang="en-CA" dirty="0" smtClean="0"/>
              <a:t>Star </a:t>
            </a:r>
            <a:r>
              <a:rPr lang="en-CA" dirty="0" smtClean="0"/>
              <a:t>– </a:t>
            </a:r>
            <a:r>
              <a:rPr lang="en-US" dirty="0"/>
              <a:t>A </a:t>
            </a:r>
            <a:r>
              <a:rPr lang="en-US" b="1" dirty="0"/>
              <a:t>star</a:t>
            </a:r>
            <a:r>
              <a:rPr lang="en-US" dirty="0"/>
              <a:t> is a luminous sphere of plasma held together by its own gravity.</a:t>
            </a:r>
            <a:endParaRPr lang="en-CA" dirty="0" smtClean="0"/>
          </a:p>
          <a:p>
            <a:r>
              <a:rPr lang="en-CA" dirty="0" smtClean="0"/>
              <a:t>Nebula – </a:t>
            </a:r>
            <a:r>
              <a:rPr lang="en-US" dirty="0"/>
              <a:t>a cloud of gas and dust in outer space, visible in the night sky either as an indistinct bright patch or as a dark silhouette against other luminous matter</a:t>
            </a:r>
            <a:r>
              <a:rPr lang="en-US" dirty="0" smtClean="0"/>
              <a:t>.</a:t>
            </a:r>
            <a:endParaRPr lang="en-CA" dirty="0" smtClean="0"/>
          </a:p>
        </p:txBody>
      </p:sp>
    </p:spTree>
    <p:extLst>
      <p:ext uri="{BB962C8B-B14F-4D97-AF65-F5344CB8AC3E}">
        <p14:creationId xmlns:p14="http://schemas.microsoft.com/office/powerpoint/2010/main" val="1424948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Definitions</a:t>
            </a:r>
            <a:endParaRPr lang="en-CA" dirty="0"/>
          </a:p>
        </p:txBody>
      </p:sp>
      <p:sp>
        <p:nvSpPr>
          <p:cNvPr id="3" name="Content Placeholder 2"/>
          <p:cNvSpPr>
            <a:spLocks noGrp="1"/>
          </p:cNvSpPr>
          <p:nvPr>
            <p:ph idx="1"/>
          </p:nvPr>
        </p:nvSpPr>
        <p:spPr/>
        <p:txBody>
          <a:bodyPr>
            <a:normAutofit/>
          </a:bodyPr>
          <a:lstStyle/>
          <a:p>
            <a:r>
              <a:rPr lang="en-CA" dirty="0"/>
              <a:t>Black hole – </a:t>
            </a:r>
          </a:p>
          <a:p>
            <a:r>
              <a:rPr lang="en-CA" dirty="0"/>
              <a:t>Supernova/Nova -  </a:t>
            </a:r>
          </a:p>
          <a:p>
            <a:r>
              <a:rPr lang="en-CA" dirty="0"/>
              <a:t>Gravity - </a:t>
            </a:r>
            <a:endParaRPr lang="en-CA" dirty="0"/>
          </a:p>
        </p:txBody>
      </p:sp>
    </p:spTree>
    <p:extLst>
      <p:ext uri="{BB962C8B-B14F-4D97-AF65-F5344CB8AC3E}">
        <p14:creationId xmlns:p14="http://schemas.microsoft.com/office/powerpoint/2010/main" val="2976894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Definitions</a:t>
            </a:r>
            <a:endParaRPr lang="en-CA" dirty="0"/>
          </a:p>
        </p:txBody>
      </p:sp>
      <p:sp>
        <p:nvSpPr>
          <p:cNvPr id="3" name="Content Placeholder 2"/>
          <p:cNvSpPr>
            <a:spLocks noGrp="1"/>
          </p:cNvSpPr>
          <p:nvPr>
            <p:ph idx="1"/>
          </p:nvPr>
        </p:nvSpPr>
        <p:spPr/>
        <p:txBody>
          <a:bodyPr>
            <a:normAutofit/>
          </a:bodyPr>
          <a:lstStyle/>
          <a:p>
            <a:r>
              <a:rPr lang="en-CA" dirty="0"/>
              <a:t>Black hole – </a:t>
            </a:r>
            <a:r>
              <a:rPr lang="en-US" dirty="0"/>
              <a:t>a region of </a:t>
            </a:r>
            <a:r>
              <a:rPr lang="en-US" dirty="0" err="1"/>
              <a:t>spacetime</a:t>
            </a:r>
            <a:r>
              <a:rPr lang="en-US" dirty="0"/>
              <a:t> exhibiting such strong gravitational effects that nothing—not even particles and electromagnetic radiation such as light—can escape from inside it</a:t>
            </a:r>
            <a:endParaRPr lang="en-CA" dirty="0"/>
          </a:p>
          <a:p>
            <a:r>
              <a:rPr lang="en-CA" dirty="0"/>
              <a:t>Supernova/Nova -  </a:t>
            </a:r>
            <a:r>
              <a:rPr lang="en-US" dirty="0" smtClean="0"/>
              <a:t>is </a:t>
            </a:r>
            <a:r>
              <a:rPr lang="en-US" dirty="0"/>
              <a:t>a </a:t>
            </a:r>
            <a:r>
              <a:rPr lang="en-US" dirty="0" smtClean="0"/>
              <a:t>cataclysmic stellar </a:t>
            </a:r>
            <a:r>
              <a:rPr lang="en-US" dirty="0"/>
              <a:t>nuclear </a:t>
            </a:r>
            <a:r>
              <a:rPr lang="en-US" dirty="0" smtClean="0"/>
              <a:t>explosion, </a:t>
            </a:r>
            <a:r>
              <a:rPr lang="en-US" dirty="0"/>
              <a:t>which causes a sudden brightening of the star.</a:t>
            </a:r>
            <a:endParaRPr lang="en-CA" dirty="0"/>
          </a:p>
          <a:p>
            <a:r>
              <a:rPr lang="en-CA" dirty="0"/>
              <a:t>Gravity - </a:t>
            </a:r>
            <a:r>
              <a:rPr lang="en-US" dirty="0"/>
              <a:t>is a natural phenomenon by which all things with mass are brought toward (or gravitate toward) one another, including planets, stars and galaxies. Since energy and mass are equivalent, all forms of energy, including light, also cause gravitation and are under the influence of it.</a:t>
            </a:r>
            <a:endParaRPr lang="en-CA" dirty="0"/>
          </a:p>
        </p:txBody>
      </p:sp>
    </p:spTree>
    <p:extLst>
      <p:ext uri="{BB962C8B-B14F-4D97-AF65-F5344CB8AC3E}">
        <p14:creationId xmlns:p14="http://schemas.microsoft.com/office/powerpoint/2010/main" val="3056451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Movement of Astronomical Bodies</a:t>
            </a:r>
            <a:endParaRPr lang="en-CA" dirty="0"/>
          </a:p>
        </p:txBody>
      </p:sp>
      <p:sp>
        <p:nvSpPr>
          <p:cNvPr id="3" name="Content Placeholder 2"/>
          <p:cNvSpPr>
            <a:spLocks noGrp="1"/>
          </p:cNvSpPr>
          <p:nvPr>
            <p:ph idx="1"/>
          </p:nvPr>
        </p:nvSpPr>
        <p:spPr/>
        <p:txBody>
          <a:bodyPr/>
          <a:lstStyle/>
          <a:p>
            <a:r>
              <a:rPr lang="en-CA" b="1" dirty="0" smtClean="0"/>
              <a:t>Does our planet move? How? (Does THAT move, how?)</a:t>
            </a:r>
          </a:p>
          <a:p>
            <a:pPr marL="0" indent="0">
              <a:buNone/>
            </a:pPr>
            <a:r>
              <a:rPr lang="en-CA" dirty="0" smtClean="0"/>
              <a:t/>
            </a:r>
            <a:br>
              <a:rPr lang="en-CA" dirty="0" smtClean="0"/>
            </a:br>
            <a:r>
              <a:rPr lang="en-CA" dirty="0" smtClean="0"/>
              <a:t/>
            </a:r>
            <a:br>
              <a:rPr lang="en-CA" dirty="0" smtClean="0"/>
            </a:br>
            <a:r>
              <a:rPr lang="en-CA" dirty="0" smtClean="0"/>
              <a:t/>
            </a:r>
            <a:br>
              <a:rPr lang="en-CA" dirty="0" smtClean="0"/>
            </a:br>
            <a:endParaRPr lang="en-CA" dirty="0"/>
          </a:p>
          <a:p>
            <a:r>
              <a:rPr lang="en-CA" b="1" dirty="0" smtClean="0"/>
              <a:t>How do things move in our universe?</a:t>
            </a:r>
            <a:endParaRPr lang="en-CA" b="1" dirty="0"/>
          </a:p>
        </p:txBody>
      </p:sp>
    </p:spTree>
    <p:extLst>
      <p:ext uri="{BB962C8B-B14F-4D97-AF65-F5344CB8AC3E}">
        <p14:creationId xmlns:p14="http://schemas.microsoft.com/office/powerpoint/2010/main" val="4206138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Movement of Astronomical Bodies</a:t>
            </a:r>
            <a:endParaRPr lang="en-CA" dirty="0"/>
          </a:p>
        </p:txBody>
      </p:sp>
      <p:sp>
        <p:nvSpPr>
          <p:cNvPr id="3" name="Content Placeholder 2"/>
          <p:cNvSpPr>
            <a:spLocks noGrp="1"/>
          </p:cNvSpPr>
          <p:nvPr>
            <p:ph idx="1"/>
          </p:nvPr>
        </p:nvSpPr>
        <p:spPr/>
        <p:txBody>
          <a:bodyPr>
            <a:normAutofit fontScale="92500"/>
          </a:bodyPr>
          <a:lstStyle/>
          <a:p>
            <a:r>
              <a:rPr lang="en-CA" b="1" dirty="0" smtClean="0"/>
              <a:t>Does our planet move? How? (Does THAT move, how</a:t>
            </a:r>
            <a:r>
              <a:rPr lang="en-CA" b="1" dirty="0" smtClean="0"/>
              <a:t>?)</a:t>
            </a:r>
          </a:p>
          <a:p>
            <a:endParaRPr lang="en-CA" dirty="0"/>
          </a:p>
          <a:p>
            <a:pPr marL="0" indent="0">
              <a:buNone/>
            </a:pPr>
            <a:r>
              <a:rPr lang="en-CA" dirty="0" smtClean="0"/>
              <a:t>Revolves around the sun in an elliptical orbit (takes 365.265 days to do it).</a:t>
            </a:r>
            <a:endParaRPr lang="en-CA" dirty="0" smtClean="0"/>
          </a:p>
          <a:p>
            <a:pPr marL="0" indent="0">
              <a:buNone/>
            </a:pPr>
            <a:r>
              <a:rPr lang="en-CA" dirty="0" smtClean="0"/>
              <a:t>Sun revolves around center of Milky Way Galaxy (</a:t>
            </a:r>
            <a:r>
              <a:rPr lang="en-CA" dirty="0" err="1" smtClean="0"/>
              <a:t>Sagitarius</a:t>
            </a:r>
            <a:r>
              <a:rPr lang="en-CA" dirty="0" smtClean="0"/>
              <a:t> A – </a:t>
            </a:r>
            <a:r>
              <a:rPr lang="en-CA" dirty="0" smtClean="0">
                <a:hlinkClick r:id="rId2"/>
              </a:rPr>
              <a:t>supermassive black hole</a:t>
            </a:r>
            <a:r>
              <a:rPr lang="en-CA" dirty="0" smtClean="0"/>
              <a:t>)</a:t>
            </a:r>
            <a:endParaRPr lang="en-CA" dirty="0"/>
          </a:p>
          <a:p>
            <a:r>
              <a:rPr lang="en-CA" b="1" dirty="0" smtClean="0"/>
              <a:t>How do things move in our universe</a:t>
            </a:r>
            <a:r>
              <a:rPr lang="en-CA" b="1" dirty="0" smtClean="0"/>
              <a:t>?</a:t>
            </a:r>
          </a:p>
          <a:p>
            <a:endParaRPr lang="en-CA" dirty="0"/>
          </a:p>
          <a:p>
            <a:pPr marL="0" indent="0">
              <a:buNone/>
            </a:pPr>
            <a:r>
              <a:rPr lang="en-CA" dirty="0" smtClean="0"/>
              <a:t>Gravity pulls them into an orbit as they pass through. </a:t>
            </a:r>
          </a:p>
          <a:p>
            <a:pPr marL="0" indent="0">
              <a:buNone/>
            </a:pPr>
            <a:r>
              <a:rPr lang="en-CA" dirty="0" smtClean="0"/>
              <a:t>(Some </a:t>
            </a:r>
            <a:r>
              <a:rPr lang="en-CA" dirty="0" smtClean="0">
                <a:hlinkClick r:id="rId3"/>
              </a:rPr>
              <a:t>moon</a:t>
            </a:r>
            <a:r>
              <a:rPr lang="en-CA" dirty="0" smtClean="0"/>
              <a:t>s may have been asteroids)!</a:t>
            </a:r>
            <a:endParaRPr lang="en-CA" dirty="0"/>
          </a:p>
        </p:txBody>
      </p:sp>
    </p:spTree>
    <p:extLst>
      <p:ext uri="{BB962C8B-B14F-4D97-AF65-F5344CB8AC3E}">
        <p14:creationId xmlns:p14="http://schemas.microsoft.com/office/powerpoint/2010/main" val="360265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Create A Visual or Research 			/5</a:t>
            </a:r>
            <a:br>
              <a:rPr lang="en-CA" dirty="0" smtClean="0"/>
            </a:br>
            <a:r>
              <a:rPr lang="en-CA" sz="2800" dirty="0" smtClean="0"/>
              <a:t>Note: Every piece requires a short five sentence explanation	 /5</a:t>
            </a:r>
            <a:endParaRPr lang="en-CA" dirty="0"/>
          </a:p>
        </p:txBody>
      </p:sp>
      <p:sp>
        <p:nvSpPr>
          <p:cNvPr id="3" name="Content Placeholder 2"/>
          <p:cNvSpPr>
            <a:spLocks noGrp="1"/>
          </p:cNvSpPr>
          <p:nvPr>
            <p:ph idx="1"/>
          </p:nvPr>
        </p:nvSpPr>
        <p:spPr/>
        <p:txBody>
          <a:bodyPr>
            <a:normAutofit lnSpcReduction="10000"/>
          </a:bodyPr>
          <a:lstStyle/>
          <a:p>
            <a:r>
              <a:rPr lang="en-CA" dirty="0" smtClean="0"/>
              <a:t>Create a visual scale of the distance between significant astronomical bodies in our solar system.</a:t>
            </a:r>
          </a:p>
          <a:p>
            <a:pPr marL="0" indent="0">
              <a:buNone/>
            </a:pPr>
            <a:r>
              <a:rPr lang="en-CA" dirty="0" smtClean="0"/>
              <a:t>OR</a:t>
            </a:r>
          </a:p>
          <a:p>
            <a:r>
              <a:rPr lang="en-CA" dirty="0" smtClean="0"/>
              <a:t>Create a means to show how objects orbit other things in our universe.</a:t>
            </a:r>
          </a:p>
          <a:p>
            <a:pPr marL="0" indent="0">
              <a:buNone/>
            </a:pPr>
            <a:r>
              <a:rPr lang="en-CA" dirty="0" smtClean="0"/>
              <a:t>OR</a:t>
            </a:r>
          </a:p>
          <a:p>
            <a:r>
              <a:rPr lang="en-CA" dirty="0" smtClean="0"/>
              <a:t>Composition of a planet of your choice, provide an explanation for why, and how we know or make that inference?</a:t>
            </a:r>
          </a:p>
          <a:p>
            <a:pPr marL="0" indent="0">
              <a:buNone/>
            </a:pPr>
            <a:r>
              <a:rPr lang="en-CA" dirty="0" smtClean="0"/>
              <a:t>OR</a:t>
            </a:r>
            <a:endParaRPr lang="en-CA" dirty="0"/>
          </a:p>
          <a:p>
            <a:r>
              <a:rPr lang="en-CA" dirty="0" smtClean="0"/>
              <a:t>Construct a visual of the life cycle of stars</a:t>
            </a:r>
            <a:endParaRPr lang="en-CA" dirty="0"/>
          </a:p>
        </p:txBody>
      </p:sp>
    </p:spTree>
    <p:extLst>
      <p:ext uri="{BB962C8B-B14F-4D97-AF65-F5344CB8AC3E}">
        <p14:creationId xmlns:p14="http://schemas.microsoft.com/office/powerpoint/2010/main" val="1743414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we used to think.</a:t>
            </a:r>
            <a:endParaRPr lang="en-CA" dirty="0"/>
          </a:p>
        </p:txBody>
      </p:sp>
      <p:sp>
        <p:nvSpPr>
          <p:cNvPr id="3" name="Content Placeholder 2"/>
          <p:cNvSpPr>
            <a:spLocks noGrp="1"/>
          </p:cNvSpPr>
          <p:nvPr>
            <p:ph idx="1"/>
          </p:nvPr>
        </p:nvSpPr>
        <p:spPr/>
        <p:txBody>
          <a:bodyPr/>
          <a:lstStyle/>
          <a:p>
            <a:r>
              <a:rPr lang="en-CA" dirty="0" smtClean="0"/>
              <a:t>The universe revolved around us (Geocentric) – why?</a:t>
            </a:r>
          </a:p>
          <a:p>
            <a:endParaRPr lang="en-CA" dirty="0"/>
          </a:p>
          <a:p>
            <a:endParaRPr lang="en-CA" dirty="0" smtClean="0"/>
          </a:p>
          <a:p>
            <a:r>
              <a:rPr lang="en-CA" dirty="0" smtClean="0"/>
              <a:t>The sun was the center of the universe (Heliocentric) – why (not necessarily wrong)?</a:t>
            </a:r>
            <a:endParaRPr lang="en-CA" dirty="0"/>
          </a:p>
        </p:txBody>
      </p:sp>
    </p:spTree>
    <p:extLst>
      <p:ext uri="{BB962C8B-B14F-4D97-AF65-F5344CB8AC3E}">
        <p14:creationId xmlns:p14="http://schemas.microsoft.com/office/powerpoint/2010/main" val="82759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Solar Phenomena</a:t>
            </a:r>
            <a:endParaRPr lang="en-CA" dirty="0"/>
          </a:p>
        </p:txBody>
      </p:sp>
      <p:sp>
        <p:nvSpPr>
          <p:cNvPr id="3" name="Content Placeholder 2"/>
          <p:cNvSpPr>
            <a:spLocks noGrp="1"/>
          </p:cNvSpPr>
          <p:nvPr>
            <p:ph idx="1"/>
          </p:nvPr>
        </p:nvSpPr>
        <p:spPr/>
        <p:txBody>
          <a:bodyPr/>
          <a:lstStyle/>
          <a:p>
            <a:r>
              <a:rPr lang="en-US" dirty="0"/>
              <a:t>S</a:t>
            </a:r>
            <a:r>
              <a:rPr lang="en-US" dirty="0" smtClean="0"/>
              <a:t>unspots</a:t>
            </a:r>
            <a:r>
              <a:rPr lang="en-US" dirty="0"/>
              <a:t>, </a:t>
            </a:r>
            <a:endParaRPr lang="en-US" dirty="0" smtClean="0"/>
          </a:p>
          <a:p>
            <a:endParaRPr lang="en-US" dirty="0"/>
          </a:p>
          <a:p>
            <a:r>
              <a:rPr lang="en-US" dirty="0"/>
              <a:t>S</a:t>
            </a:r>
            <a:r>
              <a:rPr lang="en-US" dirty="0" smtClean="0"/>
              <a:t>olar flares, </a:t>
            </a:r>
          </a:p>
          <a:p>
            <a:endParaRPr lang="en-US" dirty="0"/>
          </a:p>
          <a:p>
            <a:r>
              <a:rPr lang="en-US" dirty="0" smtClean="0"/>
              <a:t>Solar radiation</a:t>
            </a:r>
            <a:endParaRPr lang="en-CA" dirty="0"/>
          </a:p>
        </p:txBody>
      </p:sp>
      <p:pic>
        <p:nvPicPr>
          <p:cNvPr id="4" name="Picture 3"/>
          <p:cNvPicPr>
            <a:picLocks noChangeAspect="1"/>
          </p:cNvPicPr>
          <p:nvPr/>
        </p:nvPicPr>
        <p:blipFill>
          <a:blip r:embed="rId2"/>
          <a:stretch>
            <a:fillRect/>
          </a:stretch>
        </p:blipFill>
        <p:spPr>
          <a:xfrm>
            <a:off x="7331728" y="281782"/>
            <a:ext cx="4370929" cy="4169194"/>
          </a:xfrm>
          <a:prstGeom prst="rect">
            <a:avLst/>
          </a:prstGeom>
        </p:spPr>
      </p:pic>
    </p:spTree>
    <p:extLst>
      <p:ext uri="{BB962C8B-B14F-4D97-AF65-F5344CB8AC3E}">
        <p14:creationId xmlns:p14="http://schemas.microsoft.com/office/powerpoint/2010/main" val="1573003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1782"/>
            <a:ext cx="10515600" cy="1325563"/>
          </a:xfrm>
        </p:spPr>
        <p:txBody>
          <a:bodyPr/>
          <a:lstStyle/>
          <a:p>
            <a:r>
              <a:rPr lang="en-CA" dirty="0" smtClean="0"/>
              <a:t>Solar Phenomena</a:t>
            </a:r>
            <a:endParaRPr lang="en-CA" dirty="0"/>
          </a:p>
        </p:txBody>
      </p:sp>
      <p:sp>
        <p:nvSpPr>
          <p:cNvPr id="3" name="Content Placeholder 2"/>
          <p:cNvSpPr>
            <a:spLocks noGrp="1"/>
          </p:cNvSpPr>
          <p:nvPr>
            <p:ph idx="1"/>
          </p:nvPr>
        </p:nvSpPr>
        <p:spPr>
          <a:xfrm>
            <a:off x="0" y="1264024"/>
            <a:ext cx="7331728" cy="4912939"/>
          </a:xfrm>
        </p:spPr>
        <p:txBody>
          <a:bodyPr>
            <a:normAutofit fontScale="92500" lnSpcReduction="20000"/>
          </a:bodyPr>
          <a:lstStyle/>
          <a:p>
            <a:r>
              <a:rPr lang="en-US" dirty="0"/>
              <a:t>Sunspots - Sunspots are temporary phenomena on the photosphere of the Sun that appear as dark spots compared to surrounding regions. They are areas of reduced surface temperature caused by concentrations of magnetic field flux that inhibit convection.</a:t>
            </a:r>
            <a:endParaRPr lang="en-US" dirty="0" smtClean="0"/>
          </a:p>
          <a:p>
            <a:endParaRPr lang="en-US" dirty="0"/>
          </a:p>
          <a:p>
            <a:r>
              <a:rPr lang="en-US" dirty="0"/>
              <a:t>S</a:t>
            </a:r>
            <a:r>
              <a:rPr lang="en-US" dirty="0" smtClean="0"/>
              <a:t>olar flares </a:t>
            </a:r>
            <a:r>
              <a:rPr lang="en-US" dirty="0"/>
              <a:t>- a brief eruption of intense high-energy radiation from the sun's surface, associated with sunspots and causing electromagnetic disturbances on the earth, as with radio frequency communications and power line transmissions. </a:t>
            </a:r>
            <a:endParaRPr lang="en-US" dirty="0" smtClean="0"/>
          </a:p>
          <a:p>
            <a:endParaRPr lang="en-US" dirty="0"/>
          </a:p>
          <a:p>
            <a:r>
              <a:rPr lang="en-US" dirty="0"/>
              <a:t>Solar radiation - radiant energy emitted by the sun, particularly electromagnetic energy.</a:t>
            </a:r>
            <a:endParaRPr lang="en-CA" dirty="0"/>
          </a:p>
        </p:txBody>
      </p:sp>
      <p:pic>
        <p:nvPicPr>
          <p:cNvPr id="4" name="Picture 3"/>
          <p:cNvPicPr>
            <a:picLocks noChangeAspect="1"/>
          </p:cNvPicPr>
          <p:nvPr/>
        </p:nvPicPr>
        <p:blipFill>
          <a:blip r:embed="rId2"/>
          <a:stretch>
            <a:fillRect/>
          </a:stretch>
        </p:blipFill>
        <p:spPr>
          <a:xfrm>
            <a:off x="7331728" y="281782"/>
            <a:ext cx="4370929" cy="4169194"/>
          </a:xfrm>
          <a:prstGeom prst="rect">
            <a:avLst/>
          </a:prstGeom>
        </p:spPr>
      </p:pic>
    </p:spTree>
    <p:extLst>
      <p:ext uri="{BB962C8B-B14F-4D97-AF65-F5344CB8AC3E}">
        <p14:creationId xmlns:p14="http://schemas.microsoft.com/office/powerpoint/2010/main" val="1818384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Sky Map or Star Chart</a:t>
            </a:r>
            <a:endParaRPr lang="en-CA" dirty="0"/>
          </a:p>
        </p:txBody>
      </p:sp>
      <p:sp>
        <p:nvSpPr>
          <p:cNvPr id="3" name="Content Placeholder 2"/>
          <p:cNvSpPr>
            <a:spLocks noGrp="1"/>
          </p:cNvSpPr>
          <p:nvPr>
            <p:ph idx="1"/>
          </p:nvPr>
        </p:nvSpPr>
        <p:spPr/>
        <p:txBody>
          <a:bodyPr/>
          <a:lstStyle/>
          <a:p>
            <a:r>
              <a:rPr lang="en-CA" dirty="0" smtClean="0"/>
              <a:t>Download the free app on your phone!</a:t>
            </a:r>
          </a:p>
          <a:p>
            <a:endParaRPr lang="en-CA" dirty="0"/>
          </a:p>
          <a:p>
            <a:r>
              <a:rPr lang="en-CA" dirty="0" err="1" smtClean="0"/>
              <a:t>Socrative</a:t>
            </a:r>
            <a:r>
              <a:rPr lang="en-CA" dirty="0" smtClean="0"/>
              <a:t> quiz</a:t>
            </a:r>
            <a:r>
              <a:rPr lang="en-CA" dirty="0" smtClean="0"/>
              <a:t>! </a:t>
            </a:r>
            <a:r>
              <a:rPr lang="en-CA" b="1" dirty="0" smtClean="0"/>
              <a:t>SOC-25236145</a:t>
            </a:r>
            <a:endParaRPr lang="en-CA" dirty="0"/>
          </a:p>
        </p:txBody>
      </p:sp>
    </p:spTree>
    <p:extLst>
      <p:ext uri="{BB962C8B-B14F-4D97-AF65-F5344CB8AC3E}">
        <p14:creationId xmlns:p14="http://schemas.microsoft.com/office/powerpoint/2010/main" val="2568529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Space</a:t>
            </a:r>
            <a:endParaRPr lang="en-CA" dirty="0"/>
          </a:p>
        </p:txBody>
      </p:sp>
      <p:sp>
        <p:nvSpPr>
          <p:cNvPr id="3" name="Subtitle 2"/>
          <p:cNvSpPr>
            <a:spLocks noGrp="1"/>
          </p:cNvSpPr>
          <p:nvPr>
            <p:ph type="subTitle" idx="1"/>
          </p:nvPr>
        </p:nvSpPr>
        <p:spPr/>
        <p:txBody>
          <a:bodyPr/>
          <a:lstStyle/>
          <a:p>
            <a:r>
              <a:rPr lang="en-US" dirty="0" smtClean="0"/>
              <a:t>Analyze scientific explanations of the formation and evolution of our solar system and the universe.</a:t>
            </a:r>
            <a:endParaRPr lang="en-CA" dirty="0"/>
          </a:p>
        </p:txBody>
      </p:sp>
    </p:spTree>
    <p:extLst>
      <p:ext uri="{BB962C8B-B14F-4D97-AF65-F5344CB8AC3E}">
        <p14:creationId xmlns:p14="http://schemas.microsoft.com/office/powerpoint/2010/main" val="3301827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Indicators</a:t>
            </a:r>
            <a:endParaRPr lang="en-CA" dirty="0"/>
          </a:p>
        </p:txBody>
      </p:sp>
      <p:sp>
        <p:nvSpPr>
          <p:cNvPr id="3" name="Content Placeholder 2"/>
          <p:cNvSpPr>
            <a:spLocks noGrp="1"/>
          </p:cNvSpPr>
          <p:nvPr>
            <p:ph idx="1"/>
          </p:nvPr>
        </p:nvSpPr>
        <p:spPr/>
        <p:txBody>
          <a:bodyPr/>
          <a:lstStyle/>
          <a:p>
            <a:r>
              <a:rPr lang="en-US" dirty="0"/>
              <a:t>a. Describe First Nations and Métis perspectives on the origin of the solar system and the universe. </a:t>
            </a:r>
          </a:p>
          <a:p>
            <a:r>
              <a:rPr lang="en-US" dirty="0"/>
              <a:t>b. Identify how worldviews related to astronomical phenomenon are expressed through First Nations and Métis stories and oral traditions. </a:t>
            </a:r>
          </a:p>
          <a:p>
            <a:r>
              <a:rPr lang="en-US" dirty="0"/>
              <a:t>c. Explain the importance many individuals and cultures place or have placed on the summer and winter solstices and vernal and autumnal equinoxes. </a:t>
            </a:r>
          </a:p>
          <a:p>
            <a:r>
              <a:rPr lang="en-US" dirty="0"/>
              <a:t>d. Identify common characteristics of stories, past and present, describing the origin of the world from various cultures and those in fantasy literature. </a:t>
            </a:r>
            <a:endParaRPr lang="en-CA" dirty="0"/>
          </a:p>
        </p:txBody>
      </p:sp>
    </p:spTree>
    <p:extLst>
      <p:ext uri="{BB962C8B-B14F-4D97-AF65-F5344CB8AC3E}">
        <p14:creationId xmlns:p14="http://schemas.microsoft.com/office/powerpoint/2010/main" val="3173049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8" y="1416399"/>
            <a:ext cx="7458635" cy="1325563"/>
          </a:xfrm>
        </p:spPr>
        <p:txBody>
          <a:bodyPr/>
          <a:lstStyle/>
          <a:p>
            <a:r>
              <a:rPr lang="en-CA" dirty="0" smtClean="0"/>
              <a:t>How did our solar system form?</a:t>
            </a:r>
            <a:endParaRPr lang="en-CA" dirty="0"/>
          </a:p>
        </p:txBody>
      </p:sp>
      <p:sp>
        <p:nvSpPr>
          <p:cNvPr id="4" name="Title 1"/>
          <p:cNvSpPr txBox="1">
            <a:spLocks/>
          </p:cNvSpPr>
          <p:nvPr/>
        </p:nvSpPr>
        <p:spPr>
          <a:xfrm>
            <a:off x="838198" y="2079181"/>
            <a:ext cx="745863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smtClean="0"/>
              <a:t>How did our planet form?</a:t>
            </a:r>
            <a:endParaRPr lang="en-CA" dirty="0"/>
          </a:p>
        </p:txBody>
      </p:sp>
      <p:sp>
        <p:nvSpPr>
          <p:cNvPr id="5" name="Title 1"/>
          <p:cNvSpPr txBox="1">
            <a:spLocks/>
          </p:cNvSpPr>
          <p:nvPr/>
        </p:nvSpPr>
        <p:spPr>
          <a:xfrm>
            <a:off x="838198" y="2843725"/>
            <a:ext cx="745863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smtClean="0"/>
              <a:t>How did our moon form?</a:t>
            </a:r>
            <a:endParaRPr lang="en-CA" dirty="0"/>
          </a:p>
        </p:txBody>
      </p:sp>
      <p:sp>
        <p:nvSpPr>
          <p:cNvPr id="6" name="Title 1"/>
          <p:cNvSpPr txBox="1">
            <a:spLocks/>
          </p:cNvSpPr>
          <p:nvPr/>
        </p:nvSpPr>
        <p:spPr>
          <a:xfrm>
            <a:off x="838198" y="3608269"/>
            <a:ext cx="745863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smtClean="0"/>
              <a:t>How do asteroids form?</a:t>
            </a:r>
            <a:endParaRPr lang="en-CA" dirty="0"/>
          </a:p>
        </p:txBody>
      </p:sp>
      <p:sp>
        <p:nvSpPr>
          <p:cNvPr id="7" name="Title 1"/>
          <p:cNvSpPr txBox="1">
            <a:spLocks/>
          </p:cNvSpPr>
          <p:nvPr/>
        </p:nvSpPr>
        <p:spPr>
          <a:xfrm>
            <a:off x="838197" y="4474575"/>
            <a:ext cx="745863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smtClean="0"/>
              <a:t>How did our universe form?</a:t>
            </a:r>
            <a:endParaRPr lang="en-CA" dirty="0"/>
          </a:p>
        </p:txBody>
      </p:sp>
    </p:spTree>
    <p:extLst>
      <p:ext uri="{BB962C8B-B14F-4D97-AF65-F5344CB8AC3E}">
        <p14:creationId xmlns:p14="http://schemas.microsoft.com/office/powerpoint/2010/main" val="2315883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did others view that it formed?</a:t>
            </a:r>
            <a:endParaRPr lang="en-CA" dirty="0"/>
          </a:p>
        </p:txBody>
      </p:sp>
      <p:sp>
        <p:nvSpPr>
          <p:cNvPr id="3" name="Content Placeholder 2"/>
          <p:cNvSpPr>
            <a:spLocks noGrp="1"/>
          </p:cNvSpPr>
          <p:nvPr>
            <p:ph idx="1"/>
          </p:nvPr>
        </p:nvSpPr>
        <p:spPr/>
        <p:txBody>
          <a:bodyPr/>
          <a:lstStyle/>
          <a:p>
            <a:r>
              <a:rPr lang="en-CA" dirty="0" smtClean="0"/>
              <a:t>Religious?</a:t>
            </a:r>
          </a:p>
          <a:p>
            <a:endParaRPr lang="en-CA" dirty="0"/>
          </a:p>
          <a:p>
            <a:r>
              <a:rPr lang="en-CA" dirty="0" smtClean="0"/>
              <a:t>Cultural?</a:t>
            </a:r>
            <a:endParaRPr lang="en-CA" dirty="0"/>
          </a:p>
        </p:txBody>
      </p:sp>
    </p:spTree>
    <p:extLst>
      <p:ext uri="{BB962C8B-B14F-4D97-AF65-F5344CB8AC3E}">
        <p14:creationId xmlns:p14="http://schemas.microsoft.com/office/powerpoint/2010/main" val="1939899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Space</a:t>
            </a:r>
            <a:endParaRPr lang="en-CA" dirty="0"/>
          </a:p>
        </p:txBody>
      </p:sp>
      <p:sp>
        <p:nvSpPr>
          <p:cNvPr id="3" name="Subtitle 2"/>
          <p:cNvSpPr>
            <a:spLocks noGrp="1"/>
          </p:cNvSpPr>
          <p:nvPr>
            <p:ph type="subTitle" idx="1"/>
          </p:nvPr>
        </p:nvSpPr>
        <p:spPr/>
        <p:txBody>
          <a:bodyPr/>
          <a:lstStyle/>
          <a:p>
            <a:r>
              <a:rPr lang="en-US" dirty="0" smtClean="0"/>
              <a:t>Examine how various cultures, past and present, including First Nations and Métis, understand and represent astronomical phenomenon.</a:t>
            </a:r>
            <a:endParaRPr lang="en-CA" dirty="0"/>
          </a:p>
        </p:txBody>
      </p:sp>
    </p:spTree>
    <p:extLst>
      <p:ext uri="{BB962C8B-B14F-4D97-AF65-F5344CB8AC3E}">
        <p14:creationId xmlns:p14="http://schemas.microsoft.com/office/powerpoint/2010/main" val="583927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Indicators</a:t>
            </a:r>
            <a:endParaRPr lang="en-CA" dirty="0"/>
          </a:p>
        </p:txBody>
      </p:sp>
      <p:sp>
        <p:nvSpPr>
          <p:cNvPr id="3" name="Content Placeholder 2"/>
          <p:cNvSpPr>
            <a:spLocks noGrp="1"/>
          </p:cNvSpPr>
          <p:nvPr>
            <p:ph idx="1"/>
          </p:nvPr>
        </p:nvSpPr>
        <p:spPr>
          <a:xfrm>
            <a:off x="322729" y="1825625"/>
            <a:ext cx="11577918" cy="4790328"/>
          </a:xfrm>
        </p:spPr>
        <p:txBody>
          <a:bodyPr>
            <a:normAutofit fontScale="85000" lnSpcReduction="10000"/>
          </a:bodyPr>
          <a:lstStyle/>
          <a:p>
            <a:r>
              <a:rPr lang="en-US" dirty="0"/>
              <a:t>a. Describe scientific theories on the formation of the solar system, including planets, moons, asteroids, and comets. </a:t>
            </a:r>
          </a:p>
          <a:p>
            <a:r>
              <a:rPr lang="en-US" dirty="0"/>
              <a:t>b. Describe scientific theories and models of the origin and evolution of the universe and the observational evidence that supports those theories (e.g., red shift of galaxies, cosmic microwave background radiation, and abundance of light elements). </a:t>
            </a:r>
          </a:p>
          <a:p>
            <a:r>
              <a:rPr lang="en-US" dirty="0"/>
              <a:t>c. Construct and critique a visual representation of the life cycle of stars using appropriate scientific terminology and identify strengths and weaknesses of the representation. </a:t>
            </a:r>
          </a:p>
          <a:p>
            <a:r>
              <a:rPr lang="en-US" dirty="0"/>
              <a:t>d. Explain the need for new evidence in order to continually test existing theories in science (e.g., explain the need for new evidence obtained from space-based telescopes and close-up observations by satellites, which can reinforce, adjust, or reject existing inferences based on observations from Earth). </a:t>
            </a:r>
          </a:p>
          <a:p>
            <a:r>
              <a:rPr lang="en-US" dirty="0"/>
              <a:t>e. Identify new questions and problems that arise from what was learned about the origins of the universe (e.g., “What are the limits of space travel?”, “How old is the Universe?”, and “Is Earth the only suitable home for humans?”). </a:t>
            </a:r>
            <a:endParaRPr lang="en-CA" dirty="0"/>
          </a:p>
        </p:txBody>
      </p:sp>
    </p:spTree>
    <p:extLst>
      <p:ext uri="{BB962C8B-B14F-4D97-AF65-F5344CB8AC3E}">
        <p14:creationId xmlns:p14="http://schemas.microsoft.com/office/powerpoint/2010/main" val="2745799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338703" y="1825625"/>
            <a:ext cx="4853297" cy="3798090"/>
          </a:xfrm>
          <a:prstGeom prst="rect">
            <a:avLst/>
          </a:prstGeom>
        </p:spPr>
      </p:pic>
      <p:sp>
        <p:nvSpPr>
          <p:cNvPr id="2" name="Title 1"/>
          <p:cNvSpPr>
            <a:spLocks noGrp="1"/>
          </p:cNvSpPr>
          <p:nvPr>
            <p:ph type="title"/>
          </p:nvPr>
        </p:nvSpPr>
        <p:spPr/>
        <p:txBody>
          <a:bodyPr/>
          <a:lstStyle/>
          <a:p>
            <a:r>
              <a:rPr lang="en-CA" dirty="0" smtClean="0"/>
              <a:t>Scientific Theory and the Universe </a:t>
            </a:r>
            <a:endParaRPr lang="en-CA" dirty="0"/>
          </a:p>
        </p:txBody>
      </p:sp>
      <p:sp>
        <p:nvSpPr>
          <p:cNvPr id="3" name="Content Placeholder 2"/>
          <p:cNvSpPr>
            <a:spLocks noGrp="1"/>
          </p:cNvSpPr>
          <p:nvPr>
            <p:ph idx="1"/>
          </p:nvPr>
        </p:nvSpPr>
        <p:spPr>
          <a:xfrm>
            <a:off x="0" y="1825624"/>
            <a:ext cx="7519916" cy="5032375"/>
          </a:xfrm>
        </p:spPr>
        <p:txBody>
          <a:bodyPr>
            <a:normAutofit fontScale="85000" lnSpcReduction="20000"/>
          </a:bodyPr>
          <a:lstStyle/>
          <a:p>
            <a:r>
              <a:rPr lang="en-CA" dirty="0" smtClean="0"/>
              <a:t>Learning is ongoing. There’s a lot we don’t understand. A lot is accomplished through repeatable testing. (Like testing gravity).</a:t>
            </a:r>
          </a:p>
          <a:p>
            <a:endParaRPr lang="en-CA" dirty="0" smtClean="0"/>
          </a:p>
          <a:p>
            <a:r>
              <a:rPr lang="en-CA" dirty="0" smtClean="0"/>
              <a:t>Big Bang Theory Evidence</a:t>
            </a:r>
            <a:endParaRPr lang="en-CA" dirty="0"/>
          </a:p>
          <a:p>
            <a:endParaRPr lang="en-CA" dirty="0"/>
          </a:p>
          <a:p>
            <a:r>
              <a:rPr lang="en-US" dirty="0"/>
              <a:t>red shift of </a:t>
            </a:r>
            <a:r>
              <a:rPr lang="en-US" dirty="0" smtClean="0"/>
              <a:t>galaxies (change in wavelengths of light – can alter development of organisms and elements)</a:t>
            </a:r>
          </a:p>
          <a:p>
            <a:r>
              <a:rPr lang="en-US" dirty="0" smtClean="0"/>
              <a:t>cosmic </a:t>
            </a:r>
            <a:r>
              <a:rPr lang="en-US" dirty="0"/>
              <a:t>microwave background </a:t>
            </a:r>
            <a:r>
              <a:rPr lang="en-US" dirty="0" smtClean="0"/>
              <a:t>radiation – radiation leftover from the big bang (remnants of light that have no celestial source!</a:t>
            </a:r>
          </a:p>
          <a:p>
            <a:r>
              <a:rPr lang="en-US" dirty="0" smtClean="0"/>
              <a:t>abundance </a:t>
            </a:r>
            <a:r>
              <a:rPr lang="en-US" dirty="0"/>
              <a:t>of light </a:t>
            </a:r>
            <a:r>
              <a:rPr lang="en-US" dirty="0" smtClean="0"/>
              <a:t>elements - </a:t>
            </a:r>
            <a:r>
              <a:rPr lang="en-US" dirty="0"/>
              <a:t>before any stars formed, made up of about 75% Hydrogen and 25% Helium, and much less than 1% of all other elements </a:t>
            </a:r>
            <a:r>
              <a:rPr lang="en-US" i="1" dirty="0"/>
              <a:t>combined</a:t>
            </a:r>
            <a:r>
              <a:rPr lang="en-US" dirty="0" smtClean="0"/>
              <a:t>. (Simplest atoms to create)</a:t>
            </a:r>
            <a:endParaRPr lang="en-CA" dirty="0"/>
          </a:p>
        </p:txBody>
      </p:sp>
    </p:spTree>
    <p:extLst>
      <p:ext uri="{BB962C8B-B14F-4D97-AF65-F5344CB8AC3E}">
        <p14:creationId xmlns:p14="http://schemas.microsoft.com/office/powerpoint/2010/main" val="3665641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490951"/>
            <a:ext cx="9144000" cy="1019011"/>
          </a:xfrm>
        </p:spPr>
        <p:txBody>
          <a:bodyPr/>
          <a:lstStyle/>
          <a:p>
            <a:r>
              <a:rPr lang="en-CA" dirty="0" smtClean="0"/>
              <a:t>Space Technology</a:t>
            </a:r>
            <a:endParaRPr lang="en-CA" dirty="0"/>
          </a:p>
        </p:txBody>
      </p:sp>
      <p:sp>
        <p:nvSpPr>
          <p:cNvPr id="3" name="Subtitle 2"/>
          <p:cNvSpPr>
            <a:spLocks noGrp="1"/>
          </p:cNvSpPr>
          <p:nvPr>
            <p:ph type="subTitle" idx="1"/>
          </p:nvPr>
        </p:nvSpPr>
        <p:spPr/>
        <p:txBody>
          <a:bodyPr/>
          <a:lstStyle/>
          <a:p>
            <a:r>
              <a:rPr lang="en-US" dirty="0" smtClean="0"/>
              <a:t>Analyze human capabilities for exploring and understanding the universe, including technologies and programs that support such exploration.</a:t>
            </a:r>
            <a:endParaRPr lang="en-CA" dirty="0"/>
          </a:p>
        </p:txBody>
      </p:sp>
    </p:spTree>
    <p:extLst>
      <p:ext uri="{BB962C8B-B14F-4D97-AF65-F5344CB8AC3E}">
        <p14:creationId xmlns:p14="http://schemas.microsoft.com/office/powerpoint/2010/main" val="2058047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50930"/>
            <a:ext cx="12192000" cy="6207070"/>
          </a:xfrm>
        </p:spPr>
        <p:txBody>
          <a:bodyPr>
            <a:normAutofit fontScale="70000" lnSpcReduction="20000"/>
          </a:bodyPr>
          <a:lstStyle/>
          <a:p>
            <a:r>
              <a:rPr lang="en-US" dirty="0"/>
              <a:t>a. Identify the major advances of the Canadian, North American, and other space programs that have enabled space probes and human spaceflight exploration of the solar system and universe. </a:t>
            </a:r>
          </a:p>
          <a:p>
            <a:r>
              <a:rPr lang="en-US" dirty="0"/>
              <a:t>b. Use a technological problem-solving process to design and evaluate a prototype of a habitable space vehicle that could support human exploration beyond our solar system to a student-selected destination.</a:t>
            </a:r>
          </a:p>
          <a:p>
            <a:r>
              <a:rPr lang="en-US" dirty="0"/>
              <a:t>c. Identify potential physical and psychological barriers to exploring and/or living in the universe beyond the inner solar system.</a:t>
            </a:r>
          </a:p>
          <a:p>
            <a:r>
              <a:rPr lang="en-US" dirty="0"/>
              <a:t>d. Calculate theoretical values of the time for light or spacecraft at a given speed to travel to a distant star or other astronomical object.</a:t>
            </a:r>
          </a:p>
          <a:p>
            <a:r>
              <a:rPr lang="en-US" dirty="0"/>
              <a:t>e. Conduct appropriate research and defend a given position on the economic and societal benefits of space exploration.</a:t>
            </a:r>
          </a:p>
          <a:p>
            <a:r>
              <a:rPr lang="en-CA" dirty="0"/>
              <a:t>f. Describe particular technologies designed to explore natural phenomena, extend human capabilities, or solve practical problems related to exploring and understanding the universe (e.g., quadrant, astrolabe, cross-staff, optical telescope, star chart, radio telescope, satellite, space-based telescope, unmanned probe, and robotics).</a:t>
            </a:r>
          </a:p>
          <a:p>
            <a:r>
              <a:rPr lang="en-US" dirty="0"/>
              <a:t>g. Describe and apply techniques for determining the position of objects in space using the horizontal (e.g., azimuth and altitude) and equatorial coordinate systems (e.g., declination and right ascension).</a:t>
            </a:r>
          </a:p>
          <a:p>
            <a:r>
              <a:rPr lang="en-US" dirty="0"/>
              <a:t>h. Provide examples of how Canadian research projects in space science and technology are supported by governments, universities, and private agencies.</a:t>
            </a:r>
          </a:p>
          <a:p>
            <a:r>
              <a:rPr lang="en-US" dirty="0" err="1"/>
              <a:t>i</a:t>
            </a:r>
            <a:r>
              <a:rPr lang="en-US" dirty="0"/>
              <a:t>. Research space science careers in Canada (e.g., astronauts, astrophysicists, materials technologists, pilots, and computer programmers).</a:t>
            </a:r>
          </a:p>
          <a:p>
            <a:r>
              <a:rPr lang="en-US" dirty="0"/>
              <a:t>j. Describe possible positive and negative effects of a particular scientific or technological development related to space exploration, and explain why a practical solution requires a compromise between competing priorities (e.g., describe effects such as the spinoffs from space technologies to everyday usage and the potential military use of space exploration, and recognize the need to evaluate these effects).</a:t>
            </a:r>
            <a:endParaRPr lang="en-CA" dirty="0"/>
          </a:p>
        </p:txBody>
      </p:sp>
      <p:sp>
        <p:nvSpPr>
          <p:cNvPr id="4" name="Title 1"/>
          <p:cNvSpPr>
            <a:spLocks noGrp="1"/>
          </p:cNvSpPr>
          <p:nvPr>
            <p:ph type="title"/>
          </p:nvPr>
        </p:nvSpPr>
        <p:spPr>
          <a:xfrm>
            <a:off x="838200" y="70658"/>
            <a:ext cx="10515600" cy="580272"/>
          </a:xfrm>
        </p:spPr>
        <p:txBody>
          <a:bodyPr>
            <a:normAutofit fontScale="90000"/>
          </a:bodyPr>
          <a:lstStyle/>
          <a:p>
            <a:r>
              <a:rPr lang="en-CA" dirty="0" smtClean="0"/>
              <a:t>Indicators</a:t>
            </a:r>
            <a:endParaRPr lang="en-CA" dirty="0"/>
          </a:p>
        </p:txBody>
      </p:sp>
    </p:spTree>
    <p:extLst>
      <p:ext uri="{BB962C8B-B14F-4D97-AF65-F5344CB8AC3E}">
        <p14:creationId xmlns:p14="http://schemas.microsoft.com/office/powerpoint/2010/main" val="2635190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Closing Project (look on indicator page for more ideas)</a:t>
            </a:r>
            <a:endParaRPr lang="en-CA" dirty="0"/>
          </a:p>
        </p:txBody>
      </p:sp>
      <p:sp>
        <p:nvSpPr>
          <p:cNvPr id="3" name="Content Placeholder 2"/>
          <p:cNvSpPr>
            <a:spLocks noGrp="1"/>
          </p:cNvSpPr>
          <p:nvPr>
            <p:ph idx="1"/>
          </p:nvPr>
        </p:nvSpPr>
        <p:spPr>
          <a:xfrm>
            <a:off x="191069" y="1825625"/>
            <a:ext cx="11162731" cy="4834482"/>
          </a:xfrm>
        </p:spPr>
        <p:txBody>
          <a:bodyPr>
            <a:normAutofit fontScale="92500" lnSpcReduction="20000"/>
          </a:bodyPr>
          <a:lstStyle/>
          <a:p>
            <a:r>
              <a:rPr lang="en-CA" dirty="0" smtClean="0"/>
              <a:t>Research a significant contribution by Canadians to the/a Space Program (NASA)</a:t>
            </a:r>
          </a:p>
          <a:p>
            <a:r>
              <a:rPr lang="en-CA" dirty="0" smtClean="0"/>
              <a:t>Determine a means for us to colonize or travel to a planet with a hypothetical space vehicle. Include how long it would take to get there, how, resources required.</a:t>
            </a:r>
          </a:p>
          <a:p>
            <a:r>
              <a:rPr lang="en-CA" dirty="0" smtClean="0"/>
              <a:t>Study particular technologies that help us explore space (telescopes in orbit or on our planet)</a:t>
            </a:r>
          </a:p>
          <a:p>
            <a:r>
              <a:rPr lang="en-CA" dirty="0" smtClean="0"/>
              <a:t>Calculate estimated time to travel to several locations in the universe (make a universe brochure)</a:t>
            </a:r>
          </a:p>
          <a:p>
            <a:r>
              <a:rPr lang="en-CA" dirty="0" smtClean="0"/>
              <a:t>Do a short essay 1.5 pages double-spaced on… funding of space projects, value of space programs, or space-related careers</a:t>
            </a:r>
          </a:p>
          <a:p>
            <a:r>
              <a:rPr lang="en-CA" dirty="0" smtClean="0"/>
              <a:t>How do satellites, telescopes, unmanned probes, robotics, or 3D printing relate to space exploration?</a:t>
            </a:r>
          </a:p>
          <a:p>
            <a:r>
              <a:rPr lang="en-CA" dirty="0" smtClean="0"/>
              <a:t>Can and should we leave our planet? What are the physical and psychological limitations to this?</a:t>
            </a:r>
          </a:p>
          <a:p>
            <a:endParaRPr lang="en-CA" dirty="0" smtClean="0"/>
          </a:p>
          <a:p>
            <a:pPr marL="0" indent="0">
              <a:buNone/>
            </a:pPr>
            <a:endParaRPr lang="en-CA" dirty="0"/>
          </a:p>
        </p:txBody>
      </p:sp>
    </p:spTree>
    <p:extLst>
      <p:ext uri="{BB962C8B-B14F-4D97-AF65-F5344CB8AC3E}">
        <p14:creationId xmlns:p14="http://schemas.microsoft.com/office/powerpoint/2010/main" val="1359679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Marking Criteria 			/25</a:t>
            </a:r>
            <a:endParaRPr lang="en-CA" dirty="0"/>
          </a:p>
        </p:txBody>
      </p:sp>
      <p:sp>
        <p:nvSpPr>
          <p:cNvPr id="3" name="Content Placeholder 2"/>
          <p:cNvSpPr>
            <a:spLocks noGrp="1"/>
          </p:cNvSpPr>
          <p:nvPr>
            <p:ph idx="1"/>
          </p:nvPr>
        </p:nvSpPr>
        <p:spPr/>
        <p:txBody>
          <a:bodyPr/>
          <a:lstStyle/>
          <a:p>
            <a:r>
              <a:rPr lang="en-CA" dirty="0" smtClean="0"/>
              <a:t>Information /15 – You should find at least fifteen points of information on your topic. Translate into your own words. Provide evidence of your research.</a:t>
            </a:r>
            <a:endParaRPr lang="en-CA" dirty="0"/>
          </a:p>
          <a:p>
            <a:endParaRPr lang="en-CA" dirty="0" smtClean="0"/>
          </a:p>
          <a:p>
            <a:r>
              <a:rPr lang="en-CA" dirty="0" smtClean="0"/>
              <a:t>Images /5 – should include at least three images (referenced) that enhance your project.</a:t>
            </a:r>
          </a:p>
          <a:p>
            <a:endParaRPr lang="en-CA" dirty="0"/>
          </a:p>
          <a:p>
            <a:r>
              <a:rPr lang="en-CA" dirty="0" smtClean="0"/>
              <a:t>Bibliography /5 – resources are cited.</a:t>
            </a:r>
            <a:endParaRPr lang="en-CA" dirty="0"/>
          </a:p>
        </p:txBody>
      </p:sp>
    </p:spTree>
    <p:extLst>
      <p:ext uri="{BB962C8B-B14F-4D97-AF65-F5344CB8AC3E}">
        <p14:creationId xmlns:p14="http://schemas.microsoft.com/office/powerpoint/2010/main" val="95020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683</TotalTime>
  <Words>1989</Words>
  <Application>Microsoft Office PowerPoint</Application>
  <PresentationFormat>Widescreen</PresentationFormat>
  <Paragraphs>158</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Exploring Our Universe</vt:lpstr>
      <vt:lpstr>Opening Thought and Reflection /5</vt:lpstr>
      <vt:lpstr>PowerPoint Presentation</vt:lpstr>
      <vt:lpstr>Indicators</vt:lpstr>
      <vt:lpstr>Questions about the universe (stars, planets, comets, asteroids, nebulae, black holes… anything)</vt:lpstr>
      <vt:lpstr>Questions about the universe (stars, planets, comets, asteroids, nebulae, black holes… anything)</vt:lpstr>
      <vt:lpstr>Definitions</vt:lpstr>
      <vt:lpstr>Definitions</vt:lpstr>
      <vt:lpstr>Definitions</vt:lpstr>
      <vt:lpstr>Definitions</vt:lpstr>
      <vt:lpstr>Movement of Astronomical Bodies</vt:lpstr>
      <vt:lpstr>Movement of Astronomical Bodies</vt:lpstr>
      <vt:lpstr>Create A Visual or Research    /5 Note: Every piece requires a short five sentence explanation  /5</vt:lpstr>
      <vt:lpstr>What we used to think.</vt:lpstr>
      <vt:lpstr>Solar Phenomena</vt:lpstr>
      <vt:lpstr>Solar Phenomena</vt:lpstr>
      <vt:lpstr>Sky Map or Star Chart</vt:lpstr>
      <vt:lpstr>Space</vt:lpstr>
      <vt:lpstr>Indicators</vt:lpstr>
      <vt:lpstr>How did our solar system form?</vt:lpstr>
      <vt:lpstr>How did others view that it formed?</vt:lpstr>
      <vt:lpstr>Space</vt:lpstr>
      <vt:lpstr>Indicators</vt:lpstr>
      <vt:lpstr>Scientific Theory and the Universe </vt:lpstr>
      <vt:lpstr>Space Technology</vt:lpstr>
      <vt:lpstr>Indicators</vt:lpstr>
      <vt:lpstr>Closing Project (look on indicator page for more ideas)</vt:lpstr>
      <vt:lpstr>Marking Criteria    /25</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dc:title>
  <dc:creator>Petlak, Logan</dc:creator>
  <cp:lastModifiedBy>Petlak, Logan</cp:lastModifiedBy>
  <cp:revision>20</cp:revision>
  <cp:lastPrinted>2017-01-11T16:51:47Z</cp:lastPrinted>
  <dcterms:created xsi:type="dcterms:W3CDTF">2017-01-05T15:23:36Z</dcterms:created>
  <dcterms:modified xsi:type="dcterms:W3CDTF">2017-01-11T16:53:33Z</dcterms:modified>
</cp:coreProperties>
</file>