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7"/>
  </p:handoutMasterIdLst>
  <p:sldIdLst>
    <p:sldId id="256" r:id="rId2"/>
    <p:sldId id="258" r:id="rId3"/>
    <p:sldId id="266" r:id="rId4"/>
    <p:sldId id="273" r:id="rId5"/>
    <p:sldId id="270" r:id="rId6"/>
    <p:sldId id="272" r:id="rId7"/>
    <p:sldId id="274" r:id="rId8"/>
    <p:sldId id="275" r:id="rId9"/>
    <p:sldId id="277" r:id="rId10"/>
    <p:sldId id="278" r:id="rId11"/>
    <p:sldId id="268" r:id="rId12"/>
    <p:sldId id="276" r:id="rId13"/>
    <p:sldId id="280" r:id="rId14"/>
    <p:sldId id="269" r:id="rId15"/>
    <p:sldId id="279" r:id="rId16"/>
    <p:sldId id="257" r:id="rId17"/>
    <p:sldId id="286" r:id="rId18"/>
    <p:sldId id="282" r:id="rId19"/>
    <p:sldId id="281" r:id="rId20"/>
    <p:sldId id="283" r:id="rId21"/>
    <p:sldId id="260" r:id="rId22"/>
    <p:sldId id="265" r:id="rId23"/>
    <p:sldId id="284" r:id="rId24"/>
    <p:sldId id="287" r:id="rId25"/>
    <p:sldId id="285" r:id="rId26"/>
    <p:sldId id="289" r:id="rId27"/>
    <p:sldId id="291" r:id="rId28"/>
    <p:sldId id="288" r:id="rId29"/>
    <p:sldId id="290" r:id="rId30"/>
    <p:sldId id="292" r:id="rId31"/>
    <p:sldId id="261" r:id="rId32"/>
    <p:sldId id="264" r:id="rId33"/>
    <p:sldId id="293" r:id="rId34"/>
    <p:sldId id="262" r:id="rId35"/>
    <p:sldId id="263" r:id="rId36"/>
    <p:sldId id="294" r:id="rId37"/>
    <p:sldId id="295" r:id="rId38"/>
    <p:sldId id="303" r:id="rId39"/>
    <p:sldId id="296" r:id="rId40"/>
    <p:sldId id="297" r:id="rId41"/>
    <p:sldId id="302" r:id="rId42"/>
    <p:sldId id="298" r:id="rId43"/>
    <p:sldId id="299" r:id="rId44"/>
    <p:sldId id="300" r:id="rId45"/>
    <p:sldId id="301" r:id="rId4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849" autoAdjust="0"/>
    <p:restoredTop sz="94660"/>
  </p:normalViewPr>
  <p:slideViewPr>
    <p:cSldViewPr snapToGrid="0">
      <p:cViewPr varScale="1">
        <p:scale>
          <a:sx n="74" d="100"/>
          <a:sy n="74" d="100"/>
        </p:scale>
        <p:origin x="90"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3C05DEA-31B7-4506-8879-6F284630A800}" type="datetimeFigureOut">
              <a:rPr lang="en-CA" smtClean="0"/>
              <a:t>12/14/16</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E6FC03E-F767-4D16-8094-A546123DB2EE}" type="slidenum">
              <a:rPr lang="en-CA" smtClean="0"/>
              <a:t>‹#›</a:t>
            </a:fld>
            <a:endParaRPr lang="en-CA"/>
          </a:p>
        </p:txBody>
      </p:sp>
    </p:spTree>
    <p:extLst>
      <p:ext uri="{BB962C8B-B14F-4D97-AF65-F5344CB8AC3E}">
        <p14:creationId xmlns:p14="http://schemas.microsoft.com/office/powerpoint/2010/main" val="418957736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0BC9A004-AD69-49FC-86D7-D1FA6E3B06AF}" type="datetimeFigureOut">
              <a:rPr lang="en-CA" smtClean="0"/>
              <a:t>12/14/16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4036883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BC9A004-AD69-49FC-86D7-D1FA6E3B06AF}" type="datetimeFigureOut">
              <a:rPr lang="en-CA" smtClean="0"/>
              <a:t>12/14/16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3012708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C9A004-AD69-49FC-86D7-D1FA6E3B06AF}" type="datetimeFigureOut">
              <a:rPr lang="en-CA" smtClean="0"/>
              <a:t>12/14/16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2595908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0BC9A004-AD69-49FC-86D7-D1FA6E3B06AF}" type="datetimeFigureOut">
              <a:rPr lang="en-CA" smtClean="0"/>
              <a:t>12/14/16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350506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0BC9A004-AD69-49FC-86D7-D1FA6E3B06AF}" type="datetimeFigureOut">
              <a:rPr lang="en-CA" smtClean="0"/>
              <a:t>12/14/16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512476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0BC9A004-AD69-49FC-86D7-D1FA6E3B06AF}" type="datetimeFigureOut">
              <a:rPr lang="en-CA" smtClean="0"/>
              <a:t>12/14/16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292397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C9A004-AD69-49FC-86D7-D1FA6E3B06AF}" type="datetimeFigureOut">
              <a:rPr lang="en-CA" smtClean="0"/>
              <a:t>12/14/16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891381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C9A004-AD69-49FC-86D7-D1FA6E3B06AF}" type="datetimeFigureOut">
              <a:rPr lang="en-CA" smtClean="0"/>
              <a:t>12/14/16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874523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C9A004-AD69-49FC-86D7-D1FA6E3B06AF}" type="datetimeFigureOut">
              <a:rPr lang="en-CA" smtClean="0"/>
              <a:t>12/14/16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3001300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BC9A004-AD69-49FC-86D7-D1FA6E3B06AF}" type="datetimeFigureOut">
              <a:rPr lang="en-CA" smtClean="0"/>
              <a:t>12/14/16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2207294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BC9A004-AD69-49FC-86D7-D1FA6E3B06AF}" type="datetimeFigureOut">
              <a:rPr lang="en-CA" smtClean="0"/>
              <a:t>12/14/16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4248496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C9A004-AD69-49FC-86D7-D1FA6E3B06AF}" type="datetimeFigureOut">
              <a:rPr lang="en-CA" smtClean="0"/>
              <a:t>12/14/16</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F171C6-B57A-454A-8D50-3C9061AB51CD}" type="slidenum">
              <a:rPr lang="en-CA" smtClean="0"/>
              <a:t>‹#›</a:t>
            </a:fld>
            <a:endParaRPr lang="en-CA"/>
          </a:p>
        </p:txBody>
      </p:sp>
    </p:spTree>
    <p:extLst>
      <p:ext uri="{BB962C8B-B14F-4D97-AF65-F5344CB8AC3E}">
        <p14:creationId xmlns:p14="http://schemas.microsoft.com/office/powerpoint/2010/main" val="2248484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weathervideohd.tv/wvhd.php?mod=detail&amp;asset=109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hyperlink" Target="http://www.ohmslawcalculator.com/ohms-law-calculator"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en.wikipedia.org/wiki/Cogeneration" TargetMode="External"/><Relationship Id="rId2" Type="http://schemas.openxmlformats.org/officeDocument/2006/relationships/hyperlink" Target="http://ngm.nationalgeographic.com/2014/04/coal/nijhuis-text"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saskpower.com/our-power-future/carbon-capture-and-storage/boundary-dam-carbon-capture-projec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Electricity</a:t>
            </a:r>
            <a:endParaRPr lang="en-CA" dirty="0"/>
          </a:p>
        </p:txBody>
      </p:sp>
      <p:sp>
        <p:nvSpPr>
          <p:cNvPr id="3" name="Subtitle 2"/>
          <p:cNvSpPr>
            <a:spLocks noGrp="1"/>
          </p:cNvSpPr>
          <p:nvPr>
            <p:ph type="subTitle" idx="1"/>
          </p:nvPr>
        </p:nvSpPr>
        <p:spPr/>
        <p:txBody>
          <a:bodyPr/>
          <a:lstStyle/>
          <a:p>
            <a:r>
              <a:rPr lang="en-US" b="1" i="0" dirty="0" smtClean="0">
                <a:solidFill>
                  <a:srgbClr val="000000"/>
                </a:solidFill>
                <a:effectLst/>
                <a:latin typeface="Trebuchet MS" panose="020B0603020202020204" pitchFamily="34" charset="0"/>
              </a:rPr>
              <a:t>Demonstrate and analyze characteristics of static electric charge and current electricity, including historical and cultural understanding. [CP, SI, TPS]</a:t>
            </a:r>
            <a:r>
              <a:rPr lang="en-US" b="0" i="0" dirty="0" smtClean="0">
                <a:solidFill>
                  <a:srgbClr val="000000"/>
                </a:solidFill>
                <a:effectLst/>
                <a:latin typeface="Trebuchet MS" panose="020B0603020202020204" pitchFamily="34" charset="0"/>
              </a:rPr>
              <a:t> </a:t>
            </a:r>
            <a:endParaRPr lang="en-CA" dirty="0"/>
          </a:p>
        </p:txBody>
      </p:sp>
    </p:spTree>
    <p:extLst>
      <p:ext uri="{BB962C8B-B14F-4D97-AF65-F5344CB8AC3E}">
        <p14:creationId xmlns:p14="http://schemas.microsoft.com/office/powerpoint/2010/main" val="997533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a:t>
            </a:r>
            <a:endParaRPr lang="en-CA" dirty="0"/>
          </a:p>
        </p:txBody>
      </p:sp>
      <p:sp>
        <p:nvSpPr>
          <p:cNvPr id="3" name="Content Placeholder 2"/>
          <p:cNvSpPr>
            <a:spLocks noGrp="1"/>
          </p:cNvSpPr>
          <p:nvPr>
            <p:ph idx="1"/>
          </p:nvPr>
        </p:nvSpPr>
        <p:spPr/>
        <p:txBody>
          <a:bodyPr>
            <a:normAutofit fontScale="70000" lnSpcReduction="20000"/>
          </a:bodyPr>
          <a:lstStyle/>
          <a:p>
            <a:pPr>
              <a:buFont typeface="+mj-lt"/>
              <a:buAutoNum type="alphaLcPeriod"/>
            </a:pPr>
            <a:r>
              <a:rPr lang="en-US" b="0" i="0" dirty="0" smtClean="0">
                <a:solidFill>
                  <a:srgbClr val="333333"/>
                </a:solidFill>
                <a:effectLst/>
                <a:latin typeface="Trebuchet MS" panose="020B0603020202020204" pitchFamily="34" charset="0"/>
              </a:rPr>
              <a:t>Pose questions to investigate related to static electric charge and current electricity.</a:t>
            </a:r>
          </a:p>
          <a:p>
            <a:pPr>
              <a:buFont typeface="+mj-lt"/>
              <a:buAutoNum type="alphaLcPeriod" startAt="2"/>
            </a:pPr>
            <a:r>
              <a:rPr lang="en-US" b="0" i="0" dirty="0" smtClean="0">
                <a:solidFill>
                  <a:srgbClr val="333333"/>
                </a:solidFill>
                <a:effectLst/>
                <a:latin typeface="Trebuchet MS" panose="020B0603020202020204" pitchFamily="34" charset="0"/>
              </a:rPr>
              <a:t>Gather evidence for the transfer of static electric charges, including charging by friction, charging by conduction, charging by induction, and electrostatic discharge and create written, visual, and/or dramatic representations of those processes.</a:t>
            </a:r>
          </a:p>
          <a:p>
            <a:pPr>
              <a:buFont typeface="+mj-lt"/>
              <a:buAutoNum type="alphaLcPeriod" startAt="3"/>
            </a:pPr>
            <a:r>
              <a:rPr lang="en-US" b="0" i="0" dirty="0" smtClean="0">
                <a:solidFill>
                  <a:srgbClr val="333333"/>
                </a:solidFill>
                <a:effectLst/>
                <a:latin typeface="Trebuchet MS" panose="020B0603020202020204" pitchFamily="34" charset="0"/>
              </a:rPr>
              <a:t>State the properties of static electrical charges.</a:t>
            </a:r>
          </a:p>
          <a:p>
            <a:pPr>
              <a:buFont typeface="+mj-lt"/>
              <a:buAutoNum type="alphaLcPeriod" startAt="4"/>
            </a:pPr>
            <a:r>
              <a:rPr lang="en-US" b="0" i="0" dirty="0" smtClean="0">
                <a:solidFill>
                  <a:srgbClr val="333333"/>
                </a:solidFill>
                <a:effectLst/>
                <a:latin typeface="Trebuchet MS" panose="020B0603020202020204" pitchFamily="34" charset="0"/>
              </a:rPr>
              <a:t>Examine how the importance of lightning in First Nations and Métis culture is conveyed through stories and legends.</a:t>
            </a:r>
          </a:p>
          <a:p>
            <a:pPr>
              <a:buFont typeface="+mj-lt"/>
              <a:buAutoNum type="alphaLcPeriod" startAt="5"/>
            </a:pPr>
            <a:r>
              <a:rPr lang="en-US" b="0" i="0" dirty="0" smtClean="0">
                <a:solidFill>
                  <a:srgbClr val="333333"/>
                </a:solidFill>
                <a:effectLst/>
                <a:latin typeface="Trebuchet MS" panose="020B0603020202020204" pitchFamily="34" charset="0"/>
              </a:rPr>
              <a:t>Use a technological problem-solving process to design, construct, and evaluate the reliability of a device to detect static electrical charges, such as an electroscope.</a:t>
            </a:r>
          </a:p>
          <a:p>
            <a:pPr>
              <a:buFont typeface="+mj-lt"/>
              <a:buAutoNum type="alphaLcPeriod" startAt="6"/>
            </a:pPr>
            <a:r>
              <a:rPr lang="en-US" b="0" i="0" dirty="0" smtClean="0">
                <a:solidFill>
                  <a:srgbClr val="333333"/>
                </a:solidFill>
                <a:effectLst/>
                <a:latin typeface="Trebuchet MS" panose="020B0603020202020204" pitchFamily="34" charset="0"/>
              </a:rPr>
              <a:t>Explain, with reference to electron transfer, the production of static electrical charges in some common materials such as flannel, fur, wood, plastic, rubber, and metal.</a:t>
            </a:r>
          </a:p>
          <a:p>
            <a:pPr>
              <a:buFont typeface="+mj-lt"/>
              <a:buAutoNum type="alphaLcPeriod" startAt="7"/>
            </a:pPr>
            <a:r>
              <a:rPr lang="en-US" b="0" i="0" dirty="0" smtClean="0">
                <a:solidFill>
                  <a:srgbClr val="333333"/>
                </a:solidFill>
                <a:effectLst/>
                <a:latin typeface="Trebuchet MS" panose="020B0603020202020204" pitchFamily="34" charset="0"/>
              </a:rPr>
              <a:t>Describe the operation of technologies that have been developed based on scientific understanding of static electric charge and discharge (e.g., air filters, fabric softeners, lightning rods, automotive painting, plastic wrap, grounding straps, Van de </a:t>
            </a:r>
            <a:r>
              <a:rPr lang="en-US" b="0" i="0" dirty="0" err="1" smtClean="0">
                <a:solidFill>
                  <a:srgbClr val="333333"/>
                </a:solidFill>
                <a:effectLst/>
                <a:latin typeface="Trebuchet MS" panose="020B0603020202020204" pitchFamily="34" charset="0"/>
              </a:rPr>
              <a:t>Graaff</a:t>
            </a:r>
            <a:r>
              <a:rPr lang="en-US" b="0" i="0" dirty="0" smtClean="0">
                <a:solidFill>
                  <a:srgbClr val="333333"/>
                </a:solidFill>
                <a:effectLst/>
                <a:latin typeface="Trebuchet MS" panose="020B0603020202020204" pitchFamily="34" charset="0"/>
              </a:rPr>
              <a:t> generator, and photocopiers).</a:t>
            </a:r>
          </a:p>
          <a:p>
            <a:endParaRPr lang="en-CA" dirty="0"/>
          </a:p>
        </p:txBody>
      </p:sp>
    </p:spTree>
    <p:extLst>
      <p:ext uri="{BB962C8B-B14F-4D97-AF65-F5344CB8AC3E}">
        <p14:creationId xmlns:p14="http://schemas.microsoft.com/office/powerpoint/2010/main" val="2088113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Static Charge</a:t>
            </a:r>
            <a:endParaRPr lang="en-CA" dirty="0"/>
          </a:p>
        </p:txBody>
      </p:sp>
      <p:sp>
        <p:nvSpPr>
          <p:cNvPr id="3" name="Content Placeholder 2"/>
          <p:cNvSpPr>
            <a:spLocks noGrp="1"/>
          </p:cNvSpPr>
          <p:nvPr>
            <p:ph idx="1"/>
          </p:nvPr>
        </p:nvSpPr>
        <p:spPr/>
        <p:txBody>
          <a:bodyPr>
            <a:normAutofit lnSpcReduction="10000"/>
          </a:bodyPr>
          <a:lstStyle/>
          <a:p>
            <a:r>
              <a:rPr lang="en-CA" dirty="0" smtClean="0"/>
              <a:t>What is it?</a:t>
            </a:r>
          </a:p>
          <a:p>
            <a:pPr marL="0" indent="0">
              <a:buNone/>
            </a:pPr>
            <a:r>
              <a:rPr lang="en-CA" dirty="0" smtClean="0"/>
              <a:t>Stationary electric charge typically produced by friction that causes sparks, cracking, and attraction of dust or hair.</a:t>
            </a:r>
            <a:br>
              <a:rPr lang="en-CA" dirty="0" smtClean="0"/>
            </a:br>
            <a:r>
              <a:rPr lang="en-CA" dirty="0" smtClean="0"/>
              <a:t>It is created by an imbalance of electric charges within or on the surface of a material.</a:t>
            </a:r>
          </a:p>
          <a:p>
            <a:r>
              <a:rPr lang="en-CA" dirty="0" smtClean="0"/>
              <a:t>Why is it </a:t>
            </a:r>
            <a:r>
              <a:rPr lang="en-CA" b="1" dirty="0" smtClean="0"/>
              <a:t>static</a:t>
            </a:r>
            <a:r>
              <a:rPr lang="en-CA" dirty="0" smtClean="0"/>
              <a:t>?</a:t>
            </a:r>
            <a:br>
              <a:rPr lang="en-CA" dirty="0" smtClean="0"/>
            </a:br>
            <a:r>
              <a:rPr lang="en-CA" dirty="0" smtClean="0"/>
              <a:t>Because it can be stored or stopped at a location (on a material).</a:t>
            </a:r>
          </a:p>
          <a:p>
            <a:pPr marL="0" indent="0">
              <a:buNone/>
            </a:pPr>
            <a:endParaRPr lang="en-CA" dirty="0"/>
          </a:p>
          <a:p>
            <a:endParaRPr lang="en-CA" dirty="0" smtClean="0"/>
          </a:p>
          <a:p>
            <a:r>
              <a:rPr lang="en-CA" dirty="0" smtClean="0"/>
              <a:t>Why does our hair get static-y?</a:t>
            </a:r>
            <a:endParaRPr lang="en-CA" dirty="0"/>
          </a:p>
        </p:txBody>
      </p:sp>
    </p:spTree>
    <p:extLst>
      <p:ext uri="{BB962C8B-B14F-4D97-AF65-F5344CB8AC3E}">
        <p14:creationId xmlns:p14="http://schemas.microsoft.com/office/powerpoint/2010/main" val="2150005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Static Charge</a:t>
            </a:r>
            <a:endParaRPr lang="en-CA" dirty="0"/>
          </a:p>
        </p:txBody>
      </p:sp>
      <p:sp>
        <p:nvSpPr>
          <p:cNvPr id="3" name="Content Placeholder 2"/>
          <p:cNvSpPr>
            <a:spLocks noGrp="1"/>
          </p:cNvSpPr>
          <p:nvPr>
            <p:ph idx="1"/>
          </p:nvPr>
        </p:nvSpPr>
        <p:spPr>
          <a:xfrm>
            <a:off x="838200" y="1403132"/>
            <a:ext cx="10515600" cy="5454868"/>
          </a:xfrm>
        </p:spPr>
        <p:txBody>
          <a:bodyPr>
            <a:normAutofit lnSpcReduction="10000"/>
          </a:bodyPr>
          <a:lstStyle/>
          <a:p>
            <a:r>
              <a:rPr lang="en-CA" dirty="0" smtClean="0"/>
              <a:t>What is it?</a:t>
            </a:r>
          </a:p>
          <a:p>
            <a:pPr marL="0" indent="0">
              <a:buNone/>
            </a:pPr>
            <a:r>
              <a:rPr lang="en-CA" dirty="0" smtClean="0"/>
              <a:t>Movement of electrons between materials in contact with one another.</a:t>
            </a:r>
            <a:endParaRPr lang="en-CA" dirty="0"/>
          </a:p>
          <a:p>
            <a:pPr marL="0" indent="0">
              <a:buNone/>
            </a:pPr>
            <a:r>
              <a:rPr lang="en-CA" dirty="0" smtClean="0"/>
              <a:t>More apparent when an insulator (resistant to electric current) takes on electrons – then releases them upon contact with a conductor (</a:t>
            </a:r>
            <a:r>
              <a:rPr lang="en-CA" b="1" dirty="0" smtClean="0"/>
              <a:t>electrostatic discharge</a:t>
            </a:r>
            <a:r>
              <a:rPr lang="en-CA" dirty="0" smtClean="0"/>
              <a:t>)</a:t>
            </a:r>
            <a:br>
              <a:rPr lang="en-CA" dirty="0" smtClean="0"/>
            </a:br>
            <a:endParaRPr lang="en-CA" dirty="0" smtClean="0"/>
          </a:p>
          <a:p>
            <a:r>
              <a:rPr lang="en-CA" dirty="0" smtClean="0"/>
              <a:t>Why is it </a:t>
            </a:r>
            <a:r>
              <a:rPr lang="en-CA" b="1" dirty="0" smtClean="0"/>
              <a:t>static</a:t>
            </a:r>
            <a:r>
              <a:rPr lang="en-CA" dirty="0" smtClean="0"/>
              <a:t>?</a:t>
            </a:r>
            <a:endParaRPr lang="en-CA" dirty="0"/>
          </a:p>
          <a:p>
            <a:pPr marL="0" indent="0">
              <a:buNone/>
            </a:pPr>
            <a:r>
              <a:rPr lang="en-CA" dirty="0" smtClean="0"/>
              <a:t>Because it remains locked in place till it contacts something and is able to move – current electricity flows through wires.</a:t>
            </a:r>
            <a:br>
              <a:rPr lang="en-CA" dirty="0" smtClean="0"/>
            </a:br>
            <a:endParaRPr lang="en-CA" dirty="0" smtClean="0"/>
          </a:p>
          <a:p>
            <a:r>
              <a:rPr lang="en-CA" dirty="0"/>
              <a:t>Why does our hair get static-y?</a:t>
            </a:r>
          </a:p>
          <a:p>
            <a:pPr marL="0" indent="0">
              <a:buNone/>
            </a:pPr>
            <a:r>
              <a:rPr lang="en-CA" dirty="0" smtClean="0"/>
              <a:t>Our hair gets positively charged, repelling itself!</a:t>
            </a:r>
            <a:endParaRPr lang="en-CA" dirty="0"/>
          </a:p>
        </p:txBody>
      </p:sp>
    </p:spTree>
    <p:extLst>
      <p:ext uri="{BB962C8B-B14F-4D97-AF65-F5344CB8AC3E}">
        <p14:creationId xmlns:p14="http://schemas.microsoft.com/office/powerpoint/2010/main" val="4081473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Lightning – </a:t>
            </a:r>
            <a:br>
              <a:rPr lang="en-CA" dirty="0" smtClean="0"/>
            </a:br>
            <a:r>
              <a:rPr lang="en-CA" dirty="0" smtClean="0"/>
              <a:t>What is it? What was it thought to be?</a:t>
            </a:r>
            <a:endParaRPr lang="en-CA" dirty="0"/>
          </a:p>
        </p:txBody>
      </p:sp>
      <p:sp>
        <p:nvSpPr>
          <p:cNvPr id="3" name="Content Placeholder 2"/>
          <p:cNvSpPr>
            <a:spLocks noGrp="1"/>
          </p:cNvSpPr>
          <p:nvPr>
            <p:ph idx="1"/>
          </p:nvPr>
        </p:nvSpPr>
        <p:spPr>
          <a:xfrm>
            <a:off x="838200" y="1825625"/>
            <a:ext cx="3986048" cy="4351338"/>
          </a:xfrm>
        </p:spPr>
        <p:txBody>
          <a:bodyPr/>
          <a:lstStyle/>
          <a:p>
            <a:r>
              <a:rPr lang="en-CA" dirty="0" smtClean="0"/>
              <a:t>Guesses?</a:t>
            </a:r>
            <a:endParaRPr lang="en-CA" dirty="0"/>
          </a:p>
        </p:txBody>
      </p:sp>
      <p:pic>
        <p:nvPicPr>
          <p:cNvPr id="4" name="Picture 3"/>
          <p:cNvPicPr>
            <a:picLocks noChangeAspect="1"/>
          </p:cNvPicPr>
          <p:nvPr/>
        </p:nvPicPr>
        <p:blipFill>
          <a:blip r:embed="rId2"/>
          <a:stretch>
            <a:fillRect/>
          </a:stretch>
        </p:blipFill>
        <p:spPr>
          <a:xfrm>
            <a:off x="7950748" y="1825625"/>
            <a:ext cx="4015280" cy="4794717"/>
          </a:xfrm>
          <a:prstGeom prst="rect">
            <a:avLst/>
          </a:prstGeom>
        </p:spPr>
      </p:pic>
      <p:pic>
        <p:nvPicPr>
          <p:cNvPr id="5" name="Picture 4"/>
          <p:cNvPicPr>
            <a:picLocks noChangeAspect="1"/>
          </p:cNvPicPr>
          <p:nvPr/>
        </p:nvPicPr>
        <p:blipFill rotWithShape="1">
          <a:blip r:embed="rId3"/>
          <a:srcRect l="12830" r="17323"/>
          <a:stretch/>
        </p:blipFill>
        <p:spPr>
          <a:xfrm>
            <a:off x="5297212" y="3360573"/>
            <a:ext cx="3794585" cy="3623551"/>
          </a:xfrm>
          <a:prstGeom prst="rect">
            <a:avLst/>
          </a:prstGeom>
        </p:spPr>
      </p:pic>
    </p:spTree>
    <p:extLst>
      <p:ext uri="{BB962C8B-B14F-4D97-AF65-F5344CB8AC3E}">
        <p14:creationId xmlns:p14="http://schemas.microsoft.com/office/powerpoint/2010/main" val="139156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Lightning – </a:t>
            </a:r>
            <a:br>
              <a:rPr lang="en-CA" dirty="0" smtClean="0"/>
            </a:br>
            <a:r>
              <a:rPr lang="en-CA" dirty="0" smtClean="0"/>
              <a:t>What is it? What was it thought to be?</a:t>
            </a:r>
            <a:endParaRPr lang="en-CA" dirty="0"/>
          </a:p>
        </p:txBody>
      </p:sp>
      <p:sp>
        <p:nvSpPr>
          <p:cNvPr id="3" name="Content Placeholder 2"/>
          <p:cNvSpPr>
            <a:spLocks noGrp="1"/>
          </p:cNvSpPr>
          <p:nvPr>
            <p:ph idx="1"/>
          </p:nvPr>
        </p:nvSpPr>
        <p:spPr>
          <a:xfrm>
            <a:off x="0" y="2444423"/>
            <a:ext cx="3986048" cy="4351338"/>
          </a:xfrm>
        </p:spPr>
        <p:txBody>
          <a:bodyPr>
            <a:normAutofit fontScale="92500" lnSpcReduction="20000"/>
          </a:bodyPr>
          <a:lstStyle/>
          <a:p>
            <a:r>
              <a:rPr lang="en-CA" dirty="0" smtClean="0"/>
              <a:t>Difference in charge of a cloud (heat/humidity can help cause this)! Evaporating fast moving particles!</a:t>
            </a:r>
            <a:br>
              <a:rPr lang="en-CA" dirty="0" smtClean="0"/>
            </a:br>
            <a:endParaRPr lang="en-CA" dirty="0" smtClean="0"/>
          </a:p>
          <a:p>
            <a:r>
              <a:rPr lang="en-CA" dirty="0" smtClean="0"/>
              <a:t>Negative charges come crashing to the ground!</a:t>
            </a:r>
            <a:br>
              <a:rPr lang="en-CA" dirty="0" smtClean="0"/>
            </a:br>
            <a:r>
              <a:rPr lang="en-CA" dirty="0" smtClean="0"/>
              <a:t/>
            </a:r>
            <a:br>
              <a:rPr lang="en-CA" dirty="0" smtClean="0"/>
            </a:br>
            <a:r>
              <a:rPr lang="en-CA" dirty="0" smtClean="0"/>
              <a:t>Lightning Strike Video</a:t>
            </a:r>
            <a:br>
              <a:rPr lang="en-CA" dirty="0" smtClean="0"/>
            </a:br>
            <a:r>
              <a:rPr lang="en-CA" dirty="0"/>
              <a:t/>
            </a:r>
            <a:br>
              <a:rPr lang="en-CA" dirty="0"/>
            </a:br>
            <a:r>
              <a:rPr lang="en-CA" dirty="0">
                <a:hlinkClick r:id="rId2"/>
              </a:rPr>
              <a:t>https://</a:t>
            </a:r>
            <a:r>
              <a:rPr lang="en-CA" dirty="0" smtClean="0">
                <a:hlinkClick r:id="rId2"/>
              </a:rPr>
              <a:t>www.weathervideohd.tv/wvhd.php?mod=detail&amp;asset=1091</a:t>
            </a:r>
            <a:r>
              <a:rPr lang="en-CA" dirty="0" smtClean="0"/>
              <a:t> </a:t>
            </a:r>
            <a:endParaRPr lang="en-CA" dirty="0"/>
          </a:p>
        </p:txBody>
      </p:sp>
      <p:pic>
        <p:nvPicPr>
          <p:cNvPr id="6" name="Picture 5"/>
          <p:cNvPicPr>
            <a:picLocks noChangeAspect="1"/>
          </p:cNvPicPr>
          <p:nvPr/>
        </p:nvPicPr>
        <p:blipFill>
          <a:blip r:embed="rId3"/>
          <a:stretch>
            <a:fillRect/>
          </a:stretch>
        </p:blipFill>
        <p:spPr>
          <a:xfrm>
            <a:off x="5287546" y="2427227"/>
            <a:ext cx="5901822" cy="4426367"/>
          </a:xfrm>
          <a:prstGeom prst="rect">
            <a:avLst/>
          </a:prstGeom>
        </p:spPr>
      </p:pic>
      <p:sp>
        <p:nvSpPr>
          <p:cNvPr id="7" name="TextBox 6"/>
          <p:cNvSpPr txBox="1"/>
          <p:nvPr/>
        </p:nvSpPr>
        <p:spPr>
          <a:xfrm>
            <a:off x="9932276" y="365125"/>
            <a:ext cx="2096814" cy="2062103"/>
          </a:xfrm>
          <a:prstGeom prst="rect">
            <a:avLst/>
          </a:prstGeom>
          <a:noFill/>
        </p:spPr>
        <p:txBody>
          <a:bodyPr wrap="square" rtlCol="0">
            <a:spAutoFit/>
          </a:bodyPr>
          <a:lstStyle/>
          <a:p>
            <a:r>
              <a:rPr lang="en-CA" sz="3200" dirty="0" smtClean="0"/>
              <a:t>Was thought of as divine weaponry!</a:t>
            </a:r>
            <a:endParaRPr lang="en-CA" sz="3200" dirty="0"/>
          </a:p>
        </p:txBody>
      </p:sp>
    </p:spTree>
    <p:extLst>
      <p:ext uri="{BB962C8B-B14F-4D97-AF65-F5344CB8AC3E}">
        <p14:creationId xmlns:p14="http://schemas.microsoft.com/office/powerpoint/2010/main" val="2915835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Are there any other places we see lightning?</a:t>
            </a:r>
            <a:endParaRPr lang="en-CA" dirty="0"/>
          </a:p>
        </p:txBody>
      </p:sp>
      <p:sp>
        <p:nvSpPr>
          <p:cNvPr id="3" name="Content Placeholder 2"/>
          <p:cNvSpPr>
            <a:spLocks noGrp="1"/>
          </p:cNvSpPr>
          <p:nvPr>
            <p:ph idx="1"/>
          </p:nvPr>
        </p:nvSpPr>
        <p:spPr/>
        <p:txBody>
          <a:bodyPr/>
          <a:lstStyle/>
          <a:p>
            <a:r>
              <a:rPr lang="en-CA" dirty="0" smtClean="0"/>
              <a:t>What other events that may cause lightning naturally in our world?</a:t>
            </a:r>
            <a:endParaRPr lang="en-CA" dirty="0"/>
          </a:p>
          <a:p>
            <a:endParaRPr lang="en-CA" dirty="0" smtClean="0"/>
          </a:p>
          <a:p>
            <a:endParaRPr lang="en-CA" dirty="0"/>
          </a:p>
          <a:p>
            <a:endParaRPr lang="en-CA" dirty="0" smtClean="0"/>
          </a:p>
          <a:p>
            <a:endParaRPr lang="en-CA" dirty="0"/>
          </a:p>
          <a:p>
            <a:r>
              <a:rPr lang="en-CA" dirty="0" smtClean="0"/>
              <a:t>Why does it happen in these cases?</a:t>
            </a:r>
            <a:endParaRPr lang="en-CA" dirty="0"/>
          </a:p>
        </p:txBody>
      </p:sp>
    </p:spTree>
    <p:extLst>
      <p:ext uri="{BB962C8B-B14F-4D97-AF65-F5344CB8AC3E}">
        <p14:creationId xmlns:p14="http://schemas.microsoft.com/office/powerpoint/2010/main" val="109838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When do lightning storms happen then? Why?</a:t>
            </a:r>
            <a:endParaRPr lang="en-CA" dirty="0"/>
          </a:p>
        </p:txBody>
      </p:sp>
      <p:sp>
        <p:nvSpPr>
          <p:cNvPr id="3" name="Content Placeholder 2"/>
          <p:cNvSpPr>
            <a:spLocks noGrp="1"/>
          </p:cNvSpPr>
          <p:nvPr>
            <p:ph idx="1"/>
          </p:nvPr>
        </p:nvSpPr>
        <p:spPr>
          <a:xfrm>
            <a:off x="409903" y="1825625"/>
            <a:ext cx="5454869" cy="4351338"/>
          </a:xfrm>
        </p:spPr>
        <p:txBody>
          <a:bodyPr>
            <a:normAutofit fontScale="77500" lnSpcReduction="20000"/>
          </a:bodyPr>
          <a:lstStyle/>
          <a:p>
            <a:r>
              <a:rPr lang="en-CA" dirty="0" smtClean="0"/>
              <a:t>Volcanic activity</a:t>
            </a:r>
          </a:p>
          <a:p>
            <a:endParaRPr lang="en-CA" dirty="0"/>
          </a:p>
          <a:p>
            <a:r>
              <a:rPr lang="en-CA" dirty="0" smtClean="0"/>
              <a:t>Sandstorms</a:t>
            </a:r>
          </a:p>
          <a:p>
            <a:endParaRPr lang="en-CA" dirty="0"/>
          </a:p>
          <a:p>
            <a:r>
              <a:rPr lang="en-CA" dirty="0" smtClean="0"/>
              <a:t>Forest fires</a:t>
            </a:r>
          </a:p>
          <a:p>
            <a:endParaRPr lang="en-CA" dirty="0"/>
          </a:p>
          <a:p>
            <a:r>
              <a:rPr lang="en-CA" dirty="0" smtClean="0"/>
              <a:t>Tornadoes*</a:t>
            </a:r>
          </a:p>
          <a:p>
            <a:endParaRPr lang="en-CA" dirty="0"/>
          </a:p>
          <a:p>
            <a:endParaRPr lang="en-CA" dirty="0" smtClean="0"/>
          </a:p>
          <a:p>
            <a:r>
              <a:rPr lang="en-CA" dirty="0" smtClean="0"/>
              <a:t>Charging of particles – many of these have heat to excite electrons, evaporation, or charged particles from hitting each other!</a:t>
            </a:r>
            <a:endParaRPr lang="en-CA" dirty="0"/>
          </a:p>
        </p:txBody>
      </p:sp>
      <p:pic>
        <p:nvPicPr>
          <p:cNvPr id="4" name="Picture 3"/>
          <p:cNvPicPr>
            <a:picLocks noChangeAspect="1"/>
          </p:cNvPicPr>
          <p:nvPr/>
        </p:nvPicPr>
        <p:blipFill>
          <a:blip r:embed="rId2"/>
          <a:stretch>
            <a:fillRect/>
          </a:stretch>
        </p:blipFill>
        <p:spPr>
          <a:xfrm>
            <a:off x="5864772" y="2346065"/>
            <a:ext cx="5102825" cy="3310458"/>
          </a:xfrm>
          <a:prstGeom prst="rect">
            <a:avLst/>
          </a:prstGeom>
        </p:spPr>
      </p:pic>
    </p:spTree>
    <p:extLst>
      <p:ext uri="{BB962C8B-B14F-4D97-AF65-F5344CB8AC3E}">
        <p14:creationId xmlns:p14="http://schemas.microsoft.com/office/powerpoint/2010/main" val="113879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Properties of Static Electricity</a:t>
            </a:r>
            <a:endParaRPr lang="en-CA" dirty="0"/>
          </a:p>
        </p:txBody>
      </p:sp>
      <p:sp>
        <p:nvSpPr>
          <p:cNvPr id="3" name="Content Placeholder 2"/>
          <p:cNvSpPr>
            <a:spLocks noGrp="1"/>
          </p:cNvSpPr>
          <p:nvPr>
            <p:ph idx="1"/>
          </p:nvPr>
        </p:nvSpPr>
        <p:spPr>
          <a:xfrm>
            <a:off x="838200" y="1825625"/>
            <a:ext cx="6839857" cy="4351338"/>
          </a:xfrm>
        </p:spPr>
        <p:txBody>
          <a:bodyPr>
            <a:normAutofit lnSpcReduction="10000"/>
          </a:bodyPr>
          <a:lstStyle/>
          <a:p>
            <a:r>
              <a:rPr lang="en-US" dirty="0"/>
              <a:t>Electric charge is a </a:t>
            </a:r>
            <a:r>
              <a:rPr lang="en-US" dirty="0" smtClean="0"/>
              <a:t>_________ </a:t>
            </a:r>
            <a:r>
              <a:rPr lang="en-US" dirty="0"/>
              <a:t>property of matter created by an </a:t>
            </a:r>
            <a:r>
              <a:rPr lang="en-US" dirty="0" smtClean="0"/>
              <a:t>__________ </a:t>
            </a:r>
            <a:r>
              <a:rPr lang="en-US" dirty="0"/>
              <a:t>in the number of </a:t>
            </a:r>
            <a:r>
              <a:rPr lang="en-US" dirty="0" smtClean="0"/>
              <a:t>_________ </a:t>
            </a:r>
            <a:r>
              <a:rPr lang="en-US" dirty="0"/>
              <a:t>and </a:t>
            </a:r>
            <a:r>
              <a:rPr lang="en-US" dirty="0" smtClean="0"/>
              <a:t>________ </a:t>
            </a:r>
            <a:r>
              <a:rPr lang="en-US" dirty="0"/>
              <a:t>in a substance.</a:t>
            </a:r>
          </a:p>
          <a:p>
            <a:r>
              <a:rPr lang="en-US" dirty="0"/>
              <a:t>Charge can be </a:t>
            </a:r>
            <a:r>
              <a:rPr lang="en-US" dirty="0" smtClean="0"/>
              <a:t>________ </a:t>
            </a:r>
            <a:r>
              <a:rPr lang="en-US" dirty="0"/>
              <a:t>or </a:t>
            </a:r>
            <a:r>
              <a:rPr lang="en-US" dirty="0" smtClean="0"/>
              <a:t>_________. </a:t>
            </a:r>
            <a:r>
              <a:rPr lang="en-US" dirty="0"/>
              <a:t>However, any creation or elimination of charge occurs at a ratio of </a:t>
            </a:r>
            <a:r>
              <a:rPr lang="en-US" dirty="0" smtClean="0"/>
              <a:t>_:_ </a:t>
            </a:r>
            <a:r>
              <a:rPr lang="en-US" dirty="0"/>
              <a:t>between positive and negative charges</a:t>
            </a:r>
            <a:r>
              <a:rPr lang="en-US" dirty="0" smtClean="0"/>
              <a:t>. (Something loses, another gains)</a:t>
            </a:r>
            <a:endParaRPr lang="en-US" dirty="0"/>
          </a:p>
          <a:p>
            <a:r>
              <a:rPr lang="en-US" dirty="0"/>
              <a:t>Static electricity </a:t>
            </a:r>
            <a:r>
              <a:rPr lang="en-US" dirty="0" smtClean="0"/>
              <a:t>is</a:t>
            </a:r>
            <a:br>
              <a:rPr lang="en-US" dirty="0" smtClean="0"/>
            </a:br>
            <a:endParaRPr lang="en-CA" dirty="0"/>
          </a:p>
        </p:txBody>
      </p:sp>
      <p:sp>
        <p:nvSpPr>
          <p:cNvPr id="5" name="Oval 4"/>
          <p:cNvSpPr/>
          <p:nvPr/>
        </p:nvSpPr>
        <p:spPr>
          <a:xfrm>
            <a:off x="8273143" y="36430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10671629" y="36430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8273142" y="48114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0671629" y="48114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8273142" y="59798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10671628" y="59798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74303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Properties of Static Electricity</a:t>
            </a:r>
            <a:endParaRPr lang="en-CA" dirty="0"/>
          </a:p>
        </p:txBody>
      </p:sp>
      <p:sp>
        <p:nvSpPr>
          <p:cNvPr id="3" name="Content Placeholder 2"/>
          <p:cNvSpPr>
            <a:spLocks noGrp="1"/>
          </p:cNvSpPr>
          <p:nvPr>
            <p:ph idx="1"/>
          </p:nvPr>
        </p:nvSpPr>
        <p:spPr>
          <a:xfrm>
            <a:off x="0" y="1692387"/>
            <a:ext cx="6839857" cy="4351338"/>
          </a:xfrm>
        </p:spPr>
        <p:txBody>
          <a:bodyPr>
            <a:normAutofit fontScale="92500"/>
          </a:bodyPr>
          <a:lstStyle/>
          <a:p>
            <a:r>
              <a:rPr lang="en-US" dirty="0"/>
              <a:t>Electric charge is a </a:t>
            </a:r>
            <a:r>
              <a:rPr lang="en-US" b="1" u="sng" dirty="0"/>
              <a:t>physical</a:t>
            </a:r>
            <a:r>
              <a:rPr lang="en-US" dirty="0"/>
              <a:t> property of matter created by an </a:t>
            </a:r>
            <a:r>
              <a:rPr lang="en-US" b="1" u="sng" dirty="0"/>
              <a:t>imbalance </a:t>
            </a:r>
            <a:r>
              <a:rPr lang="en-US" dirty="0"/>
              <a:t>in the number of </a:t>
            </a:r>
            <a:r>
              <a:rPr lang="en-US" b="1" u="sng" dirty="0"/>
              <a:t>protons</a:t>
            </a:r>
            <a:r>
              <a:rPr lang="en-US" dirty="0"/>
              <a:t> and </a:t>
            </a:r>
            <a:r>
              <a:rPr lang="en-US" b="1" u="sng" dirty="0"/>
              <a:t>electrons</a:t>
            </a:r>
            <a:r>
              <a:rPr lang="en-US" dirty="0"/>
              <a:t> in a substance.</a:t>
            </a:r>
          </a:p>
          <a:p>
            <a:r>
              <a:rPr lang="en-US" dirty="0"/>
              <a:t>Charge can be </a:t>
            </a:r>
            <a:r>
              <a:rPr lang="en-US" b="1" u="sng" dirty="0"/>
              <a:t>created </a:t>
            </a:r>
            <a:r>
              <a:rPr lang="en-US" dirty="0"/>
              <a:t>or destroyed. However, any creation or elimination of charge occurs at a ratio of </a:t>
            </a:r>
            <a:r>
              <a:rPr lang="en-US" b="1" u="sng" dirty="0"/>
              <a:t>1:1</a:t>
            </a:r>
            <a:r>
              <a:rPr lang="en-US" dirty="0"/>
              <a:t> between </a:t>
            </a:r>
            <a:r>
              <a:rPr lang="en-US" b="1" u="sng" dirty="0"/>
              <a:t>positive</a:t>
            </a:r>
            <a:r>
              <a:rPr lang="en-US" dirty="0"/>
              <a:t> and </a:t>
            </a:r>
            <a:r>
              <a:rPr lang="en-US" b="1" u="sng" dirty="0"/>
              <a:t>negative</a:t>
            </a:r>
            <a:r>
              <a:rPr lang="en-US" dirty="0"/>
              <a:t> charges</a:t>
            </a:r>
            <a:r>
              <a:rPr lang="en-US" dirty="0" smtClean="0"/>
              <a:t>. (Something loses, another gains)</a:t>
            </a:r>
            <a:endParaRPr lang="en-US" dirty="0"/>
          </a:p>
          <a:p>
            <a:r>
              <a:rPr lang="en-US" dirty="0"/>
              <a:t>Static electricity is when an excess of electric charge collects on an object's </a:t>
            </a:r>
            <a:r>
              <a:rPr lang="en-US" dirty="0" smtClean="0"/>
              <a:t>surface… typically this involves a buildup in the imbalance.</a:t>
            </a:r>
            <a:endParaRPr lang="en-CA" dirty="0"/>
          </a:p>
        </p:txBody>
      </p:sp>
      <p:pic>
        <p:nvPicPr>
          <p:cNvPr id="4" name="Picture 3"/>
          <p:cNvPicPr>
            <a:picLocks noChangeAspect="1"/>
          </p:cNvPicPr>
          <p:nvPr/>
        </p:nvPicPr>
        <p:blipFill>
          <a:blip r:embed="rId2"/>
          <a:stretch>
            <a:fillRect/>
          </a:stretch>
        </p:blipFill>
        <p:spPr>
          <a:xfrm>
            <a:off x="6738009" y="3381829"/>
            <a:ext cx="5453991" cy="3476171"/>
          </a:xfrm>
          <a:prstGeom prst="rect">
            <a:avLst/>
          </a:prstGeom>
        </p:spPr>
      </p:pic>
    </p:spTree>
    <p:extLst>
      <p:ext uri="{BB962C8B-B14F-4D97-AF65-F5344CB8AC3E}">
        <p14:creationId xmlns:p14="http://schemas.microsoft.com/office/powerpoint/2010/main" val="56235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Charge - Activity</a:t>
            </a:r>
            <a:endParaRPr lang="en-CA" dirty="0"/>
          </a:p>
        </p:txBody>
      </p:sp>
      <p:sp>
        <p:nvSpPr>
          <p:cNvPr id="3" name="Content Placeholder 2"/>
          <p:cNvSpPr>
            <a:spLocks noGrp="1"/>
          </p:cNvSpPr>
          <p:nvPr>
            <p:ph idx="1"/>
          </p:nvPr>
        </p:nvSpPr>
        <p:spPr/>
        <p:txBody>
          <a:bodyPr/>
          <a:lstStyle/>
          <a:p>
            <a:r>
              <a:rPr lang="en-CA" dirty="0" smtClean="0"/>
              <a:t>Create a visual, written or demonstration of one of the following.</a:t>
            </a:r>
          </a:p>
          <a:p>
            <a:pPr marL="0" indent="0">
              <a:buNone/>
            </a:pPr>
            <a:r>
              <a:rPr lang="en-CA" dirty="0" smtClean="0"/>
              <a:t/>
            </a:r>
            <a:br>
              <a:rPr lang="en-CA" dirty="0" smtClean="0"/>
            </a:br>
            <a:r>
              <a:rPr lang="en-CA" dirty="0" smtClean="0"/>
              <a:t>C</a:t>
            </a:r>
            <a:r>
              <a:rPr lang="en-US" dirty="0" err="1" smtClean="0">
                <a:solidFill>
                  <a:srgbClr val="333333"/>
                </a:solidFill>
                <a:latin typeface="Trebuchet MS" panose="020B0603020202020204" pitchFamily="34" charset="0"/>
              </a:rPr>
              <a:t>harging</a:t>
            </a:r>
            <a:r>
              <a:rPr lang="en-US" dirty="0" smtClean="0">
                <a:solidFill>
                  <a:srgbClr val="333333"/>
                </a:solidFill>
                <a:latin typeface="Trebuchet MS" panose="020B0603020202020204" pitchFamily="34" charset="0"/>
              </a:rPr>
              <a:t> </a:t>
            </a:r>
            <a:r>
              <a:rPr lang="en-US" dirty="0">
                <a:solidFill>
                  <a:srgbClr val="333333"/>
                </a:solidFill>
                <a:latin typeface="Trebuchet MS" panose="020B0603020202020204" pitchFamily="34" charset="0"/>
              </a:rPr>
              <a:t>by </a:t>
            </a:r>
            <a:r>
              <a:rPr lang="en-US" b="1" dirty="0" smtClean="0">
                <a:solidFill>
                  <a:srgbClr val="333333"/>
                </a:solidFill>
                <a:latin typeface="Trebuchet MS" panose="020B0603020202020204" pitchFamily="34" charset="0"/>
              </a:rPr>
              <a:t>friction</a:t>
            </a:r>
            <a:r>
              <a:rPr lang="en-US" dirty="0" smtClean="0">
                <a:solidFill>
                  <a:srgbClr val="333333"/>
                </a:solidFill>
                <a:latin typeface="Trebuchet MS" panose="020B0603020202020204" pitchFamily="34" charset="0"/>
              </a:rPr>
              <a:t>. </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charging </a:t>
            </a:r>
            <a:r>
              <a:rPr lang="en-US" dirty="0">
                <a:solidFill>
                  <a:srgbClr val="333333"/>
                </a:solidFill>
                <a:latin typeface="Trebuchet MS" panose="020B0603020202020204" pitchFamily="34" charset="0"/>
              </a:rPr>
              <a:t>by </a:t>
            </a:r>
            <a:r>
              <a:rPr lang="en-US" b="1" dirty="0" smtClean="0">
                <a:solidFill>
                  <a:srgbClr val="333333"/>
                </a:solidFill>
                <a:latin typeface="Trebuchet MS" panose="020B0603020202020204" pitchFamily="34" charset="0"/>
              </a:rPr>
              <a:t>conduction</a:t>
            </a:r>
            <a:r>
              <a:rPr lang="en-US" dirty="0" smtClean="0">
                <a:solidFill>
                  <a:srgbClr val="333333"/>
                </a:solidFill>
                <a:latin typeface="Trebuchet MS" panose="020B0603020202020204" pitchFamily="34" charset="0"/>
              </a:rPr>
              <a:t>.</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charging </a:t>
            </a:r>
            <a:r>
              <a:rPr lang="en-US" dirty="0">
                <a:solidFill>
                  <a:srgbClr val="333333"/>
                </a:solidFill>
                <a:latin typeface="Trebuchet MS" panose="020B0603020202020204" pitchFamily="34" charset="0"/>
              </a:rPr>
              <a:t>by </a:t>
            </a:r>
            <a:r>
              <a:rPr lang="en-US" b="1" dirty="0" smtClean="0">
                <a:solidFill>
                  <a:srgbClr val="333333"/>
                </a:solidFill>
                <a:latin typeface="Trebuchet MS" panose="020B0603020202020204" pitchFamily="34" charset="0"/>
              </a:rPr>
              <a:t>induction</a:t>
            </a:r>
            <a:r>
              <a:rPr lang="en-US" dirty="0" smtClean="0">
                <a:solidFill>
                  <a:srgbClr val="333333"/>
                </a:solidFill>
                <a:latin typeface="Trebuchet MS" panose="020B0603020202020204" pitchFamily="34" charset="0"/>
              </a:rPr>
              <a:t>.</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electrostatic </a:t>
            </a:r>
            <a:r>
              <a:rPr lang="en-US" b="1" dirty="0" smtClean="0">
                <a:solidFill>
                  <a:srgbClr val="333333"/>
                </a:solidFill>
                <a:latin typeface="Trebuchet MS" panose="020B0603020202020204" pitchFamily="34" charset="0"/>
              </a:rPr>
              <a:t>discharge</a:t>
            </a:r>
            <a:r>
              <a:rPr lang="en-US" dirty="0" smtClean="0">
                <a:solidFill>
                  <a:srgbClr val="333333"/>
                </a:solidFill>
                <a:latin typeface="Trebuchet MS" panose="020B0603020202020204" pitchFamily="34" charset="0"/>
              </a:rPr>
              <a:t>.</a:t>
            </a:r>
          </a:p>
          <a:p>
            <a:pPr marL="0" indent="0">
              <a:buNone/>
            </a:pPr>
            <a:endParaRPr lang="en-US" dirty="0">
              <a:solidFill>
                <a:srgbClr val="333333"/>
              </a:solidFill>
              <a:latin typeface="Trebuchet MS" panose="020B0603020202020204" pitchFamily="34" charset="0"/>
            </a:endParaRPr>
          </a:p>
          <a:p>
            <a:pPr marL="0" indent="0">
              <a:buNone/>
            </a:pPr>
            <a:endParaRPr lang="en-US" dirty="0" smtClean="0">
              <a:solidFill>
                <a:srgbClr val="333333"/>
              </a:solidFill>
              <a:latin typeface="Trebuchet MS" panose="020B0603020202020204" pitchFamily="34" charset="0"/>
            </a:endParaRPr>
          </a:p>
          <a:p>
            <a:pPr marL="0" indent="0">
              <a:buNone/>
            </a:pPr>
            <a:r>
              <a:rPr lang="en-US" dirty="0" smtClean="0">
                <a:solidFill>
                  <a:srgbClr val="333333"/>
                </a:solidFill>
                <a:latin typeface="Trebuchet MS" panose="020B0603020202020204" pitchFamily="34" charset="0"/>
              </a:rPr>
              <a:t>/5</a:t>
            </a:r>
            <a:endParaRPr lang="en-US" dirty="0">
              <a:solidFill>
                <a:srgbClr val="333333"/>
              </a:solidFill>
              <a:latin typeface="Trebuchet MS" panose="020B0603020202020204" pitchFamily="34" charset="0"/>
            </a:endParaRPr>
          </a:p>
          <a:p>
            <a:endParaRPr lang="en-CA" dirty="0"/>
          </a:p>
        </p:txBody>
      </p:sp>
    </p:spTree>
    <p:extLst>
      <p:ext uri="{BB962C8B-B14F-4D97-AF65-F5344CB8AC3E}">
        <p14:creationId xmlns:p14="http://schemas.microsoft.com/office/powerpoint/2010/main" val="782391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 to Answer</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What is your demonstration (describe what happens and what you need for it) - /5</a:t>
            </a:r>
          </a:p>
          <a:p>
            <a:endParaRPr lang="en-CA" dirty="0"/>
          </a:p>
          <a:p>
            <a:r>
              <a:rPr lang="en-CA" dirty="0" smtClean="0"/>
              <a:t>How do we know that there is a transfer of electricity? /2</a:t>
            </a:r>
            <a:br>
              <a:rPr lang="en-CA" dirty="0" smtClean="0"/>
            </a:br>
            <a:endParaRPr lang="en-CA" dirty="0" smtClean="0"/>
          </a:p>
          <a:p>
            <a:r>
              <a:rPr lang="en-CA" dirty="0" smtClean="0"/>
              <a:t>What happens with particles in your demonstrations? /2</a:t>
            </a:r>
            <a:br>
              <a:rPr lang="en-CA" dirty="0" smtClean="0"/>
            </a:br>
            <a:endParaRPr lang="en-CA" dirty="0" smtClean="0"/>
          </a:p>
          <a:p>
            <a:r>
              <a:rPr lang="en-CA" dirty="0" smtClean="0"/>
              <a:t>Share your demonstration (</a:t>
            </a:r>
            <a:r>
              <a:rPr lang="en-CA" dirty="0" err="1" smtClean="0"/>
              <a:t>Aurasma</a:t>
            </a:r>
            <a:r>
              <a:rPr lang="en-CA" dirty="0"/>
              <a:t> </a:t>
            </a:r>
            <a:r>
              <a:rPr lang="en-CA" dirty="0" smtClean="0"/>
              <a:t>– use a trigger image, present to the class, share a short video – </a:t>
            </a:r>
            <a:r>
              <a:rPr lang="en-CA" dirty="0" err="1" smtClean="0"/>
              <a:t>SnapChat</a:t>
            </a:r>
            <a:r>
              <a:rPr lang="en-CA" dirty="0" smtClean="0"/>
              <a:t>?) /2</a:t>
            </a:r>
          </a:p>
          <a:p>
            <a:endParaRPr lang="en-CA" dirty="0"/>
          </a:p>
          <a:p>
            <a:r>
              <a:rPr lang="en-CA" dirty="0" smtClean="0"/>
              <a:t>Define each of the terms from the previous page and why it involves or doesn’t involve the terms. /4</a:t>
            </a:r>
          </a:p>
        </p:txBody>
      </p:sp>
    </p:spTree>
    <p:extLst>
      <p:ext uri="{BB962C8B-B14F-4D97-AF65-F5344CB8AC3E}">
        <p14:creationId xmlns:p14="http://schemas.microsoft.com/office/powerpoint/2010/main" val="1837387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Crash Course: Electric Charge</a:t>
            </a:r>
            <a:br>
              <a:rPr lang="en-CA" dirty="0"/>
            </a:br>
            <a:endParaRPr lang="en-CA" dirty="0"/>
          </a:p>
        </p:txBody>
      </p:sp>
      <p:sp>
        <p:nvSpPr>
          <p:cNvPr id="3" name="Content Placeholder 2"/>
          <p:cNvSpPr>
            <a:spLocks noGrp="1"/>
          </p:cNvSpPr>
          <p:nvPr>
            <p:ph idx="1"/>
          </p:nvPr>
        </p:nvSpPr>
        <p:spPr/>
        <p:txBody>
          <a:bodyPr>
            <a:normAutofit fontScale="92500"/>
          </a:bodyPr>
          <a:lstStyle/>
          <a:p>
            <a:pPr marL="0" indent="0">
              <a:buNone/>
            </a:pPr>
            <a:r>
              <a:rPr lang="en-CA" dirty="0"/>
              <a:t/>
            </a:r>
            <a:br>
              <a:rPr lang="en-CA" dirty="0"/>
            </a:br>
            <a:r>
              <a:rPr lang="en-CA" dirty="0">
                <a:sym typeface="Wingdings" panose="05000000000000000000" pitchFamily="2" charset="2"/>
              </a:rPr>
              <a:t></a:t>
            </a:r>
            <a:r>
              <a:rPr lang="en-CA" dirty="0"/>
              <a:t> Free electrons reside in an atom’s outer shell as valence electrons and are easily plucked off and carried around, when acted upon by an outside force. </a:t>
            </a:r>
          </a:p>
          <a:p>
            <a:pPr marL="0" indent="0">
              <a:buNone/>
            </a:pPr>
            <a:r>
              <a:rPr lang="en-CA" dirty="0">
                <a:sym typeface="Wingdings" panose="05000000000000000000" pitchFamily="2" charset="2"/>
              </a:rPr>
              <a:t></a:t>
            </a:r>
            <a:r>
              <a:rPr lang="en-CA" dirty="0"/>
              <a:t> </a:t>
            </a:r>
            <a:r>
              <a:rPr lang="en-CA" b="1" dirty="0"/>
              <a:t>conductors</a:t>
            </a:r>
            <a:r>
              <a:rPr lang="en-CA" dirty="0"/>
              <a:t> are types of substances that allow electrons to move freely and easily throughout it (copper).</a:t>
            </a:r>
          </a:p>
          <a:p>
            <a:pPr marL="0" indent="0">
              <a:buNone/>
            </a:pPr>
            <a:r>
              <a:rPr lang="en-CA" dirty="0">
                <a:sym typeface="Wingdings" panose="05000000000000000000" pitchFamily="2" charset="2"/>
              </a:rPr>
              <a:t></a:t>
            </a:r>
            <a:r>
              <a:rPr lang="en-CA" dirty="0"/>
              <a:t> </a:t>
            </a:r>
            <a:r>
              <a:rPr lang="en-CA" b="1" dirty="0"/>
              <a:t>insulators</a:t>
            </a:r>
            <a:r>
              <a:rPr lang="en-CA" dirty="0"/>
              <a:t> take and hold onto electrons tightly not allowing them to flow (wood).</a:t>
            </a:r>
          </a:p>
          <a:p>
            <a:pPr marL="0" indent="0">
              <a:buNone/>
            </a:pPr>
            <a:r>
              <a:rPr lang="en-CA" b="1" dirty="0">
                <a:sym typeface="Wingdings" panose="05000000000000000000" pitchFamily="2" charset="2"/>
              </a:rPr>
              <a:t></a:t>
            </a:r>
            <a:r>
              <a:rPr lang="en-CA" b="1" dirty="0"/>
              <a:t> Conservation of electric charge</a:t>
            </a:r>
            <a:r>
              <a:rPr lang="en-CA" dirty="0"/>
              <a:t> – it says that you can never create a net electric charge. Instead, charge can only move from one place to another.</a:t>
            </a:r>
          </a:p>
          <a:p>
            <a:pPr marL="0" indent="0">
              <a:buNone/>
            </a:pPr>
            <a:r>
              <a:rPr lang="en-CA" dirty="0">
                <a:sym typeface="Wingdings" panose="05000000000000000000" pitchFamily="2" charset="2"/>
              </a:rPr>
              <a:t></a:t>
            </a:r>
            <a:r>
              <a:rPr lang="en-CA" dirty="0"/>
              <a:t>An imbalance of charge in an object is called </a:t>
            </a:r>
            <a:r>
              <a:rPr lang="en-CA" b="1" dirty="0"/>
              <a:t>polarization</a:t>
            </a:r>
            <a:r>
              <a:rPr lang="en-CA" dirty="0"/>
              <a:t>.</a:t>
            </a:r>
          </a:p>
        </p:txBody>
      </p:sp>
    </p:spTree>
    <p:extLst>
      <p:ext uri="{BB962C8B-B14F-4D97-AF65-F5344CB8AC3E}">
        <p14:creationId xmlns:p14="http://schemas.microsoft.com/office/powerpoint/2010/main" val="2701184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Transfer of Electrons in…</a:t>
            </a:r>
            <a:endParaRPr lang="en-CA" dirty="0"/>
          </a:p>
        </p:txBody>
      </p:sp>
      <p:sp>
        <p:nvSpPr>
          <p:cNvPr id="3" name="Content Placeholder 2"/>
          <p:cNvSpPr>
            <a:spLocks noGrp="1"/>
          </p:cNvSpPr>
          <p:nvPr>
            <p:ph idx="1"/>
          </p:nvPr>
        </p:nvSpPr>
        <p:spPr/>
        <p:txBody>
          <a:bodyPr/>
          <a:lstStyle/>
          <a:p>
            <a:r>
              <a:rPr lang="en-US" dirty="0">
                <a:solidFill>
                  <a:srgbClr val="333333"/>
                </a:solidFill>
                <a:latin typeface="Trebuchet MS" panose="020B0603020202020204" pitchFamily="34" charset="0"/>
              </a:rPr>
              <a:t>flannel, fur, wood, plastic, rubber, and </a:t>
            </a:r>
            <a:r>
              <a:rPr lang="en-US" dirty="0" smtClean="0">
                <a:solidFill>
                  <a:srgbClr val="333333"/>
                </a:solidFill>
                <a:latin typeface="Trebuchet MS" panose="020B0603020202020204" pitchFamily="34" charset="0"/>
              </a:rPr>
              <a:t>metal.</a:t>
            </a:r>
          </a:p>
          <a:p>
            <a:endParaRPr lang="en-US" dirty="0">
              <a:solidFill>
                <a:srgbClr val="333333"/>
              </a:solidFill>
              <a:latin typeface="Trebuchet MS" panose="020B0603020202020204" pitchFamily="34" charset="0"/>
            </a:endParaRPr>
          </a:p>
          <a:p>
            <a:r>
              <a:rPr lang="en-US" dirty="0" smtClean="0">
                <a:solidFill>
                  <a:srgbClr val="333333"/>
                </a:solidFill>
                <a:latin typeface="Trebuchet MS" panose="020B0603020202020204" pitchFamily="34" charset="0"/>
              </a:rPr>
              <a:t>Why do these charge well/poorly? Electrons flow better! They </a:t>
            </a:r>
            <a:r>
              <a:rPr lang="en-US" smtClean="0">
                <a:solidFill>
                  <a:srgbClr val="333333"/>
                </a:solidFill>
                <a:latin typeface="Trebuchet MS" panose="020B0603020202020204" pitchFamily="34" charset="0"/>
              </a:rPr>
              <a:t>are </a:t>
            </a:r>
            <a:r>
              <a:rPr lang="en-US" b="1" u="sng" smtClean="0">
                <a:solidFill>
                  <a:srgbClr val="333333"/>
                </a:solidFill>
                <a:latin typeface="Trebuchet MS" panose="020B0603020202020204" pitchFamily="34" charset="0"/>
              </a:rPr>
              <a:t>polar.</a:t>
            </a:r>
            <a:endParaRPr lang="en-US" b="1" u="sng" dirty="0" smtClean="0">
              <a:solidFill>
                <a:srgbClr val="333333"/>
              </a:solidFill>
              <a:latin typeface="Trebuchet MS" panose="020B0603020202020204" pitchFamily="34" charset="0"/>
            </a:endParaRPr>
          </a:p>
          <a:p>
            <a:pPr marL="0" indent="0">
              <a:buNone/>
            </a:pPr>
            <a:r>
              <a:rPr lang="en-US" dirty="0" smtClean="0">
                <a:solidFill>
                  <a:srgbClr val="333333"/>
                </a:solidFill>
                <a:latin typeface="Trebuchet MS" panose="020B0603020202020204" pitchFamily="34" charset="0"/>
              </a:rPr>
              <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Charges well: Flannel, metal</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Charges poorly: Rubber, wood, plastic</a:t>
            </a:r>
            <a:endParaRPr lang="en-US" dirty="0">
              <a:solidFill>
                <a:srgbClr val="333333"/>
              </a:solidFill>
              <a:latin typeface="Trebuchet MS" panose="020B0603020202020204" pitchFamily="34" charset="0"/>
            </a:endParaRPr>
          </a:p>
          <a:p>
            <a:endParaRPr lang="en-CA" dirty="0"/>
          </a:p>
        </p:txBody>
      </p:sp>
    </p:spTree>
    <p:extLst>
      <p:ext uri="{BB962C8B-B14F-4D97-AF65-F5344CB8AC3E}">
        <p14:creationId xmlns:p14="http://schemas.microsoft.com/office/powerpoint/2010/main" val="11766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the following work as it relates to static electricity?</a:t>
            </a:r>
            <a:endParaRPr lang="en-CA" dirty="0"/>
          </a:p>
        </p:txBody>
      </p:sp>
      <p:sp>
        <p:nvSpPr>
          <p:cNvPr id="3" name="Content Placeholder 2"/>
          <p:cNvSpPr>
            <a:spLocks noGrp="1"/>
          </p:cNvSpPr>
          <p:nvPr>
            <p:ph idx="1"/>
          </p:nvPr>
        </p:nvSpPr>
        <p:spPr>
          <a:xfrm>
            <a:off x="838200" y="1825625"/>
            <a:ext cx="10515600" cy="4767680"/>
          </a:xfrm>
        </p:spPr>
        <p:txBody>
          <a:bodyPr>
            <a:normAutofit fontScale="77500" lnSpcReduction="20000"/>
          </a:bodyPr>
          <a:lstStyle/>
          <a:p>
            <a:r>
              <a:rPr lang="en-CA" dirty="0"/>
              <a:t>air </a:t>
            </a:r>
            <a:r>
              <a:rPr lang="en-CA" dirty="0" smtClean="0"/>
              <a:t>filters – electrostatic-charged fabrics, attracts particles in the air – stores them on the fabric</a:t>
            </a:r>
          </a:p>
          <a:p>
            <a:r>
              <a:rPr lang="en-CA" dirty="0" smtClean="0"/>
              <a:t>fabric softeners – provides charged ions to remove the static charge from clothing.</a:t>
            </a:r>
          </a:p>
          <a:p>
            <a:r>
              <a:rPr lang="en-CA" dirty="0" smtClean="0"/>
              <a:t>lightning rods – attracts lightning - conductor</a:t>
            </a:r>
          </a:p>
          <a:p>
            <a:r>
              <a:rPr lang="en-CA" dirty="0" smtClean="0"/>
              <a:t>automotive painting – charged spray paint attaches to an opposite charge found on the exterior of the vehicle.</a:t>
            </a:r>
          </a:p>
          <a:p>
            <a:r>
              <a:rPr lang="en-CA" dirty="0" smtClean="0"/>
              <a:t>plastic wrap – carries a charge that attracts to the object it is meant to attract and attach to.</a:t>
            </a:r>
          </a:p>
          <a:p>
            <a:r>
              <a:rPr lang="en-CA" dirty="0" smtClean="0"/>
              <a:t>grounding straps – prevents build up of static electricity by giving somewhere else for the electricity to go rather than the body (used by electrical workers).</a:t>
            </a:r>
          </a:p>
          <a:p>
            <a:r>
              <a:rPr lang="en-CA" dirty="0" smtClean="0"/>
              <a:t>Van </a:t>
            </a:r>
            <a:r>
              <a:rPr lang="en-CA" dirty="0"/>
              <a:t>de </a:t>
            </a:r>
            <a:r>
              <a:rPr lang="en-CA" dirty="0" err="1"/>
              <a:t>Graaff</a:t>
            </a:r>
            <a:r>
              <a:rPr lang="en-CA" dirty="0"/>
              <a:t> </a:t>
            </a:r>
            <a:r>
              <a:rPr lang="en-CA" dirty="0" smtClean="0"/>
              <a:t>generator – rubber bands strip electrons from felt and stores electricity in the metal ball – electrons run to your hair.</a:t>
            </a:r>
          </a:p>
          <a:p>
            <a:r>
              <a:rPr lang="en-CA" dirty="0" smtClean="0"/>
              <a:t>and photocopiers – negative charged particles are attracted to the positive charged regions on the machine – a blank sheet is made positive and the negatively charged particles are “copied” to a similar location.</a:t>
            </a:r>
            <a:endParaRPr lang="en-CA" dirty="0"/>
          </a:p>
        </p:txBody>
      </p:sp>
    </p:spTree>
    <p:extLst>
      <p:ext uri="{BB962C8B-B14F-4D97-AF65-F5344CB8AC3E}">
        <p14:creationId xmlns:p14="http://schemas.microsoft.com/office/powerpoint/2010/main" val="2154768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a:t>
            </a:r>
            <a:endParaRPr lang="en-CA" dirty="0"/>
          </a:p>
        </p:txBody>
      </p:sp>
      <p:sp>
        <p:nvSpPr>
          <p:cNvPr id="3" name="Content Placeholder 2"/>
          <p:cNvSpPr>
            <a:spLocks noGrp="1"/>
          </p:cNvSpPr>
          <p:nvPr>
            <p:ph idx="1"/>
          </p:nvPr>
        </p:nvSpPr>
        <p:spPr/>
        <p:txBody>
          <a:bodyPr>
            <a:normAutofit fontScale="70000" lnSpcReduction="20000"/>
          </a:bodyPr>
          <a:lstStyle/>
          <a:p>
            <a:r>
              <a:rPr lang="en-US" dirty="0" smtClean="0"/>
              <a:t>Outline the contributions of people from various cultures to modern understanding of static electric charge and current electricity (e.g., Thales, Robert Boyle, Benjamin Franklin, Michael Faraday, Nikola Tesla, Georg Ohm, Alessandro Volta, André-Marie Ampère, James </a:t>
            </a:r>
            <a:r>
              <a:rPr lang="en-US" dirty="0" err="1" smtClean="0"/>
              <a:t>Wimshurst</a:t>
            </a:r>
            <a:r>
              <a:rPr lang="en-US" dirty="0" smtClean="0"/>
              <a:t>, and Robert Van de </a:t>
            </a:r>
            <a:r>
              <a:rPr lang="en-US" dirty="0" err="1" smtClean="0"/>
              <a:t>Graaff</a:t>
            </a:r>
            <a:r>
              <a:rPr lang="en-US" dirty="0" smtClean="0"/>
              <a:t>), and past and present careers that require an understanding of static electric charge and current electricity.</a:t>
            </a:r>
          </a:p>
          <a:p>
            <a:r>
              <a:rPr lang="en-US" dirty="0" smtClean="0"/>
              <a:t>Identify dangers to the human body associated with static electric charge and discharge, and current electricity, and discuss how technologies such as grounding straps, lightning rods, grounded plugs, fuses, and circuit breakers are designed to minimize such dangers.</a:t>
            </a:r>
          </a:p>
          <a:p>
            <a:r>
              <a:rPr lang="en-US" dirty="0" smtClean="0"/>
              <a:t>Design and safely conduct an investigation to determine the resistance of various materials such as copper wire, </a:t>
            </a:r>
            <a:r>
              <a:rPr lang="en-US" dirty="0" err="1" smtClean="0"/>
              <a:t>Nichrome</a:t>
            </a:r>
            <a:r>
              <a:rPr lang="en-US" dirty="0" smtClean="0"/>
              <a:t> wire, graphite, rubber tubing, wood, glass, distilled water, and ionic solutions to electric current.</a:t>
            </a:r>
          </a:p>
          <a:p>
            <a:r>
              <a:rPr lang="en-US" dirty="0" smtClean="0"/>
              <a:t>Differentiate between conductors, insulators, and superconductors in electric circuits.</a:t>
            </a:r>
          </a:p>
          <a:p>
            <a:r>
              <a:rPr lang="en-US" dirty="0" smtClean="0"/>
              <a:t>Differentiate between a complete circuit, a closed circuit, an open circuit, and a short circuit.</a:t>
            </a:r>
          </a:p>
          <a:p>
            <a:r>
              <a:rPr lang="en-US" dirty="0" smtClean="0"/>
              <a:t>Describe the flow of charge in an electrical circuit based on the particle theory of matter and electron transfer</a:t>
            </a:r>
          </a:p>
          <a:p>
            <a:endParaRPr lang="en-CA" dirty="0"/>
          </a:p>
        </p:txBody>
      </p:sp>
    </p:spTree>
    <p:extLst>
      <p:ext uri="{BB962C8B-B14F-4D97-AF65-F5344CB8AC3E}">
        <p14:creationId xmlns:p14="http://schemas.microsoft.com/office/powerpoint/2010/main" val="2193526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Contributions and Safety </a:t>
            </a:r>
            <a:endParaRPr lang="en-CA" dirty="0"/>
          </a:p>
        </p:txBody>
      </p:sp>
      <p:sp>
        <p:nvSpPr>
          <p:cNvPr id="3" name="Content Placeholder 2"/>
          <p:cNvSpPr>
            <a:spLocks noGrp="1"/>
          </p:cNvSpPr>
          <p:nvPr>
            <p:ph idx="1"/>
          </p:nvPr>
        </p:nvSpPr>
        <p:spPr/>
        <p:txBody>
          <a:bodyPr/>
          <a:lstStyle/>
          <a:p>
            <a:r>
              <a:rPr lang="en-CA" dirty="0" smtClean="0"/>
              <a:t>Contributions to Electricity Assignment</a:t>
            </a:r>
          </a:p>
          <a:p>
            <a:endParaRPr lang="en-CA" dirty="0"/>
          </a:p>
          <a:p>
            <a:r>
              <a:rPr lang="en-CA" dirty="0" smtClean="0"/>
              <a:t>Safety and Effects/Harm of Electricity Assignment</a:t>
            </a:r>
            <a:endParaRPr lang="en-CA" dirty="0"/>
          </a:p>
        </p:txBody>
      </p:sp>
    </p:spTree>
    <p:extLst>
      <p:ext uri="{BB962C8B-B14F-4D97-AF65-F5344CB8AC3E}">
        <p14:creationId xmlns:p14="http://schemas.microsoft.com/office/powerpoint/2010/main" val="2948111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fast will electrons flow in the following? (fast or slow and why?)</a:t>
            </a:r>
            <a:endParaRPr lang="en-CA" dirty="0"/>
          </a:p>
        </p:txBody>
      </p:sp>
      <p:sp>
        <p:nvSpPr>
          <p:cNvPr id="3" name="Content Placeholder 2"/>
          <p:cNvSpPr>
            <a:spLocks noGrp="1"/>
          </p:cNvSpPr>
          <p:nvPr>
            <p:ph idx="1"/>
          </p:nvPr>
        </p:nvSpPr>
        <p:spPr>
          <a:xfrm>
            <a:off x="232229" y="1825624"/>
            <a:ext cx="11596914" cy="5032375"/>
          </a:xfrm>
        </p:spPr>
        <p:txBody>
          <a:bodyPr>
            <a:normAutofit fontScale="92500" lnSpcReduction="20000"/>
          </a:bodyPr>
          <a:lstStyle/>
          <a:p>
            <a:r>
              <a:rPr lang="en-US" dirty="0"/>
              <a:t>copper </a:t>
            </a:r>
            <a:r>
              <a:rPr lang="en-US" dirty="0" smtClean="0"/>
              <a:t>wire – Fast -  copper normally exists as a +2 ion, this means it will attract electrons and allow them to flow through easily when put together.</a:t>
            </a:r>
          </a:p>
          <a:p>
            <a:r>
              <a:rPr lang="en-US" dirty="0" err="1" smtClean="0"/>
              <a:t>Nichrome</a:t>
            </a:r>
            <a:r>
              <a:rPr lang="en-US" dirty="0" smtClean="0"/>
              <a:t> wire – Slower - limits the amount of electrical current – slows the flow.</a:t>
            </a:r>
          </a:p>
          <a:p>
            <a:r>
              <a:rPr lang="en-US" dirty="0" smtClean="0"/>
              <a:t>Graphite – faster – a type of carbon molecule that has ample spaces between parts that allow electrons to move freely through it.</a:t>
            </a:r>
          </a:p>
          <a:p>
            <a:r>
              <a:rPr lang="en-US" dirty="0" smtClean="0"/>
              <a:t>rubber tubing – very slowly if at all – it doesn’t allow electrons to flow through it easily.</a:t>
            </a:r>
          </a:p>
          <a:p>
            <a:r>
              <a:rPr lang="en-US" dirty="0" smtClean="0"/>
              <a:t>Wood – slow - </a:t>
            </a:r>
            <a:r>
              <a:rPr lang="en-US" dirty="0"/>
              <a:t> it doesn’t allow electrons to flow through it easily</a:t>
            </a:r>
            <a:r>
              <a:rPr lang="en-US" dirty="0" smtClean="0"/>
              <a:t>. Not polar (has a neutral charge).</a:t>
            </a:r>
          </a:p>
          <a:p>
            <a:r>
              <a:rPr lang="en-US" dirty="0" smtClean="0"/>
              <a:t>glass – slow - </a:t>
            </a:r>
            <a:r>
              <a:rPr lang="en-US" dirty="0"/>
              <a:t> it doesn’t allow electrons to flow through it easily</a:t>
            </a:r>
            <a:r>
              <a:rPr lang="en-US" dirty="0" smtClean="0"/>
              <a:t>. Not polar.</a:t>
            </a:r>
          </a:p>
          <a:p>
            <a:r>
              <a:rPr lang="en-US" dirty="0" smtClean="0"/>
              <a:t>distilled water – slow, if at all -  distilled water doesn’t have a charge – no charge, no easy electron flow.</a:t>
            </a:r>
          </a:p>
          <a:p>
            <a:r>
              <a:rPr lang="en-US" dirty="0" smtClean="0"/>
              <a:t>ionic solutions – fast - able to conduct electricity – example: Gatorade!</a:t>
            </a:r>
            <a:endParaRPr lang="en-CA" dirty="0"/>
          </a:p>
        </p:txBody>
      </p:sp>
    </p:spTree>
    <p:extLst>
      <p:ext uri="{BB962C8B-B14F-4D97-AF65-F5344CB8AC3E}">
        <p14:creationId xmlns:p14="http://schemas.microsoft.com/office/powerpoint/2010/main" val="2304068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New Terms</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Current -</a:t>
            </a:r>
          </a:p>
          <a:p>
            <a:r>
              <a:rPr lang="en-CA" dirty="0" smtClean="0"/>
              <a:t>Conductor –</a:t>
            </a:r>
          </a:p>
          <a:p>
            <a:r>
              <a:rPr lang="en-CA" dirty="0" smtClean="0"/>
              <a:t>Insulator –</a:t>
            </a:r>
          </a:p>
          <a:p>
            <a:r>
              <a:rPr lang="en-CA" dirty="0" smtClean="0"/>
              <a:t>Superconductor –</a:t>
            </a:r>
          </a:p>
          <a:p>
            <a:r>
              <a:rPr lang="en-CA" dirty="0" smtClean="0"/>
              <a:t>Resistance -  </a:t>
            </a:r>
          </a:p>
          <a:p>
            <a:r>
              <a:rPr lang="en-CA" dirty="0" smtClean="0"/>
              <a:t>Voltage</a:t>
            </a:r>
          </a:p>
          <a:p>
            <a:r>
              <a:rPr lang="en-CA" dirty="0" smtClean="0"/>
              <a:t>Amps</a:t>
            </a:r>
          </a:p>
          <a:p>
            <a:r>
              <a:rPr lang="en-CA" dirty="0" smtClean="0"/>
              <a:t>Circuit</a:t>
            </a:r>
            <a:br>
              <a:rPr lang="en-CA" dirty="0" smtClean="0"/>
            </a:br>
            <a:r>
              <a:rPr lang="en-CA" dirty="0" smtClean="0"/>
              <a:t> 	- short circuit</a:t>
            </a:r>
            <a:br>
              <a:rPr lang="en-CA" dirty="0" smtClean="0"/>
            </a:br>
            <a:r>
              <a:rPr lang="en-CA" dirty="0" smtClean="0"/>
              <a:t> 	- open circuit</a:t>
            </a:r>
            <a:br>
              <a:rPr lang="en-CA" dirty="0" smtClean="0"/>
            </a:br>
            <a:r>
              <a:rPr lang="en-CA" dirty="0" smtClean="0"/>
              <a:t> 	- complete circuit</a:t>
            </a:r>
            <a:br>
              <a:rPr lang="en-CA" dirty="0" smtClean="0"/>
            </a:br>
            <a:r>
              <a:rPr lang="en-CA" dirty="0" smtClean="0"/>
              <a:t> 	- closed circuit</a:t>
            </a:r>
          </a:p>
          <a:p>
            <a:endParaRPr lang="en-CA" dirty="0"/>
          </a:p>
        </p:txBody>
      </p:sp>
    </p:spTree>
    <p:extLst>
      <p:ext uri="{BB962C8B-B14F-4D97-AF65-F5344CB8AC3E}">
        <p14:creationId xmlns:p14="http://schemas.microsoft.com/office/powerpoint/2010/main" val="16924270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285" y="319314"/>
            <a:ext cx="11669485" cy="6538685"/>
          </a:xfrm>
        </p:spPr>
        <p:txBody>
          <a:bodyPr>
            <a:normAutofit fontScale="92500" lnSpcReduction="20000"/>
          </a:bodyPr>
          <a:lstStyle/>
          <a:p>
            <a:r>
              <a:rPr lang="en-CA" dirty="0" smtClean="0"/>
              <a:t>Current – flow of electric charge (often carried by moving electrons through and in a wire or through ions/electrolytes)</a:t>
            </a:r>
          </a:p>
          <a:p>
            <a:r>
              <a:rPr lang="en-CA" dirty="0" smtClean="0"/>
              <a:t>Conductor – allows for flow of electrical current in one direction.</a:t>
            </a:r>
          </a:p>
          <a:p>
            <a:r>
              <a:rPr lang="en-CA" dirty="0" smtClean="0"/>
              <a:t>Insulator – does not allow electricity to easily pass through it.</a:t>
            </a:r>
          </a:p>
          <a:p>
            <a:r>
              <a:rPr lang="en-CA" dirty="0" smtClean="0"/>
              <a:t>Superconductor – can transport electrons from one place to another with no resistance</a:t>
            </a:r>
          </a:p>
          <a:p>
            <a:r>
              <a:rPr lang="en-CA" dirty="0" smtClean="0"/>
              <a:t>Resistance - </a:t>
            </a:r>
            <a:r>
              <a:rPr lang="en-US" dirty="0"/>
              <a:t>an </a:t>
            </a:r>
            <a:r>
              <a:rPr lang="en-US" b="1" dirty="0"/>
              <a:t>electrical</a:t>
            </a:r>
            <a:r>
              <a:rPr lang="en-US" dirty="0"/>
              <a:t> quantity that measures how the device or material reduces the </a:t>
            </a:r>
            <a:r>
              <a:rPr lang="en-US" b="1" dirty="0"/>
              <a:t>electric</a:t>
            </a:r>
            <a:r>
              <a:rPr lang="en-US" dirty="0"/>
              <a:t> current flow through it.</a:t>
            </a:r>
            <a:endParaRPr lang="en-CA" dirty="0" smtClean="0"/>
          </a:p>
          <a:p>
            <a:r>
              <a:rPr lang="en-CA" dirty="0" smtClean="0"/>
              <a:t>Voltage – greater the voltage, greater the flow of electrical current.</a:t>
            </a:r>
          </a:p>
          <a:p>
            <a:r>
              <a:rPr lang="en-CA" dirty="0" smtClean="0"/>
              <a:t>Amps – unit of electric current (higher means more).</a:t>
            </a:r>
          </a:p>
          <a:p>
            <a:r>
              <a:rPr lang="en-CA" dirty="0" smtClean="0"/>
              <a:t>Circuit </a:t>
            </a:r>
            <a:br>
              <a:rPr lang="en-CA" dirty="0" smtClean="0"/>
            </a:br>
            <a:r>
              <a:rPr lang="en-CA" dirty="0" smtClean="0"/>
              <a:t> 	- short circuit - </a:t>
            </a:r>
            <a:r>
              <a:rPr lang="en-US" dirty="0"/>
              <a:t>simply a low resistance connection between the two conductors supplying electrical power to any circuit. </a:t>
            </a:r>
            <a:r>
              <a:rPr lang="en-CA" dirty="0" smtClean="0"/>
              <a:t/>
            </a:r>
            <a:br>
              <a:rPr lang="en-CA" dirty="0" smtClean="0"/>
            </a:br>
            <a:r>
              <a:rPr lang="en-CA" dirty="0" smtClean="0"/>
              <a:t> 	- open circuit - </a:t>
            </a:r>
            <a:r>
              <a:rPr lang="en-US" dirty="0"/>
              <a:t>an electrical circuit that is not complete.</a:t>
            </a:r>
            <a:r>
              <a:rPr lang="en-CA" dirty="0" smtClean="0"/>
              <a:t/>
            </a:r>
            <a:br>
              <a:rPr lang="en-CA" dirty="0" smtClean="0"/>
            </a:br>
            <a:r>
              <a:rPr lang="en-CA" dirty="0" smtClean="0"/>
              <a:t> 	- complete circuit - </a:t>
            </a:r>
            <a:r>
              <a:rPr lang="en-US" dirty="0"/>
              <a:t>Electrons flow from the source to the load and then back to the source.</a:t>
            </a:r>
            <a:r>
              <a:rPr lang="en-CA" dirty="0" smtClean="0"/>
              <a:t/>
            </a:r>
            <a:br>
              <a:rPr lang="en-CA" dirty="0" smtClean="0"/>
            </a:br>
            <a:r>
              <a:rPr lang="en-CA" dirty="0" smtClean="0"/>
              <a:t> 	- closed circuit - </a:t>
            </a:r>
            <a:r>
              <a:rPr lang="en-US" dirty="0"/>
              <a:t> complete electrical connection around which current flows or circulates.</a:t>
            </a:r>
            <a:endParaRPr lang="en-CA" dirty="0" smtClean="0"/>
          </a:p>
          <a:p>
            <a:endParaRPr lang="en-CA" dirty="0"/>
          </a:p>
        </p:txBody>
      </p:sp>
    </p:spTree>
    <p:extLst>
      <p:ext uri="{BB962C8B-B14F-4D97-AF65-F5344CB8AC3E}">
        <p14:creationId xmlns:p14="http://schemas.microsoft.com/office/powerpoint/2010/main" val="1087631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Voltage Current</a:t>
            </a:r>
            <a:endParaRPr lang="en-CA" dirty="0"/>
          </a:p>
        </p:txBody>
      </p:sp>
      <p:sp>
        <p:nvSpPr>
          <p:cNvPr id="3" name="Subtitle 2"/>
          <p:cNvSpPr>
            <a:spLocks noGrp="1"/>
          </p:cNvSpPr>
          <p:nvPr>
            <p:ph type="subTitle" idx="1"/>
          </p:nvPr>
        </p:nvSpPr>
        <p:spPr/>
        <p:txBody>
          <a:bodyPr/>
          <a:lstStyle/>
          <a:p>
            <a:r>
              <a:rPr lang="en-US" b="1" i="0" dirty="0" smtClean="0">
                <a:solidFill>
                  <a:srgbClr val="000000"/>
                </a:solidFill>
                <a:effectLst/>
                <a:latin typeface="Trebuchet MS" panose="020B0603020202020204" pitchFamily="34" charset="0"/>
              </a:rPr>
              <a:t>Analyze the relationships that exist among voltage, current, and resistance in series and parallel circuits.</a:t>
            </a:r>
            <a:endParaRPr lang="en-CA" dirty="0"/>
          </a:p>
        </p:txBody>
      </p:sp>
    </p:spTree>
    <p:extLst>
      <p:ext uri="{BB962C8B-B14F-4D97-AF65-F5344CB8AC3E}">
        <p14:creationId xmlns:p14="http://schemas.microsoft.com/office/powerpoint/2010/main" val="9814781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a:t>
            </a:r>
            <a:endParaRPr lang="en-CA" dirty="0"/>
          </a:p>
        </p:txBody>
      </p:sp>
      <p:sp>
        <p:nvSpPr>
          <p:cNvPr id="3" name="Content Placeholder 2"/>
          <p:cNvSpPr>
            <a:spLocks noGrp="1"/>
          </p:cNvSpPr>
          <p:nvPr>
            <p:ph idx="1"/>
          </p:nvPr>
        </p:nvSpPr>
        <p:spPr/>
        <p:txBody>
          <a:bodyPr>
            <a:normAutofit fontScale="40000" lnSpcReduction="20000"/>
          </a:bodyPr>
          <a:lstStyle/>
          <a:p>
            <a:r>
              <a:rPr lang="en-US" dirty="0" smtClean="0"/>
              <a:t>Demonstrate the importance of using precise language in science and technology by formulating operational definitions for voltage, resistance, and current.</a:t>
            </a:r>
          </a:p>
          <a:p>
            <a:endParaRPr lang="en-US" dirty="0" smtClean="0"/>
          </a:p>
          <a:p>
            <a:r>
              <a:rPr lang="en-US" dirty="0" smtClean="0"/>
              <a:t>Demonstrate the role of switches and variable resistors in series and parallel circuits, and identify practical examples of switches and variable resistors in daily life.</a:t>
            </a:r>
          </a:p>
          <a:p>
            <a:endParaRPr lang="en-US" dirty="0" smtClean="0"/>
          </a:p>
          <a:p>
            <a:r>
              <a:rPr lang="en-US" dirty="0" smtClean="0"/>
              <a:t>Model the characteristics of series and parallel circuits using analogies or visual and/or physical representations.</a:t>
            </a:r>
          </a:p>
          <a:p>
            <a:endParaRPr lang="en-US" dirty="0" smtClean="0"/>
          </a:p>
          <a:p>
            <a:r>
              <a:rPr lang="en-US" dirty="0" smtClean="0"/>
              <a:t>Use an ammeter, voltmeter, and/or </a:t>
            </a:r>
            <a:r>
              <a:rPr lang="en-US" dirty="0" err="1" smtClean="0"/>
              <a:t>multimeter</a:t>
            </a:r>
            <a:r>
              <a:rPr lang="en-US" dirty="0" smtClean="0"/>
              <a:t> safely and accurately to measure current and voltage of a variety of student-constructed series and parallel circuits, and identify potential sources of error in instrument readings.</a:t>
            </a:r>
          </a:p>
          <a:p>
            <a:endParaRPr lang="en-US" dirty="0" smtClean="0"/>
          </a:p>
          <a:p>
            <a:r>
              <a:rPr lang="en-US" dirty="0" smtClean="0"/>
              <a:t>Display data from the investigation of voltage, current, and resistance in series and parallel circuits in tabular form and graphically.</a:t>
            </a:r>
          </a:p>
          <a:p>
            <a:endParaRPr lang="en-US" dirty="0" smtClean="0"/>
          </a:p>
          <a:p>
            <a:r>
              <a:rPr lang="en-US" dirty="0" smtClean="0"/>
              <a:t>Calculate values of unknown quantities in electric circuits using Ohm’s Law (I = V/R).</a:t>
            </a:r>
          </a:p>
          <a:p>
            <a:endParaRPr lang="en-US" dirty="0" smtClean="0"/>
          </a:p>
          <a:p>
            <a:r>
              <a:rPr lang="en-US" dirty="0" smtClean="0"/>
              <a:t>Model, using appropriate standard circuit diagram symbols, series and parallel circuits that include an energy source, one or more switches, and various loads designed to accomplish specific tasks (e.g., household lighting, flashlight, electric fan, blender, coffee maker, toy vehicle, and automotive lighting).</a:t>
            </a:r>
          </a:p>
          <a:p>
            <a:endParaRPr lang="en-US" dirty="0" smtClean="0"/>
          </a:p>
          <a:p>
            <a:r>
              <a:rPr lang="en-US" dirty="0" smtClean="0"/>
              <a:t>Rephrase questions related to electric circuits in a testable form (e.g., rephrase a question such as “Why do we use parallel circuits in household wiring?” to “How do the voltage and current in a series circuit compare with those in a parallel circuit?”).</a:t>
            </a:r>
            <a:endParaRPr lang="en-CA" dirty="0"/>
          </a:p>
        </p:txBody>
      </p:sp>
    </p:spTree>
    <p:extLst>
      <p:ext uri="{BB962C8B-B14F-4D97-AF65-F5344CB8AC3E}">
        <p14:creationId xmlns:p14="http://schemas.microsoft.com/office/powerpoint/2010/main" val="1181864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Series and Parallel Circuit Lab!</a:t>
            </a:r>
            <a:endParaRPr lang="en-CA" dirty="0"/>
          </a:p>
        </p:txBody>
      </p:sp>
      <p:sp>
        <p:nvSpPr>
          <p:cNvPr id="3" name="Content Placeholder 2"/>
          <p:cNvSpPr>
            <a:spLocks noGrp="1"/>
          </p:cNvSpPr>
          <p:nvPr>
            <p:ph idx="1"/>
          </p:nvPr>
        </p:nvSpPr>
        <p:spPr/>
        <p:txBody>
          <a:bodyPr/>
          <a:lstStyle/>
          <a:p>
            <a:r>
              <a:rPr lang="en-CA" dirty="0" smtClean="0"/>
              <a:t>It’s a virtual lab – yay!</a:t>
            </a:r>
            <a:endParaRPr lang="en-CA" dirty="0"/>
          </a:p>
        </p:txBody>
      </p:sp>
    </p:spTree>
    <p:extLst>
      <p:ext uri="{BB962C8B-B14F-4D97-AF65-F5344CB8AC3E}">
        <p14:creationId xmlns:p14="http://schemas.microsoft.com/office/powerpoint/2010/main" val="1168367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did we learn about Series and Parallel Circuits?</a:t>
            </a:r>
            <a:endParaRPr lang="en-CA" dirty="0"/>
          </a:p>
        </p:txBody>
      </p:sp>
      <p:sp>
        <p:nvSpPr>
          <p:cNvPr id="3" name="Content Placeholder 2"/>
          <p:cNvSpPr>
            <a:spLocks noGrp="1"/>
          </p:cNvSpPr>
          <p:nvPr>
            <p:ph idx="1"/>
          </p:nvPr>
        </p:nvSpPr>
        <p:spPr>
          <a:xfrm>
            <a:off x="426720" y="1825624"/>
            <a:ext cx="10927080" cy="5032375"/>
          </a:xfrm>
        </p:spPr>
        <p:txBody>
          <a:bodyPr>
            <a:normAutofit lnSpcReduction="10000"/>
          </a:bodyPr>
          <a:lstStyle/>
          <a:p>
            <a:pPr marL="0" indent="0">
              <a:buNone/>
            </a:pPr>
            <a:r>
              <a:rPr lang="en-CA" dirty="0" smtClean="0"/>
              <a:t>Complete Series and Parallel Circuits Virtual Lab prior.</a:t>
            </a:r>
          </a:p>
          <a:p>
            <a:r>
              <a:rPr lang="en-CA" dirty="0" smtClean="0"/>
              <a:t>What’s the difference? (Visually and performance-wise)</a:t>
            </a:r>
            <a:br>
              <a:rPr lang="en-CA" dirty="0" smtClean="0"/>
            </a:br>
            <a:r>
              <a:rPr lang="en-CA" dirty="0" smtClean="0"/>
              <a:t/>
            </a:r>
            <a:br>
              <a:rPr lang="en-CA" dirty="0" smtClean="0"/>
            </a:br>
            <a:r>
              <a:rPr lang="en-CA" dirty="0" smtClean="0"/>
              <a:t/>
            </a:r>
            <a:br>
              <a:rPr lang="en-CA" dirty="0" smtClean="0"/>
            </a:br>
            <a:r>
              <a:rPr lang="en-CA" dirty="0" smtClean="0"/>
              <a:t>Series circuits have one path for the electrons to go!</a:t>
            </a:r>
          </a:p>
          <a:p>
            <a:endParaRPr lang="en-CA" dirty="0"/>
          </a:p>
          <a:p>
            <a:pPr marL="0" indent="0">
              <a:buNone/>
            </a:pPr>
            <a:r>
              <a:rPr lang="en-CA" dirty="0" smtClean="0"/>
              <a:t> Parallel circuits have more than one path for the electrons to go (electricity).</a:t>
            </a:r>
            <a:br>
              <a:rPr lang="en-CA" dirty="0" smtClean="0"/>
            </a:br>
            <a:r>
              <a:rPr lang="en-CA" dirty="0" smtClean="0"/>
              <a:t/>
            </a:r>
            <a:br>
              <a:rPr lang="en-CA" dirty="0" smtClean="0"/>
            </a:br>
            <a:r>
              <a:rPr lang="en-CA" dirty="0" smtClean="0"/>
              <a:t>Function-wise, parallel allows for multiple ways to shut off electrical flow at different locations without stopping the total flow.</a:t>
            </a:r>
            <a:br>
              <a:rPr lang="en-CA" dirty="0" smtClean="0"/>
            </a:br>
            <a:r>
              <a:rPr lang="en-CA" dirty="0" smtClean="0"/>
              <a:t>Series circuits</a:t>
            </a:r>
            <a:br>
              <a:rPr lang="en-CA" dirty="0" smtClean="0"/>
            </a:br>
            <a:endParaRPr lang="en-CA" dirty="0" smtClean="0"/>
          </a:p>
        </p:txBody>
      </p:sp>
    </p:spTree>
    <p:extLst>
      <p:ext uri="{BB962C8B-B14F-4D97-AF65-F5344CB8AC3E}">
        <p14:creationId xmlns:p14="http://schemas.microsoft.com/office/powerpoint/2010/main" val="23660438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9639"/>
            <a:ext cx="10515600" cy="1325563"/>
          </a:xfrm>
        </p:spPr>
        <p:txBody>
          <a:bodyPr>
            <a:normAutofit/>
          </a:bodyPr>
          <a:lstStyle/>
          <a:p>
            <a:pPr lvl="0">
              <a:spcBef>
                <a:spcPts val="1000"/>
              </a:spcBef>
            </a:pPr>
            <a:r>
              <a:rPr lang="en-CA" dirty="0" smtClean="0"/>
              <a:t>I’m an electrician, why is it important to…</a:t>
            </a:r>
            <a:br>
              <a:rPr lang="en-CA" dirty="0" smtClean="0"/>
            </a:br>
            <a:r>
              <a:rPr lang="en-US" sz="1100" dirty="0">
                <a:solidFill>
                  <a:prstClr val="black"/>
                </a:solidFill>
                <a:latin typeface="Calibri" panose="020F0502020204030204"/>
                <a:ea typeface="+mn-ea"/>
                <a:cs typeface="+mn-cs"/>
              </a:rPr>
              <a:t>Demonstrate the importance of using precise language in science and technology by formulating operational definitions for voltage, resistance, and current.</a:t>
            </a:r>
            <a:br>
              <a:rPr lang="en-US" sz="1100" dirty="0">
                <a:solidFill>
                  <a:prstClr val="black"/>
                </a:solidFill>
                <a:latin typeface="Calibri" panose="020F0502020204030204"/>
                <a:ea typeface="+mn-ea"/>
                <a:cs typeface="+mn-cs"/>
              </a:rPr>
            </a:br>
            <a:r>
              <a:rPr lang="en-US" sz="1100" dirty="0">
                <a:solidFill>
                  <a:prstClr val="black"/>
                </a:solidFill>
                <a:latin typeface="Calibri" panose="020F0502020204030204"/>
                <a:ea typeface="+mn-ea"/>
                <a:cs typeface="+mn-cs"/>
              </a:rPr>
              <a:t/>
            </a:r>
            <a:br>
              <a:rPr lang="en-US" sz="1100" dirty="0">
                <a:solidFill>
                  <a:prstClr val="black"/>
                </a:solidFill>
                <a:latin typeface="Calibri" panose="020F0502020204030204"/>
                <a:ea typeface="+mn-ea"/>
                <a:cs typeface="+mn-cs"/>
              </a:rPr>
            </a:br>
            <a:r>
              <a:rPr lang="en-US" sz="1100" dirty="0">
                <a:solidFill>
                  <a:prstClr val="black"/>
                </a:solidFill>
                <a:latin typeface="Calibri" panose="020F0502020204030204"/>
                <a:ea typeface="+mn-ea"/>
                <a:cs typeface="+mn-cs"/>
              </a:rPr>
              <a:t>Demonstrate the role of switches and variable resistors in series and parallel circuits, and identify practical examples of switches and variable resistors in daily life</a:t>
            </a:r>
            <a:r>
              <a:rPr lang="en-US" sz="1100" dirty="0" smtClean="0">
                <a:solidFill>
                  <a:prstClr val="black"/>
                </a:solidFill>
                <a:latin typeface="Calibri" panose="020F0502020204030204"/>
                <a:ea typeface="+mn-ea"/>
                <a:cs typeface="+mn-cs"/>
              </a:rPr>
              <a:t>.</a:t>
            </a:r>
            <a:endParaRPr lang="en-CA" dirty="0"/>
          </a:p>
        </p:txBody>
      </p:sp>
      <p:sp>
        <p:nvSpPr>
          <p:cNvPr id="3" name="Content Placeholder 2"/>
          <p:cNvSpPr>
            <a:spLocks noGrp="1"/>
          </p:cNvSpPr>
          <p:nvPr>
            <p:ph idx="1"/>
          </p:nvPr>
        </p:nvSpPr>
        <p:spPr>
          <a:xfrm>
            <a:off x="838200" y="1825624"/>
            <a:ext cx="10515600" cy="5032376"/>
          </a:xfrm>
        </p:spPr>
        <p:txBody>
          <a:bodyPr>
            <a:normAutofit fontScale="92500" lnSpcReduction="20000"/>
          </a:bodyPr>
          <a:lstStyle/>
          <a:p>
            <a:r>
              <a:rPr lang="en-CA" dirty="0" smtClean="0"/>
              <a:t>Know the difference between voltage and amps?</a:t>
            </a:r>
          </a:p>
          <a:p>
            <a:pPr marL="0" indent="0">
              <a:buNone/>
            </a:pPr>
            <a:r>
              <a:rPr lang="en-CA" dirty="0" smtClean="0"/>
              <a:t>Voltage – tells us how much electricity/power we have to work with.</a:t>
            </a:r>
            <a:br>
              <a:rPr lang="en-CA" dirty="0" smtClean="0"/>
            </a:br>
            <a:r>
              <a:rPr lang="en-CA" dirty="0" smtClean="0"/>
              <a:t>Amps – tell us how strong the electrons are flowing </a:t>
            </a:r>
            <a:br>
              <a:rPr lang="en-CA" dirty="0" smtClean="0"/>
            </a:br>
            <a:r>
              <a:rPr lang="en-CA" dirty="0" smtClean="0"/>
              <a:t>(certain appliances need certain amounts of power and flow)</a:t>
            </a:r>
          </a:p>
          <a:p>
            <a:r>
              <a:rPr lang="en-CA" dirty="0" smtClean="0"/>
              <a:t>Why is knowing about current important?</a:t>
            </a:r>
            <a:endParaRPr lang="en-CA" dirty="0"/>
          </a:p>
          <a:p>
            <a:pPr marL="0" indent="0">
              <a:buNone/>
            </a:pPr>
            <a:r>
              <a:rPr lang="en-CA" dirty="0" smtClean="0"/>
              <a:t>So you understand the direction of electrical flow and don’t do anything to corrupt or interrupt it (this could harm you!)</a:t>
            </a:r>
            <a:endParaRPr lang="en-CA" dirty="0"/>
          </a:p>
          <a:p>
            <a:r>
              <a:rPr lang="en-CA" dirty="0" smtClean="0"/>
              <a:t>Know about resistors?</a:t>
            </a:r>
          </a:p>
          <a:p>
            <a:pPr marL="0" indent="0">
              <a:buNone/>
            </a:pPr>
            <a:r>
              <a:rPr lang="en-CA" dirty="0" smtClean="0">
                <a:solidFill>
                  <a:schemeClr val="accent6">
                    <a:lumMod val="50000"/>
                  </a:schemeClr>
                </a:solidFill>
              </a:rPr>
              <a:t>Having an idea of how much certain appliances will slow flow while still providing electricity.</a:t>
            </a:r>
            <a:endParaRPr lang="en-CA" dirty="0">
              <a:solidFill>
                <a:schemeClr val="accent6">
                  <a:lumMod val="50000"/>
                </a:schemeClr>
              </a:solidFill>
            </a:endParaRPr>
          </a:p>
          <a:p>
            <a:r>
              <a:rPr lang="en-CA" dirty="0" smtClean="0"/>
              <a:t>Know about switches?</a:t>
            </a:r>
          </a:p>
          <a:p>
            <a:pPr marL="0" indent="0">
              <a:buNone/>
            </a:pPr>
            <a:r>
              <a:rPr lang="en-CA" dirty="0" smtClean="0">
                <a:solidFill>
                  <a:schemeClr val="accent6">
                    <a:lumMod val="50000"/>
                  </a:schemeClr>
                </a:solidFill>
              </a:rPr>
              <a:t>It is beneficial to be able to kill/stop power to a particular spot while still providing it to other similar locations on the same line.</a:t>
            </a:r>
            <a:endParaRPr lang="en-CA" dirty="0">
              <a:solidFill>
                <a:schemeClr val="accent6">
                  <a:lumMod val="50000"/>
                </a:schemeClr>
              </a:solidFill>
            </a:endParaRPr>
          </a:p>
          <a:p>
            <a:endParaRPr lang="en-CA" dirty="0" smtClean="0"/>
          </a:p>
        </p:txBody>
      </p:sp>
    </p:spTree>
    <p:extLst>
      <p:ext uri="{BB962C8B-B14F-4D97-AF65-F5344CB8AC3E}">
        <p14:creationId xmlns:p14="http://schemas.microsoft.com/office/powerpoint/2010/main" val="2427215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Electrical Panel and Plug ins</a:t>
            </a:r>
            <a:endParaRPr lang="en-CA" dirty="0"/>
          </a:p>
        </p:txBody>
      </p:sp>
      <p:sp>
        <p:nvSpPr>
          <p:cNvPr id="3" name="Content Placeholder 2"/>
          <p:cNvSpPr>
            <a:spLocks noGrp="1"/>
          </p:cNvSpPr>
          <p:nvPr>
            <p:ph idx="1"/>
          </p:nvPr>
        </p:nvSpPr>
        <p:spPr/>
        <p:txBody>
          <a:bodyPr/>
          <a:lstStyle/>
          <a:p>
            <a:r>
              <a:rPr lang="en-CA" dirty="0" smtClean="0"/>
              <a:t>How does electricity in our houses work?</a:t>
            </a:r>
          </a:p>
          <a:p>
            <a:pPr marL="0" indent="0">
              <a:buNone/>
            </a:pPr>
            <a:r>
              <a:rPr lang="en-CA" dirty="0" smtClean="0"/>
              <a:t/>
            </a:r>
            <a:br>
              <a:rPr lang="en-CA" dirty="0" smtClean="0"/>
            </a:br>
            <a:endParaRPr lang="en-CA" dirty="0" smtClean="0"/>
          </a:p>
          <a:p>
            <a:pPr marL="0" indent="0">
              <a:buNone/>
            </a:pPr>
            <a:endParaRPr lang="en-CA" dirty="0"/>
          </a:p>
          <a:p>
            <a:r>
              <a:rPr lang="en-CA" dirty="0" smtClean="0"/>
              <a:t>Why are parallel circuits useful in our house?</a:t>
            </a:r>
          </a:p>
          <a:p>
            <a:endParaRPr lang="en-CA" dirty="0"/>
          </a:p>
          <a:p>
            <a:endParaRPr lang="en-CA" dirty="0" smtClean="0"/>
          </a:p>
          <a:p>
            <a:r>
              <a:rPr lang="en-CA" dirty="0" smtClean="0"/>
              <a:t>How do plug ins work?</a:t>
            </a:r>
            <a:endParaRPr lang="en-CA" dirty="0"/>
          </a:p>
        </p:txBody>
      </p:sp>
    </p:spTree>
    <p:extLst>
      <p:ext uri="{BB962C8B-B14F-4D97-AF65-F5344CB8AC3E}">
        <p14:creationId xmlns:p14="http://schemas.microsoft.com/office/powerpoint/2010/main" val="35531229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984880" y="2149153"/>
            <a:ext cx="8063590" cy="4843521"/>
          </a:xfrm>
          <a:prstGeom prst="rect">
            <a:avLst/>
          </a:prstGeom>
        </p:spPr>
      </p:pic>
      <p:sp>
        <p:nvSpPr>
          <p:cNvPr id="2" name="Title 1"/>
          <p:cNvSpPr>
            <a:spLocks noGrp="1"/>
          </p:cNvSpPr>
          <p:nvPr>
            <p:ph type="title"/>
          </p:nvPr>
        </p:nvSpPr>
        <p:spPr/>
        <p:txBody>
          <a:bodyPr/>
          <a:lstStyle/>
          <a:p>
            <a:r>
              <a:rPr lang="en-CA" dirty="0" smtClean="0"/>
              <a:t>Plug ins</a:t>
            </a:r>
            <a:endParaRPr lang="en-CA" dirty="0"/>
          </a:p>
        </p:txBody>
      </p:sp>
      <p:pic>
        <p:nvPicPr>
          <p:cNvPr id="5" name="Picture 4"/>
          <p:cNvPicPr>
            <a:picLocks noChangeAspect="1"/>
          </p:cNvPicPr>
          <p:nvPr/>
        </p:nvPicPr>
        <p:blipFill>
          <a:blip r:embed="rId3"/>
          <a:stretch>
            <a:fillRect/>
          </a:stretch>
        </p:blipFill>
        <p:spPr>
          <a:xfrm>
            <a:off x="312216" y="1690688"/>
            <a:ext cx="3672663" cy="3672663"/>
          </a:xfrm>
          <a:prstGeom prst="rect">
            <a:avLst/>
          </a:prstGeom>
        </p:spPr>
      </p:pic>
      <p:pic>
        <p:nvPicPr>
          <p:cNvPr id="4" name="Picture 3"/>
          <p:cNvPicPr>
            <a:picLocks noChangeAspect="1"/>
          </p:cNvPicPr>
          <p:nvPr/>
        </p:nvPicPr>
        <p:blipFill rotWithShape="1">
          <a:blip r:embed="rId4"/>
          <a:srcRect l="17495" t="8451" r="17540" b="11264"/>
          <a:stretch/>
        </p:blipFill>
        <p:spPr>
          <a:xfrm>
            <a:off x="4210493" y="340242"/>
            <a:ext cx="2020186" cy="3232298"/>
          </a:xfrm>
          <a:prstGeom prst="rect">
            <a:avLst/>
          </a:prstGeom>
        </p:spPr>
      </p:pic>
      <p:pic>
        <p:nvPicPr>
          <p:cNvPr id="2050" name="Picture 2" descr="http://s.hswstatic.com/gif/flat-prong-plug.jpg"/>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t="16662" b="25197"/>
          <a:stretch/>
        </p:blipFill>
        <p:spPr bwMode="auto">
          <a:xfrm>
            <a:off x="6776156" y="230464"/>
            <a:ext cx="3657600"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390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spcBef>
                <a:spcPts val="1000"/>
              </a:spcBef>
            </a:pPr>
            <a:r>
              <a:rPr lang="en-CA" dirty="0"/>
              <a:t>Ohm’s Law - </a:t>
            </a:r>
            <a:r>
              <a:rPr lang="en-CA" sz="2400" dirty="0">
                <a:hlinkClick r:id="rId2"/>
              </a:rPr>
              <a:t>http://</a:t>
            </a:r>
            <a:r>
              <a:rPr lang="en-CA" sz="2400" dirty="0" smtClean="0">
                <a:hlinkClick r:id="rId2"/>
              </a:rPr>
              <a:t>www.ohmslawcalculator.com/ohms-law-calculator</a:t>
            </a:r>
            <a:r>
              <a:rPr lang="en-CA" sz="2400" dirty="0" smtClean="0"/>
              <a:t> </a:t>
            </a:r>
            <a:r>
              <a:rPr lang="en-CA" dirty="0" smtClean="0"/>
              <a:t/>
            </a:r>
            <a:br>
              <a:rPr lang="en-CA" dirty="0" smtClean="0"/>
            </a:br>
            <a:r>
              <a:rPr lang="en-US" sz="1100" dirty="0">
                <a:solidFill>
                  <a:prstClr val="black"/>
                </a:solidFill>
                <a:latin typeface="Calibri" panose="020F0502020204030204"/>
                <a:ea typeface="+mn-ea"/>
                <a:cs typeface="+mn-cs"/>
              </a:rPr>
              <a:t>Calculate values of unknown quantities in electric circuits using Ohm’s Law (I = V/R</a:t>
            </a:r>
            <a:r>
              <a:rPr lang="en-US" sz="1100" dirty="0" smtClean="0">
                <a:solidFill>
                  <a:prstClr val="black"/>
                </a:solidFill>
                <a:latin typeface="Calibri" panose="020F0502020204030204"/>
                <a:ea typeface="+mn-ea"/>
                <a:cs typeface="+mn-cs"/>
              </a:rPr>
              <a:t>).</a:t>
            </a:r>
            <a:endParaRPr lang="en-CA" dirty="0"/>
          </a:p>
        </p:txBody>
      </p:sp>
      <p:sp>
        <p:nvSpPr>
          <p:cNvPr id="3" name="Content Placeholder 2"/>
          <p:cNvSpPr>
            <a:spLocks noGrp="1"/>
          </p:cNvSpPr>
          <p:nvPr>
            <p:ph idx="1"/>
          </p:nvPr>
        </p:nvSpPr>
        <p:spPr>
          <a:xfrm>
            <a:off x="188685" y="1690688"/>
            <a:ext cx="11654971" cy="4985883"/>
          </a:xfrm>
        </p:spPr>
        <p:txBody>
          <a:bodyPr>
            <a:normAutofit fontScale="85000" lnSpcReduction="20000"/>
          </a:bodyPr>
          <a:lstStyle/>
          <a:p>
            <a:r>
              <a:rPr lang="en-US" dirty="0"/>
              <a:t> </a:t>
            </a:r>
            <a:r>
              <a:rPr lang="en-US" b="1" dirty="0"/>
              <a:t>Ohm's Law</a:t>
            </a:r>
            <a:r>
              <a:rPr lang="en-US" dirty="0"/>
              <a:t> deals with the relationship between voltage and current in an ideal conductor. This relationship states that:</a:t>
            </a:r>
          </a:p>
          <a:p>
            <a:r>
              <a:rPr lang="en-US" b="1" dirty="0"/>
              <a:t>The potential difference (voltage) across an ideal conductor is proportional to the current through it</a:t>
            </a:r>
            <a:r>
              <a:rPr lang="en-US" b="1" dirty="0" smtClean="0"/>
              <a:t>.</a:t>
            </a:r>
            <a:br>
              <a:rPr lang="en-US" b="1" dirty="0" smtClean="0"/>
            </a:br>
            <a:r>
              <a:rPr lang="en-US" b="1" dirty="0" smtClean="0"/>
              <a:t>Easy-way: The amount of voltage you have affects how much current you have.</a:t>
            </a:r>
            <a:endParaRPr lang="en-CA" dirty="0" smtClean="0"/>
          </a:p>
          <a:p>
            <a:endParaRPr lang="en-CA" dirty="0" smtClean="0"/>
          </a:p>
          <a:p>
            <a:r>
              <a:rPr lang="en-CA" dirty="0" smtClean="0"/>
              <a:t>I = V/R 		or 		V = I </a:t>
            </a:r>
            <a:r>
              <a:rPr lang="en-CA" i="1" dirty="0" smtClean="0"/>
              <a:t>x</a:t>
            </a:r>
            <a:r>
              <a:rPr lang="en-CA" dirty="0" smtClean="0"/>
              <a:t> R 		V/I = R</a:t>
            </a:r>
          </a:p>
          <a:p>
            <a:pPr marL="0" indent="0">
              <a:buNone/>
            </a:pPr>
            <a:r>
              <a:rPr lang="en-CA" dirty="0" smtClean="0"/>
              <a:t>I = current through a conductor (amps)</a:t>
            </a:r>
          </a:p>
          <a:p>
            <a:pPr marL="0" indent="0">
              <a:buNone/>
            </a:pPr>
            <a:endParaRPr lang="en-CA" dirty="0"/>
          </a:p>
          <a:p>
            <a:pPr marL="0" indent="0">
              <a:buNone/>
            </a:pPr>
            <a:r>
              <a:rPr lang="en-CA" dirty="0" smtClean="0"/>
              <a:t>V = voltage (volts)</a:t>
            </a:r>
          </a:p>
          <a:p>
            <a:pPr marL="0" indent="0">
              <a:buNone/>
            </a:pPr>
            <a:endParaRPr lang="en-CA" dirty="0"/>
          </a:p>
          <a:p>
            <a:pPr marL="0" indent="0">
              <a:buNone/>
            </a:pPr>
            <a:r>
              <a:rPr lang="en-CA" dirty="0" smtClean="0"/>
              <a:t>R = resistance (Ohm’s)</a:t>
            </a:r>
          </a:p>
          <a:p>
            <a:pPr marL="0" indent="0">
              <a:buNone/>
            </a:pPr>
            <a:endParaRPr lang="en-CA" dirty="0"/>
          </a:p>
          <a:p>
            <a:pPr marL="0" indent="0">
              <a:buNone/>
            </a:pPr>
            <a:r>
              <a:rPr lang="en-CA" dirty="0" smtClean="0"/>
              <a:t>How does this connect to the Law of Conservation of Energy?</a:t>
            </a:r>
          </a:p>
          <a:p>
            <a:pPr marL="0" indent="0">
              <a:buNone/>
            </a:pPr>
            <a:endParaRPr lang="en-CA" dirty="0"/>
          </a:p>
        </p:txBody>
      </p:sp>
    </p:spTree>
    <p:extLst>
      <p:ext uri="{BB962C8B-B14F-4D97-AF65-F5344CB8AC3E}">
        <p14:creationId xmlns:p14="http://schemas.microsoft.com/office/powerpoint/2010/main" val="2893415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Ohm’s Problems</a:t>
            </a:r>
            <a:endParaRPr lang="en-CA" dirty="0"/>
          </a:p>
        </p:txBody>
      </p:sp>
      <p:sp>
        <p:nvSpPr>
          <p:cNvPr id="3" name="Content Placeholder 2"/>
          <p:cNvSpPr>
            <a:spLocks noGrp="1"/>
          </p:cNvSpPr>
          <p:nvPr>
            <p:ph idx="1"/>
          </p:nvPr>
        </p:nvSpPr>
        <p:spPr>
          <a:xfrm>
            <a:off x="815975" y="2158546"/>
            <a:ext cx="10515600" cy="4351338"/>
          </a:xfrm>
        </p:spPr>
        <p:txBody>
          <a:bodyPr>
            <a:normAutofit fontScale="92500" lnSpcReduction="10000"/>
          </a:bodyPr>
          <a:lstStyle/>
          <a:p>
            <a:r>
              <a:rPr lang="en-US" dirty="0"/>
              <a:t>An electric heater draws 3.5 A from a 110 V source. The resistance of the heating element is </a:t>
            </a:r>
            <a:r>
              <a:rPr lang="en-US" dirty="0" smtClean="0"/>
              <a:t>approximately…</a:t>
            </a:r>
          </a:p>
          <a:p>
            <a:pPr marL="0" indent="0">
              <a:buNone/>
            </a:pPr>
            <a:r>
              <a:rPr lang="en-US" dirty="0"/>
              <a:t>385 Ohm’s</a:t>
            </a:r>
          </a:p>
          <a:p>
            <a:pPr marL="0" indent="0">
              <a:buNone/>
            </a:pPr>
            <a:r>
              <a:rPr lang="en-US" dirty="0" smtClean="0"/>
              <a:t>38.5 </a:t>
            </a:r>
            <a:r>
              <a:rPr lang="en-US" dirty="0"/>
              <a:t>Ohm’s</a:t>
            </a:r>
          </a:p>
          <a:p>
            <a:pPr marL="0" indent="0">
              <a:buNone/>
            </a:pPr>
            <a:r>
              <a:rPr lang="en-US" dirty="0" smtClean="0"/>
              <a:t>3.1 </a:t>
            </a:r>
            <a:r>
              <a:rPr lang="en-US" dirty="0"/>
              <a:t>Ohm’s</a:t>
            </a:r>
            <a:r>
              <a:rPr lang="en-US" dirty="0" smtClean="0"/>
              <a:t> </a:t>
            </a:r>
            <a:endParaRPr lang="en-US" dirty="0"/>
          </a:p>
          <a:p>
            <a:pPr marL="0" indent="0">
              <a:buNone/>
            </a:pPr>
            <a:r>
              <a:rPr lang="en-US" dirty="0" smtClean="0"/>
              <a:t>31 Ohm’s</a:t>
            </a:r>
          </a:p>
          <a:p>
            <a:pPr marL="0" indent="0">
              <a:buNone/>
            </a:pPr>
            <a:endParaRPr lang="en-US" dirty="0"/>
          </a:p>
          <a:p>
            <a:pPr marL="0" indent="0">
              <a:buNone/>
            </a:pPr>
            <a:r>
              <a:rPr lang="en-US" dirty="0" smtClean="0"/>
              <a:t>A lightbulb draws .9 amps from a 9 V source. The resistance of the lightbulb is approximately…</a:t>
            </a:r>
          </a:p>
          <a:p>
            <a:pPr marL="0" indent="0">
              <a:buNone/>
            </a:pPr>
            <a:r>
              <a:rPr lang="en-US" dirty="0" smtClean="0"/>
              <a:t>10 Ohm’s</a:t>
            </a:r>
            <a:endParaRPr lang="en-US" dirty="0"/>
          </a:p>
          <a:p>
            <a:endParaRPr lang="en-CA" dirty="0"/>
          </a:p>
        </p:txBody>
      </p:sp>
      <p:pic>
        <p:nvPicPr>
          <p:cNvPr id="1025" name="Picture 1" descr="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350" cy="1238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350" cy="1238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350" cy="123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35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926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Ohm’s Problems</a:t>
            </a:r>
            <a:endParaRPr lang="en-CA" dirty="0"/>
          </a:p>
        </p:txBody>
      </p:sp>
      <p:sp>
        <p:nvSpPr>
          <p:cNvPr id="3" name="Content Placeholder 2"/>
          <p:cNvSpPr>
            <a:spLocks noGrp="1"/>
          </p:cNvSpPr>
          <p:nvPr>
            <p:ph idx="1"/>
          </p:nvPr>
        </p:nvSpPr>
        <p:spPr/>
        <p:txBody>
          <a:bodyPr>
            <a:normAutofit lnSpcReduction="10000"/>
          </a:bodyPr>
          <a:lstStyle/>
          <a:p>
            <a:r>
              <a:rPr lang="en-CA" dirty="0" smtClean="0"/>
              <a:t>A washing machine uses 500 V and has a resistance of 100 Ohm’s. How many amps does it need/have?</a:t>
            </a:r>
          </a:p>
          <a:p>
            <a:endParaRPr lang="en-CA" dirty="0"/>
          </a:p>
          <a:p>
            <a:endParaRPr lang="en-CA" dirty="0" smtClean="0"/>
          </a:p>
          <a:p>
            <a:r>
              <a:rPr lang="en-CA" dirty="0" smtClean="0"/>
              <a:t>A dryer has a resistance of 233 Ohm’s and it generates 10 amps. What is it’s voltage required?</a:t>
            </a:r>
          </a:p>
          <a:p>
            <a:endParaRPr lang="en-CA" dirty="0"/>
          </a:p>
          <a:p>
            <a:endParaRPr lang="en-CA" dirty="0" smtClean="0"/>
          </a:p>
          <a:p>
            <a:r>
              <a:rPr lang="en-CA" dirty="0" smtClean="0"/>
              <a:t>A stove uses 110 V but has a resistance of 35 Ohm’s. What is it’s amps?</a:t>
            </a:r>
            <a:endParaRPr lang="en-CA" dirty="0"/>
          </a:p>
        </p:txBody>
      </p:sp>
    </p:spTree>
    <p:extLst>
      <p:ext uri="{BB962C8B-B14F-4D97-AF65-F5344CB8AC3E}">
        <p14:creationId xmlns:p14="http://schemas.microsoft.com/office/powerpoint/2010/main" val="3239231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Devices that use Electrical Energy</a:t>
            </a:r>
            <a:endParaRPr lang="en-CA" dirty="0"/>
          </a:p>
        </p:txBody>
      </p:sp>
      <p:sp>
        <p:nvSpPr>
          <p:cNvPr id="3" name="Subtitle 2"/>
          <p:cNvSpPr>
            <a:spLocks noGrp="1"/>
          </p:cNvSpPr>
          <p:nvPr>
            <p:ph type="subTitle" idx="1"/>
          </p:nvPr>
        </p:nvSpPr>
        <p:spPr/>
        <p:txBody>
          <a:bodyPr/>
          <a:lstStyle/>
          <a:p>
            <a:r>
              <a:rPr lang="en-US" b="1" i="0" dirty="0" smtClean="0">
                <a:solidFill>
                  <a:srgbClr val="000000"/>
                </a:solidFill>
                <a:effectLst/>
                <a:latin typeface="Trebuchet MS" panose="020B0603020202020204" pitchFamily="34" charset="0"/>
              </a:rPr>
              <a:t>Assess operating principles, costs, and efficiencies of devices that produce or use electrical energy.</a:t>
            </a:r>
            <a:endParaRPr lang="en-CA" dirty="0"/>
          </a:p>
        </p:txBody>
      </p:sp>
    </p:spTree>
    <p:extLst>
      <p:ext uri="{BB962C8B-B14F-4D97-AF65-F5344CB8AC3E}">
        <p14:creationId xmlns:p14="http://schemas.microsoft.com/office/powerpoint/2010/main" val="976730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40000" lnSpcReduction="20000"/>
          </a:bodyPr>
          <a:lstStyle/>
          <a:p>
            <a:r>
              <a:rPr lang="en-US" dirty="0" smtClean="0"/>
              <a:t>Explain the energy transformations involved in devices that use or produce light, heat, sound, motion, and magnetic effects (e.g., toaster, light bulb, thermocouple, oven, refrigerator, television, hair dryer, kettle, fan, electric blanket, and remote-controlled toy vehicle).</a:t>
            </a:r>
          </a:p>
          <a:p>
            <a:endParaRPr lang="en-US" dirty="0" smtClean="0"/>
          </a:p>
          <a:p>
            <a:r>
              <a:rPr lang="en-US" dirty="0" smtClean="0"/>
              <a:t>Use a technological problem-solving process to collaboratively design, construct, and evaluate a prototype of an electric motor that meets student-identified criteria or solves a student-identified problem.</a:t>
            </a:r>
          </a:p>
          <a:p>
            <a:endParaRPr lang="en-US" dirty="0" smtClean="0"/>
          </a:p>
          <a:p>
            <a:r>
              <a:rPr lang="en-US" dirty="0" smtClean="0"/>
              <a:t>Calculate the efficiency of common energy-converting devices and suggest reasons why the efficiency is always less than 100%.</a:t>
            </a:r>
          </a:p>
          <a:p>
            <a:endParaRPr lang="en-US" dirty="0" smtClean="0"/>
          </a:p>
          <a:p>
            <a:r>
              <a:rPr lang="en-US" dirty="0" smtClean="0"/>
              <a:t>Interpret the energy efficiency rating of household electrical appliances and calculate their costs of operation in Saskatchewan over a given time by identifying the power rating and using the formula Cost = Power x time x rate.</a:t>
            </a:r>
          </a:p>
          <a:p>
            <a:endParaRPr lang="en-US" dirty="0" smtClean="0"/>
          </a:p>
          <a:p>
            <a:r>
              <a:rPr lang="en-US" dirty="0" smtClean="0"/>
              <a:t>Evaluate the design of a household electrical appliance on the basis of criteria such as function, cost, and impact on daily life and the environment, and suggest alternative designs that are more sustainable.</a:t>
            </a:r>
          </a:p>
          <a:p>
            <a:pPr lvl="1"/>
            <a:endParaRPr lang="en-US" dirty="0" smtClean="0"/>
          </a:p>
          <a:p>
            <a:r>
              <a:rPr lang="en-US" dirty="0" smtClean="0"/>
              <a:t>Identify, and suggest explanations for, discrepancies in variations in the monthly costs of electrical energy for a household or business.</a:t>
            </a:r>
          </a:p>
          <a:p>
            <a:endParaRPr lang="en-US" dirty="0" smtClean="0"/>
          </a:p>
          <a:p>
            <a:r>
              <a:rPr lang="en-US" dirty="0" smtClean="0"/>
              <a:t>Make informed decisions about personal use of devices that use electrical energy, taking into account environmental and social advantages and disadvantages.</a:t>
            </a:r>
          </a:p>
          <a:p>
            <a:endParaRPr lang="en-US" dirty="0" smtClean="0"/>
          </a:p>
          <a:p>
            <a:r>
              <a:rPr lang="en-US" dirty="0" smtClean="0"/>
              <a:t>Propose a course of action to reduce the consumption of electrical energy in Saskatchewan, taking into account personal, societal, and environmental needs.</a:t>
            </a:r>
            <a:endParaRPr lang="en-CA" dirty="0"/>
          </a:p>
        </p:txBody>
      </p:sp>
    </p:spTree>
    <p:extLst>
      <p:ext uri="{BB962C8B-B14F-4D97-AF65-F5344CB8AC3E}">
        <p14:creationId xmlns:p14="http://schemas.microsoft.com/office/powerpoint/2010/main" val="4163467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Making a simple electric motor</a:t>
            </a:r>
            <a:endParaRPr lang="en-CA" dirty="0"/>
          </a:p>
        </p:txBody>
      </p:sp>
      <p:pic>
        <p:nvPicPr>
          <p:cNvPr id="1026" name="Picture 2" descr="http://00.edu-cdn.com/files/623001_624000/623299/no-frills-motor-350x44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70376" y="1569169"/>
            <a:ext cx="3850342" cy="4840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8963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Electrical Energy Production</a:t>
            </a:r>
            <a:endParaRPr lang="en-CA" dirty="0"/>
          </a:p>
        </p:txBody>
      </p:sp>
      <p:sp>
        <p:nvSpPr>
          <p:cNvPr id="3" name="Subtitle 2"/>
          <p:cNvSpPr>
            <a:spLocks noGrp="1"/>
          </p:cNvSpPr>
          <p:nvPr>
            <p:ph type="subTitle" idx="1"/>
          </p:nvPr>
        </p:nvSpPr>
        <p:spPr/>
        <p:txBody>
          <a:bodyPr/>
          <a:lstStyle/>
          <a:p>
            <a:r>
              <a:rPr lang="en-US" b="1" i="0" dirty="0" smtClean="0">
                <a:solidFill>
                  <a:srgbClr val="000000"/>
                </a:solidFill>
                <a:effectLst/>
                <a:latin typeface="Trebuchet MS" panose="020B0603020202020204" pitchFamily="34" charset="0"/>
              </a:rPr>
              <a:t>Critique impacts of past, current, and possible future methods of small and large scale electrical energy production and distribution in Saskatchewan.</a:t>
            </a:r>
            <a:endParaRPr lang="en-CA" dirty="0"/>
          </a:p>
        </p:txBody>
      </p:sp>
    </p:spTree>
    <p:extLst>
      <p:ext uri="{BB962C8B-B14F-4D97-AF65-F5344CB8AC3E}">
        <p14:creationId xmlns:p14="http://schemas.microsoft.com/office/powerpoint/2010/main" val="1266701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1999" cy="6858000"/>
          </a:xfrm>
        </p:spPr>
        <p:txBody>
          <a:bodyPr>
            <a:noAutofit/>
          </a:bodyPr>
          <a:lstStyle/>
          <a:p>
            <a:r>
              <a:rPr lang="en-US" sz="1600" dirty="0" smtClean="0"/>
              <a:t>Provide examples of how technological developments related to the production and distribution of electrical energy have affected and continue to affect self and community, including electricity use on reserves, traditional lands, and traditional life in Saskatchewan.</a:t>
            </a:r>
          </a:p>
          <a:p>
            <a:endParaRPr lang="en-US" sz="1600" dirty="0" smtClean="0"/>
          </a:p>
          <a:p>
            <a:r>
              <a:rPr lang="en-US" sz="1600" dirty="0" smtClean="0"/>
              <a:t>Compare the operating principles, efficiency, lifespan, and safety, of past and current technologies developed to produce and store electrical energy, (e.g., electrochemical cells, wet cells, dry cells, and batteries) in the home, business, and industry.</a:t>
            </a:r>
          </a:p>
          <a:p>
            <a:endParaRPr lang="en-US" sz="1600" dirty="0" smtClean="0"/>
          </a:p>
          <a:p>
            <a:r>
              <a:rPr lang="en-US" sz="1600" dirty="0" smtClean="0"/>
              <a:t>Discuss the merits of primary and secondary cells and explain why secondary cells are not always appropriate to meet certain needs for electrical energy.</a:t>
            </a:r>
          </a:p>
          <a:p>
            <a:endParaRPr lang="en-US" sz="1600" dirty="0" smtClean="0"/>
          </a:p>
          <a:p>
            <a:r>
              <a:rPr lang="en-US" sz="1600" dirty="0" smtClean="0"/>
              <a:t>Illustrate and describe the transfer and conversion of energy from a typical generating station to a home in Saskatchewan, including the role of transformers.</a:t>
            </a:r>
          </a:p>
          <a:p>
            <a:endParaRPr lang="en-US" sz="1600" dirty="0" smtClean="0"/>
          </a:p>
          <a:p>
            <a:r>
              <a:rPr lang="en-US" sz="1600" dirty="0" smtClean="0"/>
              <a:t>Assess the efficiency and impact of large scale versus small scale electrical energy distribution systems for home, business, agricultural, and industrial applications.</a:t>
            </a:r>
          </a:p>
          <a:p>
            <a:endParaRPr lang="en-US" sz="1600" dirty="0" smtClean="0"/>
          </a:p>
          <a:p>
            <a:r>
              <a:rPr lang="en-US" sz="1600" dirty="0" smtClean="0"/>
              <a:t>Describe scientific, technological, societal, and environmental perspectives related to past, current, and proposed large-scale methods of electrical energy generation in Saskatchewan (e.g., hydroelectric dams, coal and natural gas-fired plants, wind turbines, solar energy, geothermal, biomass, and nuclear plants).</a:t>
            </a:r>
          </a:p>
          <a:p>
            <a:endParaRPr lang="en-US" sz="1600" dirty="0" smtClean="0"/>
          </a:p>
          <a:p>
            <a:r>
              <a:rPr lang="en-US" sz="1600" dirty="0" smtClean="0"/>
              <a:t>Evaluate evidence and sources of information created by different stakeholders related to various methods of electrical energy production in Saskatchewan, including alternative energy sources such as geothermal, biomass, clean coal, and co-generation.</a:t>
            </a:r>
            <a:endParaRPr lang="en-CA" sz="1600" dirty="0"/>
          </a:p>
        </p:txBody>
      </p:sp>
    </p:spTree>
    <p:extLst>
      <p:ext uri="{BB962C8B-B14F-4D97-AF65-F5344CB8AC3E}">
        <p14:creationId xmlns:p14="http://schemas.microsoft.com/office/powerpoint/2010/main" val="16371855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we/they get energy in…</a:t>
            </a:r>
            <a:endParaRPr lang="en-CA" dirty="0"/>
          </a:p>
        </p:txBody>
      </p:sp>
      <p:sp>
        <p:nvSpPr>
          <p:cNvPr id="3" name="Content Placeholder 2"/>
          <p:cNvSpPr>
            <a:spLocks noGrp="1"/>
          </p:cNvSpPr>
          <p:nvPr>
            <p:ph idx="1"/>
          </p:nvPr>
        </p:nvSpPr>
        <p:spPr/>
        <p:txBody>
          <a:bodyPr>
            <a:normAutofit lnSpcReduction="10000"/>
          </a:bodyPr>
          <a:lstStyle/>
          <a:p>
            <a:r>
              <a:rPr lang="en-CA" dirty="0" smtClean="0"/>
              <a:t>Moose Jaw</a:t>
            </a:r>
          </a:p>
          <a:p>
            <a:endParaRPr lang="en-CA" dirty="0"/>
          </a:p>
          <a:p>
            <a:r>
              <a:rPr lang="en-CA" dirty="0" smtClean="0"/>
              <a:t>Reserves</a:t>
            </a:r>
          </a:p>
          <a:p>
            <a:endParaRPr lang="en-CA" dirty="0"/>
          </a:p>
          <a:p>
            <a:r>
              <a:rPr lang="en-CA" dirty="0" smtClean="0"/>
              <a:t>Germany</a:t>
            </a:r>
          </a:p>
          <a:p>
            <a:endParaRPr lang="en-CA" dirty="0"/>
          </a:p>
          <a:p>
            <a:r>
              <a:rPr lang="en-CA" dirty="0" smtClean="0"/>
              <a:t>Vancouver</a:t>
            </a:r>
          </a:p>
          <a:p>
            <a:endParaRPr lang="en-CA" dirty="0"/>
          </a:p>
          <a:p>
            <a:r>
              <a:rPr lang="en-CA" dirty="0" smtClean="0"/>
              <a:t>Traditional Practices</a:t>
            </a:r>
          </a:p>
        </p:txBody>
      </p:sp>
    </p:spTree>
    <p:extLst>
      <p:ext uri="{BB962C8B-B14F-4D97-AF65-F5344CB8AC3E}">
        <p14:creationId xmlns:p14="http://schemas.microsoft.com/office/powerpoint/2010/main" val="41273373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624864" cy="1325563"/>
          </a:xfrm>
        </p:spPr>
        <p:txBody>
          <a:bodyPr/>
          <a:lstStyle/>
          <a:p>
            <a:r>
              <a:rPr lang="en-CA" dirty="0" smtClean="0"/>
              <a:t>Producing and Storing Electricity</a:t>
            </a:r>
            <a:endParaRPr lang="en-CA"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078744914"/>
              </p:ext>
            </p:extLst>
          </p:nvPr>
        </p:nvGraphicFramePr>
        <p:xfrm>
          <a:off x="0" y="1690687"/>
          <a:ext cx="12192000" cy="5167315"/>
        </p:xfrm>
        <a:graphic>
          <a:graphicData uri="http://schemas.openxmlformats.org/drawingml/2006/table">
            <a:tbl>
              <a:tblPr firstRow="1" bandRow="1">
                <a:tableStyleId>{5C22544A-7EE6-4342-B048-85BDC9FD1C3A}</a:tableStyleId>
              </a:tblPr>
              <a:tblGrid>
                <a:gridCol w="1573306"/>
                <a:gridCol w="2490694"/>
                <a:gridCol w="2032000"/>
                <a:gridCol w="2032000"/>
                <a:gridCol w="2032000"/>
                <a:gridCol w="2032000"/>
              </a:tblGrid>
              <a:tr h="1033463">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Description</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Verdana" panose="020B0604030504040204" pitchFamily="34" charset="0"/>
                          <a:ea typeface="Verdana" panose="020B0604030504040204" pitchFamily="34" charset="0"/>
                          <a:cs typeface="Verdana" panose="020B0604030504040204" pitchFamily="34" charset="0"/>
                        </a:rPr>
                        <a:t>Efficiency</a:t>
                      </a:r>
                    </a:p>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Lifespan</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Safety</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Typical Use</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Dry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Wet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Electrochemical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Batteries</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Tree>
    <p:extLst>
      <p:ext uri="{BB962C8B-B14F-4D97-AF65-F5344CB8AC3E}">
        <p14:creationId xmlns:p14="http://schemas.microsoft.com/office/powerpoint/2010/main" val="15849925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624864" cy="1325563"/>
          </a:xfrm>
        </p:spPr>
        <p:txBody>
          <a:bodyPr/>
          <a:lstStyle/>
          <a:p>
            <a:r>
              <a:rPr lang="en-CA" dirty="0" smtClean="0"/>
              <a:t>Producing and Storing Electricity</a:t>
            </a:r>
            <a:endParaRPr lang="en-CA"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661895441"/>
              </p:ext>
            </p:extLst>
          </p:nvPr>
        </p:nvGraphicFramePr>
        <p:xfrm>
          <a:off x="0" y="0"/>
          <a:ext cx="12192000" cy="7708583"/>
        </p:xfrm>
        <a:graphic>
          <a:graphicData uri="http://schemas.openxmlformats.org/drawingml/2006/table">
            <a:tbl>
              <a:tblPr firstRow="1" bandRow="1">
                <a:tableStyleId>{5C22544A-7EE6-4342-B048-85BDC9FD1C3A}</a:tableStyleId>
              </a:tblPr>
              <a:tblGrid>
                <a:gridCol w="1573306"/>
                <a:gridCol w="2490694"/>
                <a:gridCol w="2032000"/>
                <a:gridCol w="2032000"/>
                <a:gridCol w="2032000"/>
                <a:gridCol w="2032000"/>
              </a:tblGrid>
              <a:tr h="1033463">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Description</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Verdana" panose="020B0604030504040204" pitchFamily="34" charset="0"/>
                          <a:ea typeface="Verdana" panose="020B0604030504040204" pitchFamily="34" charset="0"/>
                          <a:cs typeface="Verdana" panose="020B0604030504040204" pitchFamily="34" charset="0"/>
                        </a:rPr>
                        <a:t>Efficiency</a:t>
                      </a:r>
                    </a:p>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Lifespan</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Safety</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Typical Use</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Dry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Container</a:t>
                      </a:r>
                      <a:r>
                        <a:rPr lang="en-CA" baseline="0" dirty="0" smtClean="0">
                          <a:latin typeface="Verdana" panose="020B0604030504040204" pitchFamily="34" charset="0"/>
                          <a:ea typeface="Verdana" panose="020B0604030504040204" pitchFamily="34" charset="0"/>
                          <a:cs typeface="Verdana" panose="020B0604030504040204" pitchFamily="34" charset="0"/>
                        </a:rPr>
                        <a:t> s</a:t>
                      </a:r>
                      <a:r>
                        <a:rPr lang="en-CA" dirty="0" smtClean="0">
                          <a:latin typeface="Verdana" panose="020B0604030504040204" pitchFamily="34" charset="0"/>
                          <a:ea typeface="Verdana" panose="020B0604030504040204" pitchFamily="34" charset="0"/>
                          <a:cs typeface="Verdana" panose="020B0604030504040204" pitchFamily="34" charset="0"/>
                        </a:rPr>
                        <a:t>toring</a:t>
                      </a:r>
                      <a:r>
                        <a:rPr lang="en-CA" baseline="0" dirty="0" smtClean="0">
                          <a:latin typeface="Verdana" panose="020B0604030504040204" pitchFamily="34" charset="0"/>
                          <a:ea typeface="Verdana" panose="020B0604030504040204" pitchFamily="34" charset="0"/>
                          <a:cs typeface="Verdana" panose="020B0604030504040204" pitchFamily="34" charset="0"/>
                        </a:rPr>
                        <a:t> electricity as a solid.</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Can be efficient</a:t>
                      </a:r>
                      <a:r>
                        <a:rPr lang="en-CA" baseline="0" dirty="0" smtClean="0">
                          <a:latin typeface="Verdana" panose="020B0604030504040204" pitchFamily="34" charset="0"/>
                          <a:ea typeface="Verdana" panose="020B0604030504040204" pitchFamily="34" charset="0"/>
                          <a:cs typeface="Verdana" panose="020B0604030504040204" pitchFamily="34" charset="0"/>
                        </a:rPr>
                        <a:t> in certain settings. </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Typically more short term. 18 months – 2 years. Lose months in shipping.</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More difficult to leak or spill and come into contact with</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Finite supply, lighter and compact</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Wet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Verdana" panose="020B0604030504040204" pitchFamily="34" charset="0"/>
                          <a:ea typeface="Verdana" panose="020B0604030504040204" pitchFamily="34" charset="0"/>
                          <a:cs typeface="Verdana" panose="020B0604030504040204" pitchFamily="34" charset="0"/>
                        </a:rPr>
                        <a:t>Container</a:t>
                      </a:r>
                      <a:r>
                        <a:rPr lang="en-CA" baseline="0" dirty="0" smtClean="0">
                          <a:latin typeface="Verdana" panose="020B0604030504040204" pitchFamily="34" charset="0"/>
                          <a:ea typeface="Verdana" panose="020B0604030504040204" pitchFamily="34" charset="0"/>
                          <a:cs typeface="Verdana" panose="020B0604030504040204" pitchFamily="34" charset="0"/>
                        </a:rPr>
                        <a:t> s</a:t>
                      </a:r>
                      <a:r>
                        <a:rPr lang="en-CA" dirty="0" smtClean="0">
                          <a:latin typeface="Verdana" panose="020B0604030504040204" pitchFamily="34" charset="0"/>
                          <a:ea typeface="Verdana" panose="020B0604030504040204" pitchFamily="34" charset="0"/>
                          <a:cs typeface="Verdana" panose="020B0604030504040204" pitchFamily="34" charset="0"/>
                        </a:rPr>
                        <a:t>toring</a:t>
                      </a:r>
                      <a:r>
                        <a:rPr lang="en-CA" baseline="0" dirty="0" smtClean="0">
                          <a:latin typeface="Verdana" panose="020B0604030504040204" pitchFamily="34" charset="0"/>
                          <a:ea typeface="Verdana" panose="020B0604030504040204" pitchFamily="34" charset="0"/>
                          <a:cs typeface="Verdana" panose="020B0604030504040204" pitchFamily="34" charset="0"/>
                        </a:rPr>
                        <a:t> electricity as a liquid.</a:t>
                      </a:r>
                      <a:endParaRPr lang="en-CA" dirty="0" smtClean="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Wider</a:t>
                      </a:r>
                      <a:r>
                        <a:rPr lang="en-CA" baseline="0" dirty="0" smtClean="0">
                          <a:latin typeface="Verdana" panose="020B0604030504040204" pitchFamily="34" charset="0"/>
                          <a:ea typeface="Verdana" panose="020B0604030504040204" pitchFamily="34" charset="0"/>
                          <a:cs typeface="Verdana" panose="020B0604030504040204" pitchFamily="34" charset="0"/>
                        </a:rPr>
                        <a:t> array of efficient settings</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Longer term. 48 months (not all meet this standard)</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Leakage or spillage!</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Rechargeable, bulky</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Electrochemical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dirty="0" smtClean="0">
                          <a:latin typeface="Verdana" panose="020B0604030504040204" pitchFamily="34" charset="0"/>
                          <a:ea typeface="Verdana" panose="020B0604030504040204" pitchFamily="34" charset="0"/>
                          <a:cs typeface="Verdana" panose="020B0604030504040204" pitchFamily="34" charset="0"/>
                        </a:rPr>
                        <a:t>a device capable of either generating electrical energy from chemical reactions or facilitating chemical reactions through the introduction of electrical energy.</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Batteries</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Device containing one or more electrochemical cells.</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Tree>
    <p:extLst>
      <p:ext uri="{BB962C8B-B14F-4D97-AF65-F5344CB8AC3E}">
        <p14:creationId xmlns:p14="http://schemas.microsoft.com/office/powerpoint/2010/main" val="4054875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Primary and Secondary Cells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Primary cells – provides energy through an irreversible chemical reaction</a:t>
            </a:r>
          </a:p>
          <a:p>
            <a:endParaRPr lang="en-CA" dirty="0"/>
          </a:p>
          <a:p>
            <a:endParaRPr lang="en-CA" dirty="0" smtClean="0"/>
          </a:p>
          <a:p>
            <a:r>
              <a:rPr lang="en-CA" dirty="0" smtClean="0"/>
              <a:t>Secondary cells – rechargeable batteries. (Li-ion). </a:t>
            </a:r>
          </a:p>
          <a:p>
            <a:endParaRPr lang="en-CA" dirty="0"/>
          </a:p>
          <a:p>
            <a:endParaRPr lang="en-CA" dirty="0" smtClean="0"/>
          </a:p>
          <a:p>
            <a:r>
              <a:rPr lang="en-CA" dirty="0" smtClean="0"/>
              <a:t>Why are secondary cells not consistently useful? </a:t>
            </a:r>
          </a:p>
          <a:p>
            <a:endParaRPr lang="en-CA" dirty="0"/>
          </a:p>
          <a:p>
            <a:r>
              <a:rPr lang="en-CA" dirty="0" smtClean="0"/>
              <a:t>What are their benefits? Less waste, more expensive to create, but less expensive to consumer in ownership.</a:t>
            </a:r>
            <a:endParaRPr lang="en-CA" dirty="0"/>
          </a:p>
        </p:txBody>
      </p:sp>
    </p:spTree>
    <p:extLst>
      <p:ext uri="{BB962C8B-B14F-4D97-AF65-F5344CB8AC3E}">
        <p14:creationId xmlns:p14="http://schemas.microsoft.com/office/powerpoint/2010/main" val="23449337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Generators to Home</a:t>
            </a:r>
            <a:endParaRPr lang="en-CA" dirty="0"/>
          </a:p>
        </p:txBody>
      </p:sp>
      <p:sp>
        <p:nvSpPr>
          <p:cNvPr id="3" name="Content Placeholder 2"/>
          <p:cNvSpPr>
            <a:spLocks noGrp="1"/>
          </p:cNvSpPr>
          <p:nvPr>
            <p:ph idx="1"/>
          </p:nvPr>
        </p:nvSpPr>
        <p:spPr/>
        <p:txBody>
          <a:bodyPr/>
          <a:lstStyle/>
          <a:p>
            <a:r>
              <a:rPr lang="en-CA" dirty="0" smtClean="0"/>
              <a:t>How does it happen?</a:t>
            </a:r>
            <a:endParaRPr lang="en-CA" dirty="0"/>
          </a:p>
        </p:txBody>
      </p:sp>
    </p:spTree>
    <p:extLst>
      <p:ext uri="{BB962C8B-B14F-4D97-AF65-F5344CB8AC3E}">
        <p14:creationId xmlns:p14="http://schemas.microsoft.com/office/powerpoint/2010/main" val="4022054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Home Electricity Generation</a:t>
            </a:r>
            <a:endParaRPr lang="en-CA" dirty="0"/>
          </a:p>
        </p:txBody>
      </p:sp>
      <p:sp>
        <p:nvSpPr>
          <p:cNvPr id="3" name="Content Placeholder 2"/>
          <p:cNvSpPr>
            <a:spLocks noGrp="1"/>
          </p:cNvSpPr>
          <p:nvPr>
            <p:ph idx="1"/>
          </p:nvPr>
        </p:nvSpPr>
        <p:spPr/>
        <p:txBody>
          <a:bodyPr/>
          <a:lstStyle/>
          <a:p>
            <a:r>
              <a:rPr lang="en-CA" dirty="0" smtClean="0"/>
              <a:t>Solar panels – are these plausible?</a:t>
            </a:r>
          </a:p>
          <a:p>
            <a:endParaRPr lang="en-CA" dirty="0"/>
          </a:p>
          <a:p>
            <a:r>
              <a:rPr lang="en-CA" dirty="0" smtClean="0"/>
              <a:t>Tesla panels</a:t>
            </a:r>
          </a:p>
          <a:p>
            <a:endParaRPr lang="en-CA" dirty="0"/>
          </a:p>
          <a:p>
            <a:r>
              <a:rPr lang="en-CA" dirty="0" smtClean="0"/>
              <a:t>Tesla wall batteries</a:t>
            </a:r>
            <a:endParaRPr lang="en-CA" dirty="0"/>
          </a:p>
        </p:txBody>
      </p:sp>
    </p:spTree>
    <p:extLst>
      <p:ext uri="{BB962C8B-B14F-4D97-AF65-F5344CB8AC3E}">
        <p14:creationId xmlns:p14="http://schemas.microsoft.com/office/powerpoint/2010/main" val="18602070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Ways to Produce Energy</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3530243"/>
              </p:ext>
            </p:extLst>
          </p:nvPr>
        </p:nvGraphicFramePr>
        <p:xfrm>
          <a:off x="838200" y="1825625"/>
          <a:ext cx="10515600" cy="3840480"/>
        </p:xfrm>
        <a:graphic>
          <a:graphicData uri="http://schemas.openxmlformats.org/drawingml/2006/table">
            <a:tbl>
              <a:tblPr firstRow="1" bandRow="1">
                <a:tableStyleId>{5C22544A-7EE6-4342-B048-85BDC9FD1C3A}</a:tableStyleId>
              </a:tblPr>
              <a:tblGrid>
                <a:gridCol w="5257800"/>
                <a:gridCol w="5257800"/>
              </a:tblGrid>
              <a:tr h="370840">
                <a:tc>
                  <a:txBody>
                    <a:bodyPr/>
                    <a:lstStyle/>
                    <a:p>
                      <a:r>
                        <a:rPr lang="en-CA" sz="2400" dirty="0" smtClean="0">
                          <a:latin typeface="Verdana" panose="020B0604030504040204" pitchFamily="34" charset="0"/>
                          <a:ea typeface="Verdana" panose="020B0604030504040204" pitchFamily="34" charset="0"/>
                          <a:cs typeface="Verdana" panose="020B0604030504040204" pitchFamily="34" charset="0"/>
                        </a:rPr>
                        <a:t>Renewable</a:t>
                      </a:r>
                      <a:endParaRPr lang="en-CA" sz="24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sz="2400" dirty="0" smtClean="0">
                          <a:latin typeface="Verdana" panose="020B0604030504040204" pitchFamily="34" charset="0"/>
                          <a:ea typeface="Verdana" panose="020B0604030504040204" pitchFamily="34" charset="0"/>
                          <a:cs typeface="Verdana" panose="020B0604030504040204" pitchFamily="34" charset="0"/>
                        </a:rPr>
                        <a:t>Non-renewable</a:t>
                      </a:r>
                      <a:endParaRPr lang="en-CA" sz="2400" dirty="0">
                        <a:latin typeface="Verdana" panose="020B0604030504040204" pitchFamily="34" charset="0"/>
                        <a:ea typeface="Verdana" panose="020B0604030504040204" pitchFamily="34" charset="0"/>
                        <a:cs typeface="Verdana" panose="020B0604030504040204" pitchFamily="34" charset="0"/>
                      </a:endParaRPr>
                    </a:p>
                  </a:txBody>
                  <a:tcPr/>
                </a:tc>
              </a:tr>
              <a:tr h="370840">
                <a:tc>
                  <a:txBody>
                    <a:bodyPr/>
                    <a:lstStyle/>
                    <a:p>
                      <a:r>
                        <a:rPr lang="en-CA" sz="3600" dirty="0" smtClean="0">
                          <a:latin typeface="Verdana" panose="020B0604030504040204" pitchFamily="34" charset="0"/>
                          <a:ea typeface="Verdana" panose="020B0604030504040204" pitchFamily="34" charset="0"/>
                          <a:cs typeface="Verdana" panose="020B0604030504040204" pitchFamily="34" charset="0"/>
                        </a:rPr>
                        <a:t>Hydropower</a:t>
                      </a:r>
                    </a:p>
                    <a:p>
                      <a:r>
                        <a:rPr lang="en-CA" sz="3600" dirty="0" smtClean="0">
                          <a:latin typeface="Verdana" panose="020B0604030504040204" pitchFamily="34" charset="0"/>
                          <a:ea typeface="Verdana" panose="020B0604030504040204" pitchFamily="34" charset="0"/>
                          <a:cs typeface="Verdana" panose="020B0604030504040204" pitchFamily="34" charset="0"/>
                        </a:rPr>
                        <a:t>Wind</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Solar</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Geothermal</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Biomass</a:t>
                      </a:r>
                      <a:br>
                        <a:rPr lang="en-CA" sz="3600" dirty="0" smtClean="0">
                          <a:latin typeface="Verdana" panose="020B0604030504040204" pitchFamily="34" charset="0"/>
                          <a:ea typeface="Verdana" panose="020B0604030504040204" pitchFamily="34" charset="0"/>
                          <a:cs typeface="Verdana" panose="020B0604030504040204" pitchFamily="34" charset="0"/>
                        </a:rPr>
                      </a:br>
                      <a:endParaRPr lang="en-CA" sz="3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sz="3600" dirty="0" smtClean="0">
                          <a:latin typeface="Verdana" panose="020B0604030504040204" pitchFamily="34" charset="0"/>
                          <a:ea typeface="Verdana" panose="020B0604030504040204" pitchFamily="34" charset="0"/>
                          <a:cs typeface="Verdana" panose="020B0604030504040204" pitchFamily="34" charset="0"/>
                        </a:rPr>
                        <a:t>Nuclear</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Coal</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Natural Gas</a:t>
                      </a:r>
                      <a:endParaRPr lang="en-CA" sz="3600"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Tree>
    <p:extLst>
      <p:ext uri="{BB962C8B-B14F-4D97-AF65-F5344CB8AC3E}">
        <p14:creationId xmlns:p14="http://schemas.microsoft.com/office/powerpoint/2010/main" val="33751073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should we produce electricity in SK – what’s practical?</a:t>
            </a:r>
            <a:endParaRPr lang="en-CA" dirty="0"/>
          </a:p>
        </p:txBody>
      </p:sp>
      <p:sp>
        <p:nvSpPr>
          <p:cNvPr id="3" name="Content Placeholder 2"/>
          <p:cNvSpPr>
            <a:spLocks noGrp="1"/>
          </p:cNvSpPr>
          <p:nvPr>
            <p:ph idx="1"/>
          </p:nvPr>
        </p:nvSpPr>
        <p:spPr>
          <a:xfrm>
            <a:off x="447472" y="1825624"/>
            <a:ext cx="11381362" cy="3582955"/>
          </a:xfrm>
        </p:spPr>
        <p:txBody>
          <a:bodyPr>
            <a:normAutofit/>
          </a:bodyPr>
          <a:lstStyle/>
          <a:p>
            <a:r>
              <a:rPr lang="en-CA" dirty="0" smtClean="0"/>
              <a:t>“</a:t>
            </a:r>
            <a:r>
              <a:rPr lang="en-CA" dirty="0" smtClean="0">
                <a:hlinkClick r:id="rId2"/>
              </a:rPr>
              <a:t>Clean coal</a:t>
            </a:r>
            <a:r>
              <a:rPr lang="en-CA" dirty="0" smtClean="0"/>
              <a:t>” – is it a thing? Carbon capture tech (90% of emissions are taken care of, transported, and stored - pumped underground)</a:t>
            </a:r>
            <a:endParaRPr lang="en-CA" dirty="0"/>
          </a:p>
          <a:p>
            <a:r>
              <a:rPr lang="en-US" dirty="0" smtClean="0">
                <a:hlinkClick r:id="rId3"/>
              </a:rPr>
              <a:t>Co-generation</a:t>
            </a:r>
            <a:r>
              <a:rPr lang="en-US" dirty="0" smtClean="0"/>
              <a:t>?</a:t>
            </a:r>
            <a:endParaRPr lang="en-CA" dirty="0"/>
          </a:p>
          <a:p>
            <a:r>
              <a:rPr lang="en-CA" dirty="0" smtClean="0"/>
              <a:t>In </a:t>
            </a:r>
            <a:r>
              <a:rPr lang="en-CA" dirty="0"/>
              <a:t>the media – pro SK party or against (what are motives and who has a stake in our government’s </a:t>
            </a:r>
            <a:r>
              <a:rPr lang="en-CA" dirty="0" smtClean="0"/>
              <a:t>decisions)?</a:t>
            </a:r>
            <a:endParaRPr lang="en-CA" dirty="0"/>
          </a:p>
          <a:p>
            <a:r>
              <a:rPr lang="en-CA" dirty="0" smtClean="0"/>
              <a:t>What is best for our province?</a:t>
            </a:r>
            <a:br>
              <a:rPr lang="en-CA" dirty="0" smtClean="0"/>
            </a:br>
            <a:endParaRPr lang="en-CA" dirty="0" smtClean="0"/>
          </a:p>
        </p:txBody>
      </p:sp>
    </p:spTree>
    <p:extLst>
      <p:ext uri="{BB962C8B-B14F-4D97-AF65-F5344CB8AC3E}">
        <p14:creationId xmlns:p14="http://schemas.microsoft.com/office/powerpoint/2010/main" val="21688773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One view of decisions - opposition</a:t>
            </a:r>
            <a:endParaRPr lang="en-CA" dirty="0"/>
          </a:p>
        </p:txBody>
      </p:sp>
      <p:sp>
        <p:nvSpPr>
          <p:cNvPr id="3" name="Content Placeholder 2"/>
          <p:cNvSpPr>
            <a:spLocks noGrp="1"/>
          </p:cNvSpPr>
          <p:nvPr>
            <p:ph idx="1"/>
          </p:nvPr>
        </p:nvSpPr>
        <p:spPr>
          <a:xfrm>
            <a:off x="252919" y="1825624"/>
            <a:ext cx="11939081" cy="5032375"/>
          </a:xfrm>
        </p:spPr>
        <p:txBody>
          <a:bodyPr>
            <a:normAutofit fontScale="92500" lnSpcReduction="20000"/>
          </a:bodyPr>
          <a:lstStyle/>
          <a:p>
            <a:pPr marL="0" indent="0">
              <a:buNone/>
            </a:pPr>
            <a:r>
              <a:rPr lang="en-CA" dirty="0" smtClean="0"/>
              <a:t>Need to transition out of reliance on fossil fuels. World is changing demand.</a:t>
            </a:r>
          </a:p>
          <a:p>
            <a:pPr marL="0" indent="0">
              <a:buNone/>
            </a:pPr>
            <a:r>
              <a:rPr lang="en-CA" dirty="0" smtClean="0"/>
              <a:t>Carbon tax money would stay in province.</a:t>
            </a:r>
            <a:br>
              <a:rPr lang="en-CA" dirty="0" smtClean="0"/>
            </a:br>
            <a:r>
              <a:rPr lang="en-CA" dirty="0" smtClean="0"/>
              <a:t>“</a:t>
            </a:r>
            <a:r>
              <a:rPr lang="en-US" dirty="0" smtClean="0"/>
              <a:t>Saskatchewan </a:t>
            </a:r>
            <a:r>
              <a:rPr lang="en-US" dirty="0"/>
              <a:t>has one of the highest greenhouse gas emissions per capita in </a:t>
            </a:r>
            <a:r>
              <a:rPr lang="en-US" dirty="0" smtClean="0"/>
              <a:t>Canada”</a:t>
            </a:r>
            <a:r>
              <a:rPr lang="en-CA" dirty="0" smtClean="0"/>
              <a:t/>
            </a:r>
            <a:br>
              <a:rPr lang="en-CA" dirty="0" smtClean="0"/>
            </a:br>
            <a:endParaRPr lang="en-CA" dirty="0" smtClean="0"/>
          </a:p>
          <a:p>
            <a:pPr marL="0" indent="0">
              <a:buNone/>
            </a:pPr>
            <a:r>
              <a:rPr lang="en-CA" dirty="0" smtClean="0"/>
              <a:t>Perception of SK Party</a:t>
            </a:r>
            <a:endParaRPr lang="en-CA" dirty="0"/>
          </a:p>
          <a:p>
            <a:r>
              <a:rPr lang="en-CA" dirty="0" smtClean="0"/>
              <a:t>Opposed to Carbon Tax.</a:t>
            </a:r>
          </a:p>
          <a:p>
            <a:r>
              <a:rPr lang="en-CA" dirty="0" smtClean="0"/>
              <a:t>Has received donations from out of province coal/non-renewable companies.</a:t>
            </a:r>
          </a:p>
          <a:p>
            <a:r>
              <a:rPr lang="en-CA" dirty="0" smtClean="0"/>
              <a:t>Wind Power ($400 million) start-up in SK aborted citing lack of government support as an associated issue.</a:t>
            </a:r>
          </a:p>
          <a:p>
            <a:r>
              <a:rPr lang="en-CA" dirty="0" smtClean="0"/>
              <a:t>Saskatchewan is too dependent on coal – transition would lead to a net increase of jobs.</a:t>
            </a:r>
          </a:p>
          <a:p>
            <a:r>
              <a:rPr lang="en-CA" dirty="0" smtClean="0"/>
              <a:t>Capture facility is paid for by SK, tax may forces companies to shoulder some of this cost.</a:t>
            </a:r>
          </a:p>
        </p:txBody>
      </p:sp>
    </p:spTree>
    <p:extLst>
      <p:ext uri="{BB962C8B-B14F-4D97-AF65-F5344CB8AC3E}">
        <p14:creationId xmlns:p14="http://schemas.microsoft.com/office/powerpoint/2010/main" val="39100340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7170"/>
            <a:ext cx="10515600" cy="1325563"/>
          </a:xfrm>
        </p:spPr>
        <p:txBody>
          <a:bodyPr/>
          <a:lstStyle/>
          <a:p>
            <a:r>
              <a:rPr lang="en-CA" dirty="0"/>
              <a:t>One view of decisions</a:t>
            </a:r>
            <a:r>
              <a:rPr lang="en-CA" dirty="0" smtClean="0"/>
              <a:t> – pro SK Party</a:t>
            </a:r>
            <a:endParaRPr lang="en-CA" dirty="0"/>
          </a:p>
        </p:txBody>
      </p:sp>
      <p:sp>
        <p:nvSpPr>
          <p:cNvPr id="3" name="Content Placeholder 2"/>
          <p:cNvSpPr>
            <a:spLocks noGrp="1"/>
          </p:cNvSpPr>
          <p:nvPr>
            <p:ph idx="1"/>
          </p:nvPr>
        </p:nvSpPr>
        <p:spPr/>
        <p:txBody>
          <a:bodyPr>
            <a:normAutofit lnSpcReduction="10000"/>
          </a:bodyPr>
          <a:lstStyle/>
          <a:p>
            <a:r>
              <a:rPr lang="en-CA" dirty="0" smtClean="0"/>
              <a:t>Carbon </a:t>
            </a:r>
            <a:r>
              <a:rPr lang="en-CA" dirty="0" smtClean="0">
                <a:hlinkClick r:id="rId2"/>
              </a:rPr>
              <a:t>capture facility offsets carbon released </a:t>
            </a:r>
            <a:r>
              <a:rPr lang="en-CA" dirty="0" smtClean="0"/>
              <a:t>($1.4 billion investment).</a:t>
            </a:r>
          </a:p>
          <a:p>
            <a:r>
              <a:rPr lang="en-CA" dirty="0" smtClean="0"/>
              <a:t>Saskatchewan doesn’t produce a lot of carbon emissions – not responsible for global issues.</a:t>
            </a:r>
            <a:endParaRPr lang="en-CA" dirty="0"/>
          </a:p>
          <a:p>
            <a:r>
              <a:rPr lang="en-CA" dirty="0"/>
              <a:t>Saskatchewan </a:t>
            </a:r>
            <a:r>
              <a:rPr lang="en-CA" dirty="0" smtClean="0"/>
              <a:t>has lots of coal, easy-use </a:t>
            </a:r>
            <a:r>
              <a:rPr lang="en-CA" dirty="0"/>
              <a:t>– transition would lead to a net </a:t>
            </a:r>
            <a:r>
              <a:rPr lang="en-CA" dirty="0" smtClean="0"/>
              <a:t>decrease </a:t>
            </a:r>
            <a:r>
              <a:rPr lang="en-CA" dirty="0"/>
              <a:t>of </a:t>
            </a:r>
            <a:r>
              <a:rPr lang="en-CA" dirty="0" smtClean="0"/>
              <a:t>jobs.</a:t>
            </a:r>
            <a:endParaRPr lang="en-CA" dirty="0"/>
          </a:p>
          <a:p>
            <a:r>
              <a:rPr lang="en-CA" dirty="0" smtClean="0"/>
              <a:t>In deficit, can’t afford to make energy transition.</a:t>
            </a:r>
          </a:p>
          <a:p>
            <a:r>
              <a:rPr lang="en-CA" dirty="0" smtClean="0"/>
              <a:t>Carbon tax will further cripple economy. </a:t>
            </a:r>
            <a:r>
              <a:rPr lang="en-CA" dirty="0"/>
              <a:t>Opposed to Carbon Tax.</a:t>
            </a:r>
          </a:p>
          <a:p>
            <a:r>
              <a:rPr lang="en-CA" dirty="0" smtClean="0"/>
              <a:t>World demand still is on fossil fuels. Trump win will mean greater market for fossil fuels.</a:t>
            </a:r>
          </a:p>
          <a:p>
            <a:endParaRPr lang="en-CA" dirty="0"/>
          </a:p>
        </p:txBody>
      </p:sp>
    </p:spTree>
    <p:extLst>
      <p:ext uri="{BB962C8B-B14F-4D97-AF65-F5344CB8AC3E}">
        <p14:creationId xmlns:p14="http://schemas.microsoft.com/office/powerpoint/2010/main" val="793243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1431</TotalTime>
  <Words>2754</Words>
  <Application>Microsoft Office PowerPoint</Application>
  <PresentationFormat>Widescreen</PresentationFormat>
  <Paragraphs>328</Paragraphs>
  <Slides>45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Calibri Light</vt:lpstr>
      <vt:lpstr>Trebuchet MS</vt:lpstr>
      <vt:lpstr>Verdana</vt:lpstr>
      <vt:lpstr>Wingdings</vt:lpstr>
      <vt:lpstr>Office Theme</vt:lpstr>
      <vt:lpstr>Electricity</vt:lpstr>
      <vt:lpstr>Indicators!</vt:lpstr>
      <vt:lpstr>Static Charge</vt:lpstr>
      <vt:lpstr>Static Charge</vt:lpstr>
      <vt:lpstr>Lightning –  What is it? What was it thought to be?</vt:lpstr>
      <vt:lpstr>Lightning –  What is it? What was it thought to be?</vt:lpstr>
      <vt:lpstr>Are there any other places we see lightning?</vt:lpstr>
      <vt:lpstr>When do lightning storms happen then? Why?</vt:lpstr>
      <vt:lpstr>Properties of Static Electricity</vt:lpstr>
      <vt:lpstr>Properties of Static Electricity</vt:lpstr>
      <vt:lpstr>Types of Charge - Activity</vt:lpstr>
      <vt:lpstr>Questions to Answer</vt:lpstr>
      <vt:lpstr>Crash Course: Electric Charge </vt:lpstr>
      <vt:lpstr>Transfer of Electrons in…</vt:lpstr>
      <vt:lpstr>How do the following work as it relates to static electricity?</vt:lpstr>
      <vt:lpstr>Indicators</vt:lpstr>
      <vt:lpstr>Contributions and Safety </vt:lpstr>
      <vt:lpstr>How fast will electrons flow in the following? (fast or slow and why?)</vt:lpstr>
      <vt:lpstr>New Terms</vt:lpstr>
      <vt:lpstr>PowerPoint Presentation</vt:lpstr>
      <vt:lpstr>Voltage Current</vt:lpstr>
      <vt:lpstr>Indicators!</vt:lpstr>
      <vt:lpstr>Series and Parallel Circuit Lab!</vt:lpstr>
      <vt:lpstr>What did we learn about Series and Parallel Circuits?</vt:lpstr>
      <vt:lpstr>I’m an electrician, why is it important to… Demonstrate the importance of using precise language in science and technology by formulating operational definitions for voltage, resistance, and current.  Demonstrate the role of switches and variable resistors in series and parallel circuits, and identify practical examples of switches and variable resistors in daily life.</vt:lpstr>
      <vt:lpstr>Electrical Panel and Plug ins</vt:lpstr>
      <vt:lpstr>Plug ins</vt:lpstr>
      <vt:lpstr>Ohm’s Law - http://www.ohmslawcalculator.com/ohms-law-calculator  Calculate values of unknown quantities in electric circuits using Ohm’s Law (I = V/R).</vt:lpstr>
      <vt:lpstr>Ohm’s Problems</vt:lpstr>
      <vt:lpstr>Ohm’s Problems</vt:lpstr>
      <vt:lpstr>Devices that use Electrical Energy</vt:lpstr>
      <vt:lpstr>PowerPoint Presentation</vt:lpstr>
      <vt:lpstr>Making a simple electric motor</vt:lpstr>
      <vt:lpstr>Electrical Energy Production</vt:lpstr>
      <vt:lpstr>PowerPoint Presentation</vt:lpstr>
      <vt:lpstr>How do we/they get energy in…</vt:lpstr>
      <vt:lpstr>Producing and Storing Electricity</vt:lpstr>
      <vt:lpstr>Producing and Storing Electricity</vt:lpstr>
      <vt:lpstr>Primary and Secondary Cells</vt:lpstr>
      <vt:lpstr>Generators to Home</vt:lpstr>
      <vt:lpstr>Home Electricity Generation</vt:lpstr>
      <vt:lpstr>Ways to Produce Energy</vt:lpstr>
      <vt:lpstr>How should we produce electricity in SK – what’s practical?</vt:lpstr>
      <vt:lpstr>One view of decisions - opposition</vt:lpstr>
      <vt:lpstr>One view of decisions – pro SK Party</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Electricity</dc:title>
  <dc:creator>Petlak, Logan</dc:creator>
  <cp:lastModifiedBy>Petlak, Logan</cp:lastModifiedBy>
  <cp:revision>54</cp:revision>
  <cp:lastPrinted>2016-12-06T16:55:08Z</cp:lastPrinted>
  <dcterms:created xsi:type="dcterms:W3CDTF">2016-11-14T15:56:40Z</dcterms:created>
  <dcterms:modified xsi:type="dcterms:W3CDTF">2016-12-14T18:15:09Z</dcterms:modified>
</cp:coreProperties>
</file>