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06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7" r:id="rId49"/>
    <p:sldId id="302" r:id="rId50"/>
    <p:sldId id="303" r:id="rId51"/>
    <p:sldId id="304" r:id="rId52"/>
    <p:sldId id="305" r:id="rId53"/>
    <p:sldId id="30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52181D5-807F-4883-B6EC-288B6A3365EF}" type="datetimeFigureOut">
              <a:rPr lang="en-US" smtClean="0"/>
              <a:pPr/>
              <a:t>11/26/2013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9851F07-3573-4848-B3C6-D409D1F1AC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129.215.156.68/Movies/hypha.htm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mb0804mycology.files.wordpress.com/2008/08/sexual-reproduction.jpg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343400"/>
            <a:ext cx="8458200" cy="1222375"/>
          </a:xfrm>
        </p:spPr>
        <p:txBody>
          <a:bodyPr>
            <a:normAutofit/>
          </a:bodyPr>
          <a:lstStyle/>
          <a:p>
            <a:r>
              <a:rPr lang="en-US" sz="6600" dirty="0" smtClean="0"/>
              <a:t>Kingdom Fungi</a:t>
            </a:r>
            <a:endParaRPr lang="en-US" sz="6600" dirty="0"/>
          </a:p>
        </p:txBody>
      </p:sp>
      <p:pic>
        <p:nvPicPr>
          <p:cNvPr id="15362" name="Picture 2" descr="http://www.mun.ca/biology/scarr/141985_Fung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57200"/>
            <a:ext cx="3648075" cy="3933826"/>
          </a:xfrm>
          <a:prstGeom prst="rect">
            <a:avLst/>
          </a:prstGeom>
          <a:noFill/>
        </p:spPr>
      </p:pic>
      <p:pic>
        <p:nvPicPr>
          <p:cNvPr id="15363" name="Picture 3" descr="C:\Documents and Settings\connors.laura\Local Settings\Temporary Internet Files\Content.IE5\M1ST4RZR\MCj011233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800600"/>
            <a:ext cx="2362200" cy="127382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5800"/>
            <a:ext cx="1900238" cy="28116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57150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Outcome: </a:t>
            </a:r>
            <a:r>
              <a:rPr lang="en-CA" dirty="0" smtClean="0"/>
              <a:t>Describe and observe the Kingdom Fungi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fungi - Characteristics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2057400"/>
            <a:ext cx="4191000" cy="3581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Fungi are :</a:t>
            </a:r>
          </a:p>
          <a:p>
            <a:pPr lvl="1"/>
            <a:r>
              <a:rPr lang="en-US" dirty="0" smtClean="0"/>
              <a:t>Eukaryotic</a:t>
            </a:r>
          </a:p>
          <a:p>
            <a:pPr lvl="1"/>
            <a:r>
              <a:rPr lang="en-US" dirty="0" smtClean="0"/>
              <a:t>Nonphotosynthetic</a:t>
            </a:r>
          </a:p>
          <a:p>
            <a:pPr lvl="1"/>
            <a:r>
              <a:rPr lang="en-US" dirty="0" smtClean="0"/>
              <a:t>Multicellular - most</a:t>
            </a:r>
          </a:p>
          <a:p>
            <a:pPr lvl="1"/>
            <a:r>
              <a:rPr lang="en-US" dirty="0" smtClean="0"/>
              <a:t>Heterotrophs</a:t>
            </a:r>
          </a:p>
          <a:p>
            <a:pPr marL="285750" lvl="1">
              <a:buNone/>
            </a:pPr>
            <a:endParaRPr lang="en-US" dirty="0" smtClean="0"/>
          </a:p>
          <a:p>
            <a:r>
              <a:rPr lang="en-US" dirty="0" smtClean="0"/>
              <a:t>Fungi are microscopic molds or yeast</a:t>
            </a:r>
          </a:p>
          <a:p>
            <a:endParaRPr lang="en-US" dirty="0"/>
          </a:p>
        </p:txBody>
      </p:sp>
      <p:pic>
        <p:nvPicPr>
          <p:cNvPr id="1026" name="Picture 2" descr="http://www.biology.science.cmu.ac.th/Mycology/Kingdom_Fungi/Kingdom_fungi_clip_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371600"/>
            <a:ext cx="4800600" cy="4581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733800" cy="4724400"/>
          </a:xfrm>
        </p:spPr>
        <p:txBody>
          <a:bodyPr/>
          <a:lstStyle/>
          <a:p>
            <a:r>
              <a:rPr lang="en-US" b="1" dirty="0" smtClean="0"/>
              <a:t>Molds</a:t>
            </a:r>
            <a:r>
              <a:rPr lang="en-US" dirty="0" smtClean="0"/>
              <a:t> are fungus that grow on bread and oranges and are tangled masses of filaments of cells</a:t>
            </a:r>
            <a:endParaRPr lang="en-US" dirty="0"/>
          </a:p>
        </p:txBody>
      </p:sp>
      <p:pic>
        <p:nvPicPr>
          <p:cNvPr id="15362" name="Picture 2" descr="http://www.air.ky.gov/NR/rdonlyres/78FC35CE-9F53-41B0-831A-AD2F4413C7D9/0/mold_varioustyp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600200"/>
            <a:ext cx="4677434" cy="4648200"/>
          </a:xfrm>
          <a:prstGeom prst="rect">
            <a:avLst/>
          </a:prstGeom>
          <a:noFill/>
        </p:spPr>
      </p:pic>
      <p:pic>
        <p:nvPicPr>
          <p:cNvPr id="13313" name="Picture 1" descr="C:\Documents and Settings\connors.laura\Local Settings\Temporary Internet Files\Content.IE5\M1ST4RZR\MCj011233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572000"/>
            <a:ext cx="2521201" cy="1359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Yeasts</a:t>
            </a:r>
            <a:r>
              <a:rPr lang="en-US" dirty="0" smtClean="0"/>
              <a:t> are unicellular organism whose colonies that resemble bacteria.</a:t>
            </a:r>
          </a:p>
          <a:p>
            <a:r>
              <a:rPr lang="en-US" b="1" dirty="0" smtClean="0"/>
              <a:t>Yeasts </a:t>
            </a:r>
            <a:r>
              <a:rPr lang="en-US" dirty="0" smtClean="0"/>
              <a:t>are best known as the microorganism that makes bread rise.</a:t>
            </a:r>
            <a:endParaRPr lang="en-US" b="1" dirty="0"/>
          </a:p>
        </p:txBody>
      </p:sp>
      <p:pic>
        <p:nvPicPr>
          <p:cNvPr id="16386" name="Picture 2" descr="budding yeast photo by Benjamin Cummings Publ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752600"/>
            <a:ext cx="4048125" cy="404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9800"/>
            <a:ext cx="3657600" cy="3352800"/>
          </a:xfrm>
        </p:spPr>
        <p:txBody>
          <a:bodyPr/>
          <a:lstStyle/>
          <a:p>
            <a:r>
              <a:rPr lang="en-US" dirty="0" smtClean="0"/>
              <a:t>Fungi resemble plants in that they can not move, they have cell walls and some are edible to provide food for heterotrophs.</a:t>
            </a:r>
            <a:endParaRPr lang="en-US" dirty="0"/>
          </a:p>
        </p:txBody>
      </p:sp>
      <p:pic>
        <p:nvPicPr>
          <p:cNvPr id="17410" name="Picture 2" descr="http://www.heavypetal.ca/uploads/archived/fung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371600"/>
            <a:ext cx="3265485" cy="477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Fungi differ from plants</a:t>
            </a:r>
          </a:p>
          <a:p>
            <a:pPr lvl="1"/>
            <a:r>
              <a:rPr lang="en-US" dirty="0" smtClean="0"/>
              <a:t>Lack chlorophyll</a:t>
            </a:r>
          </a:p>
          <a:p>
            <a:pPr lvl="1"/>
            <a:r>
              <a:rPr lang="en-US" dirty="0" smtClean="0"/>
              <a:t>Not photosynthetic</a:t>
            </a:r>
          </a:p>
          <a:p>
            <a:pPr lvl="1"/>
            <a:r>
              <a:rPr lang="en-US" dirty="0" smtClean="0"/>
              <a:t>Never produce seeds</a:t>
            </a:r>
          </a:p>
          <a:p>
            <a:pPr lvl="1"/>
            <a:r>
              <a:rPr lang="en-US" dirty="0" smtClean="0"/>
              <a:t>Cells wall are made of chitin NOT cellulose</a:t>
            </a:r>
            <a:endParaRPr lang="en-US" dirty="0"/>
          </a:p>
        </p:txBody>
      </p:sp>
      <p:pic>
        <p:nvPicPr>
          <p:cNvPr id="18434" name="Picture 2" descr="http://jk169.k12.sd.us/images/fungi-pics1-04m%5b1%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676400"/>
            <a:ext cx="3991597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b="1" dirty="0" smtClean="0"/>
              <a:t>FUNGI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Have nuclei and mitochondria, so they are eukaryotic</a:t>
            </a:r>
          </a:p>
          <a:p>
            <a:pPr lvl="1"/>
            <a:r>
              <a:rPr lang="en-US" dirty="0" smtClean="0"/>
              <a:t>Depend on other organisms for their nutrition, so heterotrophs</a:t>
            </a:r>
          </a:p>
          <a:p>
            <a:pPr lvl="1"/>
            <a:r>
              <a:rPr lang="en-US" dirty="0" smtClean="0"/>
              <a:t>Cannot move by themselves</a:t>
            </a:r>
            <a:endParaRPr lang="en-US" dirty="0"/>
          </a:p>
        </p:txBody>
      </p:sp>
      <p:pic>
        <p:nvPicPr>
          <p:cNvPr id="19458" name="Picture 2" descr="http://vintageprintable.com/wordpress/wp-content/uploads/2009/04/edible_fung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05000"/>
            <a:ext cx="3898890" cy="295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886200" cy="4724400"/>
          </a:xfrm>
        </p:spPr>
        <p:txBody>
          <a:bodyPr/>
          <a:lstStyle/>
          <a:p>
            <a:r>
              <a:rPr lang="en-US" dirty="0" smtClean="0"/>
              <a:t>All fungi are </a:t>
            </a:r>
            <a:r>
              <a:rPr lang="en-US" b="1" dirty="0" smtClean="0"/>
              <a:t>heterotrophs</a:t>
            </a:r>
            <a:r>
              <a:rPr lang="en-US" dirty="0" smtClean="0"/>
              <a:t>, so obtain their nutrition from other organisms.</a:t>
            </a:r>
          </a:p>
          <a:p>
            <a:r>
              <a:rPr lang="en-US" dirty="0" smtClean="0"/>
              <a:t>Most fungi are </a:t>
            </a:r>
            <a:r>
              <a:rPr lang="en-US" b="1" dirty="0" smtClean="0"/>
              <a:t>saprophytes</a:t>
            </a:r>
            <a:r>
              <a:rPr lang="en-US" dirty="0" smtClean="0"/>
              <a:t>, they obtain their nutrients by digesting and absorbing nutrients from dead organisms.</a:t>
            </a:r>
            <a:endParaRPr lang="en-US" dirty="0"/>
          </a:p>
        </p:txBody>
      </p:sp>
      <p:pic>
        <p:nvPicPr>
          <p:cNvPr id="20482" name="Picture 2" descr="http://paulashouseoftoast.blogspot.com/uploaded_images/cathedral-7471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828800"/>
            <a:ext cx="4508500" cy="3205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Most fungi are decomposers or recyclers.</a:t>
            </a:r>
          </a:p>
          <a:p>
            <a:r>
              <a:rPr lang="en-US" dirty="0" smtClean="0"/>
              <a:t>Some fungi are parasites and obtain their nutrients from living hosts.</a:t>
            </a:r>
          </a:p>
          <a:p>
            <a:r>
              <a:rPr lang="en-US" dirty="0" smtClean="0"/>
              <a:t>Few fungi are predators, having the ability to trap their food.</a:t>
            </a:r>
            <a:endParaRPr lang="en-US" dirty="0"/>
          </a:p>
        </p:txBody>
      </p:sp>
      <p:pic>
        <p:nvPicPr>
          <p:cNvPr id="21506" name="Picture 2" descr="http://l.yimg.com/g/images/spaceb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-1538288"/>
            <a:ext cx="4762500" cy="3171826"/>
          </a:xfrm>
          <a:prstGeom prst="rect">
            <a:avLst/>
          </a:prstGeom>
          <a:noFill/>
        </p:spPr>
      </p:pic>
      <p:pic>
        <p:nvPicPr>
          <p:cNvPr id="21508" name="Picture 4" descr="http://l.yimg.com/g/images/spaceb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-1538288"/>
            <a:ext cx="4762500" cy="3171826"/>
          </a:xfrm>
          <a:prstGeom prst="rect">
            <a:avLst/>
          </a:prstGeom>
          <a:noFill/>
        </p:spPr>
      </p:pic>
      <p:pic>
        <p:nvPicPr>
          <p:cNvPr id="21510" name="Picture 6" descr="http://l.yimg.com/g/images/spaceba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-1538288"/>
            <a:ext cx="4762500" cy="3171826"/>
          </a:xfrm>
          <a:prstGeom prst="rect">
            <a:avLst/>
          </a:prstGeom>
          <a:noFill/>
        </p:spPr>
      </p:pic>
      <p:pic>
        <p:nvPicPr>
          <p:cNvPr id="21512" name="Picture 8" descr="Saprophytes by corydalu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524000"/>
            <a:ext cx="4762500" cy="3276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8458200" cy="2209800"/>
          </a:xfrm>
        </p:spPr>
        <p:txBody>
          <a:bodyPr/>
          <a:lstStyle/>
          <a:p>
            <a:r>
              <a:rPr lang="en-US" dirty="0" smtClean="0"/>
              <a:t>Fungi digest their food </a:t>
            </a:r>
            <a:r>
              <a:rPr lang="en-US" b="1" dirty="0" smtClean="0"/>
              <a:t>outside of their bodies</a:t>
            </a:r>
            <a:r>
              <a:rPr lang="en-US" dirty="0" smtClean="0"/>
              <a:t> by secreting enzymes that break down organic material.</a:t>
            </a:r>
          </a:p>
          <a:p>
            <a:r>
              <a:rPr lang="en-US" dirty="0" smtClean="0"/>
              <a:t>The fungi then absorbs food through their cell walls.</a:t>
            </a:r>
          </a:p>
          <a:p>
            <a:r>
              <a:rPr lang="en-US" dirty="0" smtClean="0"/>
              <a:t>Fungi store their energy in the form of glycogen.</a:t>
            </a:r>
            <a:endParaRPr lang="en-US" dirty="0"/>
          </a:p>
        </p:txBody>
      </p:sp>
      <p:pic>
        <p:nvPicPr>
          <p:cNvPr id="22530" name="Picture 2" descr="http://image.tutorvista.com/content/nutrition/potato-blight-caused-by-phytophthora-fungu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352800"/>
            <a:ext cx="6019800" cy="3088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8534400" cy="2438400"/>
          </a:xfrm>
        </p:spPr>
        <p:txBody>
          <a:bodyPr/>
          <a:lstStyle/>
          <a:p>
            <a:r>
              <a:rPr lang="en-US" sz="2400" dirty="0" smtClean="0"/>
              <a:t>The study of fungi is called </a:t>
            </a:r>
            <a:r>
              <a:rPr lang="en-US" sz="2400" b="1" dirty="0" smtClean="0"/>
              <a:t>mycology</a:t>
            </a:r>
            <a:endParaRPr lang="en-US" sz="2400" dirty="0" smtClean="0"/>
          </a:p>
          <a:p>
            <a:r>
              <a:rPr lang="en-US" sz="2400" dirty="0" smtClean="0"/>
              <a:t>The body of a fungus consists of tiny filaments called </a:t>
            </a:r>
            <a:r>
              <a:rPr lang="en-US" sz="2400" b="1" dirty="0" smtClean="0"/>
              <a:t>hyphae</a:t>
            </a:r>
            <a:endParaRPr lang="en-US" sz="2400" dirty="0" smtClean="0"/>
          </a:p>
          <a:p>
            <a:r>
              <a:rPr lang="en-US" sz="2400" b="1" dirty="0" smtClean="0"/>
              <a:t>Hyphae</a:t>
            </a:r>
            <a:r>
              <a:rPr lang="en-US" sz="2400" dirty="0" smtClean="0"/>
              <a:t> are tiny tubes filled with cytoplasm and nuclei.</a:t>
            </a:r>
          </a:p>
          <a:p>
            <a:r>
              <a:rPr lang="en-US" sz="2400" dirty="0" smtClean="0"/>
              <a:t>The cell walls of hyphae contain </a:t>
            </a:r>
            <a:r>
              <a:rPr lang="en-US" sz="2400" b="1" dirty="0" smtClean="0"/>
              <a:t>chitin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3554" name="Picture 2" descr="http://www.fungionline.org.uk/images/3hyphae/hyph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124199"/>
            <a:ext cx="5638800" cy="3545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8610600" cy="2133600"/>
          </a:xfrm>
        </p:spPr>
        <p:txBody>
          <a:bodyPr/>
          <a:lstStyle/>
          <a:p>
            <a:r>
              <a:rPr lang="en-US" b="1" dirty="0" smtClean="0"/>
              <a:t>Chitin</a:t>
            </a:r>
            <a:r>
              <a:rPr lang="en-US" dirty="0" smtClean="0"/>
              <a:t> is found in the cell walls of fungi</a:t>
            </a:r>
          </a:p>
          <a:p>
            <a:r>
              <a:rPr lang="en-US" b="1" dirty="0" smtClean="0"/>
              <a:t>Chitin </a:t>
            </a:r>
            <a:r>
              <a:rPr lang="en-US" dirty="0" smtClean="0"/>
              <a:t> is a complex polysaccharide not found in bacteria, protists or other microorganisms but found in insects.</a:t>
            </a:r>
            <a:endParaRPr lang="en-US" b="1" dirty="0"/>
          </a:p>
        </p:txBody>
      </p:sp>
      <p:pic>
        <p:nvPicPr>
          <p:cNvPr id="24578" name="Picture 2" descr="http://www.cbu.edu/~seisen/Fungi_files/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199" y="2895600"/>
            <a:ext cx="6395357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048000" cy="4724400"/>
          </a:xfrm>
        </p:spPr>
        <p:txBody>
          <a:bodyPr/>
          <a:lstStyle/>
          <a:p>
            <a:r>
              <a:rPr lang="en-US" dirty="0" smtClean="0"/>
              <a:t>Hyphae are the living, growing part of multicellular fungi</a:t>
            </a:r>
          </a:p>
          <a:p>
            <a:r>
              <a:rPr lang="en-US" dirty="0" smtClean="0"/>
              <a:t>A mass of hyphae visible to the unaided eye is a </a:t>
            </a:r>
            <a:r>
              <a:rPr lang="en-US" b="1" dirty="0" smtClean="0"/>
              <a:t>mycelium</a:t>
            </a:r>
            <a:endParaRPr lang="en-US" dirty="0"/>
          </a:p>
        </p:txBody>
      </p:sp>
      <p:pic>
        <p:nvPicPr>
          <p:cNvPr id="25602" name="Picture 2" descr="http://www.southtexascollege.edu/nilsson/4_GB_Lecture_figs_f/4_GB_21_Fungi_Fig_f/Mader_FungiMycelium_Mol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752600"/>
            <a:ext cx="55880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Some hyphae are divided by cross section segments called </a:t>
            </a:r>
            <a:r>
              <a:rPr lang="en-US" b="1" dirty="0" smtClean="0"/>
              <a:t>septa</a:t>
            </a:r>
            <a:endParaRPr lang="en-US" dirty="0" smtClean="0"/>
          </a:p>
          <a:p>
            <a:r>
              <a:rPr lang="en-US" dirty="0" smtClean="0"/>
              <a:t>Septa have holes through which cytoplasm and organelles can move from segment to segment.</a:t>
            </a:r>
            <a:endParaRPr lang="en-US" dirty="0"/>
          </a:p>
        </p:txBody>
      </p:sp>
      <p:pic>
        <p:nvPicPr>
          <p:cNvPr id="5" name="Picture 4" descr="hypha"/>
          <p:cNvPicPr/>
          <p:nvPr/>
        </p:nvPicPr>
        <p:blipFill>
          <a:blip r:embed="rId2" cstate="print"/>
          <a:srcRect b="50776"/>
          <a:stretch>
            <a:fillRect/>
          </a:stretch>
        </p:blipFill>
        <p:spPr bwMode="auto">
          <a:xfrm>
            <a:off x="4572000" y="1828800"/>
            <a:ext cx="4114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hyphae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2004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Hyphae whose cells are divided by septa are called </a:t>
            </a:r>
            <a:r>
              <a:rPr lang="en-US" b="1" dirty="0" smtClean="0"/>
              <a:t>septate hyphae</a:t>
            </a:r>
          </a:p>
          <a:p>
            <a:r>
              <a:rPr lang="en-US" dirty="0" smtClean="0"/>
              <a:t>Hyphae that do not have septa are called </a:t>
            </a:r>
            <a:r>
              <a:rPr lang="en-US" b="1" dirty="0" smtClean="0"/>
              <a:t>coenocytic</a:t>
            </a:r>
            <a:endParaRPr lang="en-US" dirty="0"/>
          </a:p>
        </p:txBody>
      </p:sp>
      <p:pic>
        <p:nvPicPr>
          <p:cNvPr id="5" name="Picture 4" descr="hypha"/>
          <p:cNvPicPr/>
          <p:nvPr/>
        </p:nvPicPr>
        <p:blipFill>
          <a:blip r:embed="rId2" cstate="print"/>
          <a:srcRect t="49224"/>
          <a:stretch>
            <a:fillRect/>
          </a:stretch>
        </p:blipFill>
        <p:spPr bwMode="auto">
          <a:xfrm>
            <a:off x="3733800" y="1752600"/>
            <a:ext cx="4953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34400" cy="2133600"/>
          </a:xfrm>
        </p:spPr>
        <p:txBody>
          <a:bodyPr/>
          <a:lstStyle/>
          <a:p>
            <a:r>
              <a:rPr lang="en-CA" dirty="0" smtClean="0"/>
              <a:t>Hyphae increase length by cellular growth and division at the TIP.  </a:t>
            </a:r>
          </a:p>
          <a:p>
            <a:r>
              <a:rPr lang="en-CA" dirty="0" smtClean="0"/>
              <a:t>As the hyphae grow, the size of the mycelium increase</a:t>
            </a:r>
            <a:endParaRPr lang="en-US" dirty="0"/>
          </a:p>
        </p:txBody>
      </p:sp>
      <p:pic>
        <p:nvPicPr>
          <p:cNvPr id="28674" name="Picture 2" descr="http://www.fungionline.org.uk/images/1intro/hypha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505200"/>
            <a:ext cx="5562600" cy="2875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200400" cy="4724400"/>
          </a:xfrm>
        </p:spPr>
        <p:txBody>
          <a:bodyPr/>
          <a:lstStyle/>
          <a:p>
            <a:r>
              <a:rPr lang="en-CA" dirty="0" smtClean="0"/>
              <a:t>Because materials from the whole mycelium are available to the growing hyphae, fungi can grow rapidly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90800" y="4952999"/>
            <a:ext cx="4395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http://129.215.156.68/Movies/hypha.htm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9700" name="Picture 4" descr="http://www.rhizomes.net/issue15/groves/myceli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905000"/>
            <a:ext cx="3952875" cy="260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Reproduction in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124200" cy="4724400"/>
          </a:xfrm>
        </p:spPr>
        <p:txBody>
          <a:bodyPr/>
          <a:lstStyle/>
          <a:p>
            <a:r>
              <a:rPr lang="en-US" dirty="0" smtClean="0"/>
              <a:t>Many fungi can reproduce both asexually and sexually</a:t>
            </a:r>
          </a:p>
          <a:p>
            <a:r>
              <a:rPr lang="en-US" dirty="0" smtClean="0"/>
              <a:t>Sexual reproduction usually occurs when nutrients or water become scarce.</a:t>
            </a:r>
            <a:endParaRPr lang="en-US" dirty="0"/>
          </a:p>
        </p:txBody>
      </p:sp>
      <p:pic>
        <p:nvPicPr>
          <p:cNvPr id="30722" name="Picture 2" descr="http://kentsimmons.uwinnipeg.ca/16cm05/16labman05/lb2pg20_files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524000"/>
            <a:ext cx="5649232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 in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733800" cy="4724400"/>
          </a:xfrm>
        </p:spPr>
        <p:txBody>
          <a:bodyPr/>
          <a:lstStyle/>
          <a:p>
            <a:r>
              <a:rPr lang="en-US" dirty="0" smtClean="0"/>
              <a:t>Some unicellular fungi can reproduce by mitosis</a:t>
            </a:r>
          </a:p>
          <a:p>
            <a:r>
              <a:rPr lang="en-US" dirty="0" smtClean="0"/>
              <a:t>Yeast cells reproduce by a process of </a:t>
            </a:r>
            <a:r>
              <a:rPr lang="en-US" b="1" dirty="0" smtClean="0"/>
              <a:t>budding</a:t>
            </a:r>
            <a:r>
              <a:rPr lang="en-US" dirty="0" smtClean="0"/>
              <a:t>, a process in which part of the cell pinches itself off to produce small offspring.</a:t>
            </a:r>
            <a:endParaRPr lang="en-US" dirty="0"/>
          </a:p>
        </p:txBody>
      </p:sp>
      <p:pic>
        <p:nvPicPr>
          <p:cNvPr id="31746" name="Picture 2" descr="http://www.clt.astate.edu/mhuss/YEA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799" y="1371600"/>
            <a:ext cx="4665853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 in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Most fungi can grow from a small piece of mycelium called </a:t>
            </a:r>
            <a:r>
              <a:rPr lang="en-US" b="1" dirty="0" smtClean="0"/>
              <a:t>fragmentation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3796" name="Picture 4" descr="http://www.pnwfungi.org/image_files/featured_fungi_photos/featured_fungus_number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399" y="2590800"/>
            <a:ext cx="4675367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 in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3886200" cy="5029200"/>
          </a:xfrm>
        </p:spPr>
        <p:txBody>
          <a:bodyPr/>
          <a:lstStyle/>
          <a:p>
            <a:r>
              <a:rPr lang="en-US" dirty="0" smtClean="0"/>
              <a:t>Most fungi can reproduce asexually by </a:t>
            </a:r>
            <a:r>
              <a:rPr lang="en-US" b="1" dirty="0" smtClean="0"/>
              <a:t>spores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Spores are the means by which fungi are dispersed.  </a:t>
            </a:r>
          </a:p>
          <a:p>
            <a:r>
              <a:rPr lang="en-US" dirty="0" smtClean="0"/>
              <a:t>Each spore contains a nucleus and dehydrated cytoplasm surrounded by a protected coat.</a:t>
            </a:r>
            <a:endParaRPr lang="en-US" dirty="0"/>
          </a:p>
        </p:txBody>
      </p:sp>
      <p:pic>
        <p:nvPicPr>
          <p:cNvPr id="32772" name="Picture 4" descr="http://www.toxinology.com/generic_static_files/images_generic/MD-spore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199" y="1295400"/>
            <a:ext cx="4586359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 in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reproductive structures of fungi that produce spores are called </a:t>
            </a:r>
            <a:r>
              <a:rPr lang="en-US" b="1" dirty="0" smtClean="0"/>
              <a:t>fruiting bodies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fruiting body consists typically of a stalk and a sac in which spores are produced.</a:t>
            </a:r>
            <a:endParaRPr lang="en-US" dirty="0"/>
          </a:p>
        </p:txBody>
      </p:sp>
      <p:pic>
        <p:nvPicPr>
          <p:cNvPr id="34818" name="Picture 2" descr="http://mb0804mycology.files.wordpress.com/2008/08/sexual-reproduction.jpg?w=485&amp;h=64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371600"/>
            <a:ext cx="3799318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 reproduction in fungi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There are no male and female fungi</a:t>
            </a:r>
          </a:p>
          <a:p>
            <a:r>
              <a:rPr lang="en-US" dirty="0" smtClean="0"/>
              <a:t>The two mating types are called </a:t>
            </a:r>
            <a:r>
              <a:rPr lang="en-US" b="1" dirty="0" smtClean="0"/>
              <a:t>PLUS</a:t>
            </a:r>
            <a:r>
              <a:rPr lang="en-US" dirty="0" smtClean="0"/>
              <a:t> mating type and </a:t>
            </a:r>
            <a:r>
              <a:rPr lang="en-US" b="1" dirty="0" smtClean="0"/>
              <a:t>MINUS</a:t>
            </a:r>
            <a:r>
              <a:rPr lang="en-US" dirty="0" smtClean="0"/>
              <a:t> mating type.</a:t>
            </a:r>
          </a:p>
          <a:p>
            <a:r>
              <a:rPr lang="en-US" dirty="0" smtClean="0"/>
              <a:t>Fertilization occurs when the hyphae from a plus and minus fuse</a:t>
            </a:r>
            <a:endParaRPr lang="en-US" dirty="0"/>
          </a:p>
        </p:txBody>
      </p:sp>
      <p:pic>
        <p:nvPicPr>
          <p:cNvPr id="35842" name="Picture 2" descr="http://www.agen.ufl.edu/~chyn/age2062/OnLineBiology/OLBB/www.emc.maricopa.edu/faculty/farabee/BIOBK/zygomyceteS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47800"/>
            <a:ext cx="4038600" cy="4832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Complete Reading Guide and Review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28-1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fungi</a:t>
            </a:r>
            <a:endParaRPr lang="en-US" dirty="0"/>
          </a:p>
        </p:txBody>
      </p:sp>
      <p:pic>
        <p:nvPicPr>
          <p:cNvPr id="36866" name="Picture 2" descr="modpylaoffun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76600"/>
            <a:ext cx="858787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85344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approximately 100 000 species of fungi classified into three phyla</a:t>
            </a:r>
          </a:p>
          <a:p>
            <a:r>
              <a:rPr lang="en-US" dirty="0" smtClean="0"/>
              <a:t>Traditionally fungi are classified according to their structures and form of sexual reproduction.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57912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For your cards you will add </a:t>
            </a:r>
            <a:r>
              <a:rPr lang="en-US" sz="2800" b="1" i="1" u="sng" dirty="0" err="1" smtClean="0">
                <a:solidFill>
                  <a:srgbClr val="FF0000"/>
                </a:solidFill>
              </a:rPr>
              <a:t>Deuteromycota</a:t>
            </a:r>
            <a:r>
              <a:rPr lang="en-US" sz="2800" b="1" i="1" u="sng" dirty="0" smtClean="0">
                <a:solidFill>
                  <a:srgbClr val="FF0000"/>
                </a:solidFill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</a:rPr>
              <a:t>to this table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zygomycota – common molds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34400" cy="2209800"/>
          </a:xfrm>
        </p:spPr>
        <p:txBody>
          <a:bodyPr/>
          <a:lstStyle/>
          <a:p>
            <a:r>
              <a:rPr lang="en-US" dirty="0" smtClean="0"/>
              <a:t>Most species are terrestrial organisms found primarily in soil that is rich in organic matter.</a:t>
            </a:r>
          </a:p>
          <a:p>
            <a:r>
              <a:rPr lang="en-US" dirty="0" smtClean="0"/>
              <a:t>The hyphae are coenocytic</a:t>
            </a:r>
          </a:p>
          <a:p>
            <a:r>
              <a:rPr lang="en-US" dirty="0" smtClean="0"/>
              <a:t>Common bread mold is an example </a:t>
            </a:r>
            <a:endParaRPr lang="en-US" dirty="0"/>
          </a:p>
        </p:txBody>
      </p:sp>
      <p:pic>
        <p:nvPicPr>
          <p:cNvPr id="37890" name="Picture 2" descr="tigerbreadmo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733800"/>
            <a:ext cx="6248400" cy="287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zygomycota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7338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hyphae of common molds show some specialization of function: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Rhizoids</a:t>
            </a:r>
            <a:r>
              <a:rPr lang="en-US" dirty="0" smtClean="0"/>
              <a:t> – the part of the hyphae used by the fungus to anchor to its source of food.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Stolons</a:t>
            </a:r>
            <a:r>
              <a:rPr lang="en-US" dirty="0" smtClean="0"/>
              <a:t> – hyphae that connect one group of rhizoids to another.</a:t>
            </a:r>
            <a:endParaRPr lang="en-US" dirty="0"/>
          </a:p>
        </p:txBody>
      </p:sp>
      <p:pic>
        <p:nvPicPr>
          <p:cNvPr id="38914" name="Picture 2" descr="http://www.mc.uky.edu/oaa/curriculum/iid98/manual/5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86000"/>
            <a:ext cx="4829043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zygomycota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Common mold life cycles include both asexual and sexual but most often they are in asexual mode.</a:t>
            </a:r>
          </a:p>
          <a:p>
            <a:r>
              <a:rPr lang="en-US" dirty="0" smtClean="0"/>
              <a:t>When hyphae of different mating type grow close to each other the mold may reproduce sexually by </a:t>
            </a:r>
            <a:r>
              <a:rPr lang="en-US" b="1" dirty="0" smtClean="0">
                <a:solidFill>
                  <a:srgbClr val="FF0000"/>
                </a:solidFill>
              </a:rPr>
              <a:t>conjugation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universe-review.ca/I10-21-fung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600200"/>
            <a:ext cx="4286250" cy="4476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zygomycota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mold develops special extensions for mating called </a:t>
            </a:r>
            <a:r>
              <a:rPr lang="en-US" b="1" dirty="0" smtClean="0">
                <a:solidFill>
                  <a:srgbClr val="FF0000"/>
                </a:solidFill>
              </a:rPr>
              <a:t>gamatangium</a:t>
            </a:r>
            <a:r>
              <a:rPr lang="en-US" b="1" dirty="0" smtClean="0"/>
              <a:t>.</a:t>
            </a:r>
            <a:endParaRPr lang="en-US" dirty="0" smtClean="0"/>
          </a:p>
          <a:p>
            <a:r>
              <a:rPr lang="en-US" dirty="0" smtClean="0"/>
              <a:t>The gamatangia from two type grow together and fuse</a:t>
            </a:r>
          </a:p>
          <a:p>
            <a:r>
              <a:rPr lang="en-US" dirty="0" smtClean="0"/>
              <a:t>Nuclei from the two types mix and form a </a:t>
            </a:r>
            <a:r>
              <a:rPr lang="en-US" b="1" dirty="0" smtClean="0">
                <a:solidFill>
                  <a:srgbClr val="FF0000"/>
                </a:solidFill>
              </a:rPr>
              <a:t>zygosporangium</a:t>
            </a:r>
            <a:r>
              <a:rPr lang="en-US" dirty="0" smtClean="0"/>
              <a:t> which is a resting stage of fungi.</a:t>
            </a:r>
            <a:endParaRPr lang="en-US" b="1" dirty="0"/>
          </a:p>
        </p:txBody>
      </p:sp>
      <p:pic>
        <p:nvPicPr>
          <p:cNvPr id="40962" name="Picture 2" descr="http://micro.magnet.fsu.edu/optics/olympusmicd/galleries/brightfield/images/rhizopusconjug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133600"/>
            <a:ext cx="4445564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Zygomycota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zygosporangium can survive hostile environmental conditions.</a:t>
            </a:r>
          </a:p>
          <a:p>
            <a:r>
              <a:rPr lang="en-US" dirty="0" smtClean="0"/>
              <a:t>When conditions improve, the diploid zygosporangium cracks open and a </a:t>
            </a:r>
            <a:r>
              <a:rPr lang="en-US" b="1" dirty="0" smtClean="0">
                <a:solidFill>
                  <a:srgbClr val="FF0000"/>
                </a:solidFill>
              </a:rPr>
              <a:t>sporangiophore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grows and forms a </a:t>
            </a:r>
            <a:r>
              <a:rPr lang="en-US" b="1" dirty="0" smtClean="0">
                <a:solidFill>
                  <a:srgbClr val="FF0000"/>
                </a:solidFill>
              </a:rPr>
              <a:t>sporangium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sporangium releases thousands of haploid spores.</a:t>
            </a:r>
            <a:endParaRPr lang="en-US" dirty="0"/>
          </a:p>
        </p:txBody>
      </p:sp>
      <p:pic>
        <p:nvPicPr>
          <p:cNvPr id="41986" name="Picture 2" descr="http://ucjeps.berkeley.edu/constancea/83/lopez_etal/trent_fig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2610" y="1828800"/>
            <a:ext cx="4545367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zygomycota</a:t>
            </a:r>
            <a:endParaRPr lang="en-US" dirty="0"/>
          </a:p>
        </p:txBody>
      </p:sp>
      <p:pic>
        <p:nvPicPr>
          <p:cNvPr id="43010" name="Picture 2" descr="modzygomycotarep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858810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basidiomycota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7338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Often called ‘club fungi’ because they produce small club-like reproductive structures called </a:t>
            </a:r>
            <a:r>
              <a:rPr lang="en-US" b="1" dirty="0" smtClean="0">
                <a:solidFill>
                  <a:srgbClr val="FF0000"/>
                </a:solidFill>
              </a:rPr>
              <a:t>basidia</a:t>
            </a:r>
            <a:r>
              <a:rPr lang="en-US" dirty="0" smtClean="0"/>
              <a:t> during sexual reproduction.</a:t>
            </a:r>
          </a:p>
          <a:p>
            <a:r>
              <a:rPr lang="en-US" dirty="0" smtClean="0"/>
              <a:t>This phylum includes mushrooms, bracket fungi, shelf fungi, puffballs.</a:t>
            </a:r>
            <a:endParaRPr lang="en-US" dirty="0"/>
          </a:p>
        </p:txBody>
      </p:sp>
      <p:pic>
        <p:nvPicPr>
          <p:cNvPr id="44034" name="Picture 2" descr="http://science.kennesaw.edu/~jdirnber/Bio2108/Lecture/LecBiodiversity/31-11-Basidiomycetes-PN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981200"/>
            <a:ext cx="4972673" cy="333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basidiomycota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8458200" cy="2133600"/>
          </a:xfrm>
        </p:spPr>
        <p:txBody>
          <a:bodyPr/>
          <a:lstStyle/>
          <a:p>
            <a:r>
              <a:rPr lang="en-US" dirty="0" smtClean="0"/>
              <a:t>Club fungi seldom reproduce asexually</a:t>
            </a:r>
          </a:p>
          <a:p>
            <a:r>
              <a:rPr lang="en-US" dirty="0" smtClean="0"/>
              <a:t>Club fungi reproduce sexually by forming spores in a structure called a </a:t>
            </a:r>
            <a:r>
              <a:rPr lang="en-US" b="1" dirty="0" smtClean="0">
                <a:solidFill>
                  <a:srgbClr val="FF0000"/>
                </a:solidFill>
              </a:rPr>
              <a:t>basidium</a:t>
            </a:r>
            <a:r>
              <a:rPr lang="en-US" dirty="0" smtClean="0"/>
              <a:t> which can be found lining gills inside the </a:t>
            </a:r>
            <a:r>
              <a:rPr lang="en-US" b="1" dirty="0" err="1" smtClean="0">
                <a:solidFill>
                  <a:srgbClr val="FF0000"/>
                </a:solidFill>
              </a:rPr>
              <a:t>basidiocarp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5058" name="Picture 2" descr="http://www.usask.ca/biology/fungi/graphics/glossary_pictures/glossary_pic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276600"/>
            <a:ext cx="5809307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basidiomycota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Basidiocarp consists of a stem called a </a:t>
            </a:r>
            <a:r>
              <a:rPr lang="en-US" b="1" dirty="0" smtClean="0">
                <a:solidFill>
                  <a:srgbClr val="FF0000"/>
                </a:solidFill>
              </a:rPr>
              <a:t>stalk</a:t>
            </a:r>
            <a:r>
              <a:rPr lang="en-US" dirty="0" smtClean="0"/>
              <a:t> and a flattened structure known as a </a:t>
            </a:r>
            <a:r>
              <a:rPr lang="en-US" b="1" dirty="0" smtClean="0">
                <a:solidFill>
                  <a:srgbClr val="FF0000"/>
                </a:solidFill>
              </a:rPr>
              <a:t>cap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gill is lined with thousands of </a:t>
            </a:r>
            <a:r>
              <a:rPr lang="en-US" b="1" dirty="0" smtClean="0">
                <a:solidFill>
                  <a:srgbClr val="FF0000"/>
                </a:solidFill>
              </a:rPr>
              <a:t>dikaryotic basidia</a:t>
            </a:r>
            <a:r>
              <a:rPr lang="en-US" dirty="0" smtClean="0"/>
              <a:t> – cells containing two nuclei</a:t>
            </a:r>
            <a:endParaRPr lang="en-US" b="1" dirty="0"/>
          </a:p>
        </p:txBody>
      </p:sp>
      <p:pic>
        <p:nvPicPr>
          <p:cNvPr id="46084" name="Picture 4" descr="Mush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19200"/>
            <a:ext cx="4441371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basidiomycota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each </a:t>
            </a:r>
            <a:r>
              <a:rPr lang="en-US" b="1" dirty="0" smtClean="0">
                <a:solidFill>
                  <a:srgbClr val="FF0000"/>
                </a:solidFill>
              </a:rPr>
              <a:t>basidium</a:t>
            </a:r>
            <a:r>
              <a:rPr lang="en-US" dirty="0" smtClean="0"/>
              <a:t>, two nuclei fuse to form a zygote. </a:t>
            </a:r>
          </a:p>
          <a:p>
            <a:r>
              <a:rPr lang="en-US" dirty="0" smtClean="0"/>
              <a:t>The zygote undergoes meiosis to form four haploid nuclei, that develop into four </a:t>
            </a:r>
            <a:r>
              <a:rPr lang="en-US" b="1" dirty="0" smtClean="0">
                <a:solidFill>
                  <a:srgbClr val="FF0000"/>
                </a:solidFill>
              </a:rPr>
              <a:t>basidiospores</a:t>
            </a:r>
            <a:r>
              <a:rPr lang="en-US" dirty="0" smtClean="0"/>
              <a:t> which are released into the air</a:t>
            </a:r>
          </a:p>
          <a:p>
            <a:r>
              <a:rPr lang="en-US" dirty="0" smtClean="0"/>
              <a:t>Under favorable conditions the basidiospores germinate and grow new hyphae and mycelia </a:t>
            </a:r>
            <a:endParaRPr lang="en-US" dirty="0"/>
          </a:p>
        </p:txBody>
      </p:sp>
      <p:pic>
        <p:nvPicPr>
          <p:cNvPr id="47106" name="Picture 2" descr="http://www.apsnet.org/Education/LessonsPlantPath/SouthernBlight/images/fig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905000"/>
            <a:ext cx="4538381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basidiomycota</a:t>
            </a:r>
            <a:endParaRPr lang="en-US" dirty="0"/>
          </a:p>
        </p:txBody>
      </p:sp>
      <p:pic>
        <p:nvPicPr>
          <p:cNvPr id="48130" name="Picture 2" descr="modbasidiorep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1447800"/>
            <a:ext cx="863284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ascomycota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Ascomycetes are distinguished by the presence of saclike compartments where sexual production of spores occurs</a:t>
            </a:r>
          </a:p>
          <a:p>
            <a:r>
              <a:rPr lang="en-US" dirty="0" smtClean="0"/>
              <a:t>Includes unicellular yeasts, cup fungi, truffles, morels and mildews</a:t>
            </a:r>
            <a:endParaRPr lang="en-US" dirty="0"/>
          </a:p>
        </p:txBody>
      </p:sp>
      <p:pic>
        <p:nvPicPr>
          <p:cNvPr id="49154" name="Picture 2" descr="http://www.palaeos.com/Fungi/Images/Ascomyco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828800"/>
            <a:ext cx="47752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ascomycota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Sac fungi can reproduce both sexually and asexually</a:t>
            </a:r>
          </a:p>
          <a:p>
            <a:r>
              <a:rPr lang="en-US" dirty="0" smtClean="0"/>
              <a:t>They reproduce asexually by forming spores at the tips of their hyphae</a:t>
            </a:r>
            <a:endParaRPr lang="en-US" dirty="0"/>
          </a:p>
        </p:txBody>
      </p:sp>
      <p:pic>
        <p:nvPicPr>
          <p:cNvPr id="50180" name="Picture 4" descr="http://media-2.web.britannica.com/eb-media/76/11576-004-2962AB0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133600"/>
            <a:ext cx="4925822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ascomycota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8862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Sac fungi reproduce sexually by forming an </a:t>
            </a:r>
            <a:r>
              <a:rPr lang="en-US" b="1" dirty="0" smtClean="0"/>
              <a:t>ascus</a:t>
            </a:r>
            <a:r>
              <a:rPr lang="en-US" dirty="0" smtClean="0"/>
              <a:t> – a sac structure in which spores are formed.</a:t>
            </a:r>
          </a:p>
          <a:p>
            <a:r>
              <a:rPr lang="en-US" dirty="0" smtClean="0"/>
              <a:t>Sexual reproduction takes place when the hyphae of two compatible mating types form male and female haploid </a:t>
            </a:r>
            <a:r>
              <a:rPr lang="en-US" b="1" dirty="0" smtClean="0">
                <a:solidFill>
                  <a:srgbClr val="FF0000"/>
                </a:solidFill>
              </a:rPr>
              <a:t>gametangia</a:t>
            </a:r>
          </a:p>
          <a:p>
            <a:r>
              <a:rPr lang="en-US" dirty="0" smtClean="0"/>
              <a:t>The female gametangia is called an </a:t>
            </a:r>
            <a:r>
              <a:rPr lang="en-US" b="1" dirty="0" smtClean="0">
                <a:solidFill>
                  <a:srgbClr val="FF0000"/>
                </a:solidFill>
              </a:rPr>
              <a:t>ascogonium</a:t>
            </a:r>
          </a:p>
          <a:p>
            <a:r>
              <a:rPr lang="en-US" dirty="0" smtClean="0"/>
              <a:t>The male gametangia is called an </a:t>
            </a:r>
            <a:r>
              <a:rPr lang="en-US" b="1" dirty="0" smtClean="0">
                <a:solidFill>
                  <a:srgbClr val="FF0000"/>
                </a:solidFill>
              </a:rPr>
              <a:t>antheridium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02" name="Picture 2" descr="http://fig.cox.miami.edu/Faculty/Dana/ascomyco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981200"/>
            <a:ext cx="4800600" cy="360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ascomycota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parent fungi form a visible cup-like structure called the </a:t>
            </a:r>
            <a:r>
              <a:rPr lang="en-US" b="1" dirty="0" smtClean="0">
                <a:solidFill>
                  <a:srgbClr val="FF0000"/>
                </a:solidFill>
              </a:rPr>
              <a:t>ascocarp</a:t>
            </a:r>
          </a:p>
          <a:p>
            <a:r>
              <a:rPr lang="en-US" dirty="0" smtClean="0"/>
              <a:t>Within the ascocarp the sacs called </a:t>
            </a:r>
            <a:r>
              <a:rPr lang="en-US" b="1" dirty="0" smtClean="0">
                <a:solidFill>
                  <a:srgbClr val="FF0000"/>
                </a:solidFill>
              </a:rPr>
              <a:t>asci</a:t>
            </a:r>
            <a:r>
              <a:rPr lang="en-US" dirty="0" smtClean="0"/>
              <a:t> develop at the tips of the hyphae and form </a:t>
            </a:r>
            <a:r>
              <a:rPr lang="en-US" b="1" dirty="0" smtClean="0">
                <a:solidFill>
                  <a:srgbClr val="FF0000"/>
                </a:solidFill>
              </a:rPr>
              <a:t>ascospores</a:t>
            </a:r>
            <a:r>
              <a:rPr lang="en-US" dirty="0" smtClean="0"/>
              <a:t>, which are released.</a:t>
            </a:r>
            <a:endParaRPr lang="en-US" b="1" dirty="0"/>
          </a:p>
        </p:txBody>
      </p:sp>
      <p:pic>
        <p:nvPicPr>
          <p:cNvPr id="52226" name="Picture 2" descr="http://images.absoluteastronomy.com/images/encyclopediaimages/a/as/ascocarp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399" y="1905000"/>
            <a:ext cx="4233333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ascomycota</a:t>
            </a:r>
            <a:endParaRPr lang="en-US" dirty="0"/>
          </a:p>
        </p:txBody>
      </p:sp>
      <p:pic>
        <p:nvPicPr>
          <p:cNvPr id="53250" name="Picture 2" descr="modascorep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41563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Phylum deuteromycota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34400" cy="4724400"/>
          </a:xfrm>
        </p:spPr>
        <p:txBody>
          <a:bodyPr/>
          <a:lstStyle/>
          <a:p>
            <a:r>
              <a:rPr lang="en-US" dirty="0" smtClean="0"/>
              <a:t>These are known as the imperfect fungi because there is no sexual reproductive phase in their life cycle</a:t>
            </a:r>
            <a:endParaRPr lang="en-US" dirty="0"/>
          </a:p>
        </p:txBody>
      </p:sp>
      <p:pic>
        <p:nvPicPr>
          <p:cNvPr id="54274" name="Picture 2" descr="http://www.biology.ed.ac.uk/research/groups/jdeacon/microbes/monili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048000"/>
            <a:ext cx="7342094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fungal Relationships - mycorrhizae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8534400" cy="1600200"/>
          </a:xfrm>
        </p:spPr>
        <p:txBody>
          <a:bodyPr/>
          <a:lstStyle/>
          <a:p>
            <a:r>
              <a:rPr lang="en-US" dirty="0" smtClean="0"/>
              <a:t>A mycorrhiza is a symbiotic association between a fungus and plant roots</a:t>
            </a:r>
          </a:p>
          <a:p>
            <a:r>
              <a:rPr lang="en-US" dirty="0" smtClean="0"/>
              <a:t>Mycorrhizae are mutualistic associations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6322" name="Picture 2" descr="http://www.apsnet.org/education/illustratedglossary/PhotosI-M/mycorrhi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895600"/>
            <a:ext cx="5715000" cy="3721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fungal relationships - mycorrhizae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fungus benefits because it can absorb nutrients (sugars) made by the plant </a:t>
            </a:r>
          </a:p>
          <a:p>
            <a:r>
              <a:rPr lang="en-US" dirty="0" smtClean="0"/>
              <a:t>The plant benefits in two ways</a:t>
            </a:r>
          </a:p>
          <a:p>
            <a:pPr lvl="1"/>
            <a:r>
              <a:rPr lang="en-US" dirty="0" smtClean="0"/>
              <a:t>The hyphae act a root extensions so increases the plants ability to absorb water</a:t>
            </a:r>
          </a:p>
          <a:p>
            <a:pPr lvl="1"/>
            <a:r>
              <a:rPr lang="en-US" dirty="0" smtClean="0"/>
              <a:t>The digestive enzymes help breakdown organic matter in the soil that the plants are able to absorb</a:t>
            </a:r>
            <a:endParaRPr lang="en-US" dirty="0"/>
          </a:p>
        </p:txBody>
      </p:sp>
      <p:pic>
        <p:nvPicPr>
          <p:cNvPr id="55298" name="Picture 2" descr="http://www.studentsguide.in/microbiology/microbial-associations/images/ericaceous-mycorrhi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76400"/>
            <a:ext cx="3422257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Fungal relationships - lichen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lichen is a mutualistic association between a fungus and a photosynthetic organism.</a:t>
            </a:r>
          </a:p>
          <a:p>
            <a:r>
              <a:rPr lang="en-US" dirty="0" smtClean="0"/>
              <a:t>The fungus is usually an ascomycetes and the photosynthetic organism is usually an alga or cyanobacterium</a:t>
            </a:r>
            <a:endParaRPr lang="en-US" dirty="0"/>
          </a:p>
        </p:txBody>
      </p:sp>
      <p:pic>
        <p:nvPicPr>
          <p:cNvPr id="57346" name="Picture 2" descr="http://www.adventurist.net/trips/e-rock_04-2001/gallery_12-04/lichen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9" y="2286000"/>
            <a:ext cx="4263673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Fungal relationships - lichen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8862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Many lichens absorb chemical nutrients from the air and provide them to the photosynthetic partner which provides the sugars for the fungus.</a:t>
            </a:r>
          </a:p>
          <a:p>
            <a:r>
              <a:rPr lang="en-US" dirty="0" smtClean="0"/>
              <a:t>The fungus also provides moisture, shelter and anchorage for the photosynthesizer.</a:t>
            </a:r>
            <a:endParaRPr lang="en-US" dirty="0"/>
          </a:p>
        </p:txBody>
      </p:sp>
      <p:pic>
        <p:nvPicPr>
          <p:cNvPr id="58370" name="Picture 2" descr="http://www.southtexascollege.edu/nilsson/4_GB_Lecture_figs_f/4_GB_21_Fungi_Fig_f/Mader_Lichen_2_draw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057400"/>
            <a:ext cx="46736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8" name="Picture 6" descr="Fruticose lich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590800"/>
            <a:ext cx="2428875" cy="22479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Fungal relationships - lichen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Lichens are identified according to their distribution and structure</a:t>
            </a:r>
          </a:p>
          <a:p>
            <a:pPr lvl="1"/>
            <a:r>
              <a:rPr lang="en-US" b="1" dirty="0" smtClean="0"/>
              <a:t>Crustose</a:t>
            </a:r>
            <a:r>
              <a:rPr lang="en-US" dirty="0" smtClean="0"/>
              <a:t> – grow as a layer on the surfaces of rocks and trees</a:t>
            </a:r>
          </a:p>
          <a:p>
            <a:pPr lvl="1"/>
            <a:r>
              <a:rPr lang="en-US" b="1" dirty="0" smtClean="0"/>
              <a:t>Fruiticose</a:t>
            </a:r>
            <a:r>
              <a:rPr lang="en-US" dirty="0" smtClean="0"/>
              <a:t> – shrub-like and grow up to 1.5 m</a:t>
            </a:r>
          </a:p>
          <a:p>
            <a:pPr lvl="1"/>
            <a:r>
              <a:rPr lang="en-US" b="1" dirty="0" smtClean="0"/>
              <a:t>Foliose</a:t>
            </a:r>
            <a:r>
              <a:rPr lang="en-US" dirty="0" smtClean="0"/>
              <a:t> – live on soil surfaces and form mat-like growths with tangled bodies</a:t>
            </a:r>
            <a:endParaRPr lang="en-US" dirty="0"/>
          </a:p>
        </p:txBody>
      </p:sp>
      <p:pic>
        <p:nvPicPr>
          <p:cNvPr id="59394" name="Picture 2" descr="foliose lichen, picture by Karen Wise of Kingston, Mississip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343400"/>
            <a:ext cx="1905000" cy="1924051"/>
          </a:xfrm>
          <a:prstGeom prst="rect">
            <a:avLst/>
          </a:prstGeom>
          <a:noFill/>
        </p:spPr>
      </p:pic>
      <p:pic>
        <p:nvPicPr>
          <p:cNvPr id="59396" name="Picture 4" descr="crustose lich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828800"/>
            <a:ext cx="1695845" cy="2286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96000" y="1981200"/>
            <a:ext cx="101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crustose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76800" y="4343400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fruiticose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54864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foliose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Complete Reading Guide &amp; Review</a:t>
            </a:r>
            <a:endParaRPr lang="en-US" sz="36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28-2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Fungi &amp; human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Fungi can sometimes attach the tissues of living plants and animals which is known as a disease</a:t>
            </a:r>
          </a:p>
          <a:p>
            <a:r>
              <a:rPr lang="en-US" dirty="0" smtClean="0"/>
              <a:t>Fungal disease is a major concern for humans because fungi attack not only us, but our food source</a:t>
            </a:r>
            <a:endParaRPr lang="en-US" dirty="0"/>
          </a:p>
        </p:txBody>
      </p:sp>
      <p:pic>
        <p:nvPicPr>
          <p:cNvPr id="60418" name="Picture 2" descr="http://www.fungalinfectionhelp.co.uk/fungal-infec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371600"/>
            <a:ext cx="4374776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Fungi &amp; human disease</a:t>
            </a:r>
            <a:endParaRPr lang="en-US" dirty="0"/>
          </a:p>
        </p:txBody>
      </p:sp>
      <p:pic>
        <p:nvPicPr>
          <p:cNvPr id="61442" name="Picture 2" descr="fungidisease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447800"/>
            <a:ext cx="847119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Fungi in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Many fungi are valuable food sources, such as yeast, mushrooms, morels and truffles</a:t>
            </a:r>
          </a:p>
          <a:p>
            <a:r>
              <a:rPr lang="en-US" dirty="0" smtClean="0"/>
              <a:t>Many fungi are plant pathogens that attack grain and fruit</a:t>
            </a:r>
          </a:p>
          <a:p>
            <a:r>
              <a:rPr lang="en-US" dirty="0" smtClean="0"/>
              <a:t>Fungi are also used to produce chemical compounds that are then used in the food processing industry</a:t>
            </a:r>
            <a:endParaRPr lang="en-US" dirty="0"/>
          </a:p>
        </p:txBody>
      </p:sp>
      <p:pic>
        <p:nvPicPr>
          <p:cNvPr id="62466" name="Picture 2" descr="White truff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2400300" cy="1600200"/>
          </a:xfrm>
          <a:prstGeom prst="rect">
            <a:avLst/>
          </a:prstGeom>
          <a:noFill/>
        </p:spPr>
      </p:pic>
      <p:pic>
        <p:nvPicPr>
          <p:cNvPr id="62468" name="Picture 4" descr="http://www.mushroomthejournal.com/mhma/images/favorites/more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981200"/>
            <a:ext cx="2114005" cy="2041525"/>
          </a:xfrm>
          <a:prstGeom prst="rect">
            <a:avLst/>
          </a:prstGeom>
          <a:noFill/>
        </p:spPr>
      </p:pic>
      <p:pic>
        <p:nvPicPr>
          <p:cNvPr id="62470" name="Picture 6" descr="http://www.classictrees.com.au/images/services/services-pest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581400"/>
            <a:ext cx="2451100" cy="1634067"/>
          </a:xfrm>
          <a:prstGeom prst="rect">
            <a:avLst/>
          </a:prstGeom>
          <a:noFill/>
        </p:spPr>
      </p:pic>
      <p:pic>
        <p:nvPicPr>
          <p:cNvPr id="62472" name="Picture 8" descr="http://www.biologie.uni-osnabrueck.de/Genetik/images/smyce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4267200"/>
            <a:ext cx="1818590" cy="242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Fungi and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37338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Most fungi are either </a:t>
            </a:r>
            <a:r>
              <a:rPr lang="en-US" b="1" dirty="0" smtClean="0">
                <a:solidFill>
                  <a:srgbClr val="FF0000"/>
                </a:solidFill>
              </a:rPr>
              <a:t>saprophytes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decomposers</a:t>
            </a:r>
            <a:r>
              <a:rPr lang="en-US" b="1" dirty="0" smtClean="0"/>
              <a:t> </a:t>
            </a:r>
            <a:r>
              <a:rPr lang="en-US" dirty="0" smtClean="0"/>
              <a:t> that break down and feed on decaying organic material or dead organisms</a:t>
            </a:r>
          </a:p>
          <a:p>
            <a:r>
              <a:rPr lang="en-US" dirty="0" smtClean="0"/>
              <a:t>When fungi secrete digestive enzymes into a food source, the nutrients are released to be used by the fungus and other organisms </a:t>
            </a:r>
            <a:endParaRPr lang="en-US" dirty="0"/>
          </a:p>
        </p:txBody>
      </p:sp>
      <p:pic>
        <p:nvPicPr>
          <p:cNvPr id="63490" name="Picture 2" descr="http://rydberg.biology.colostate.edu/Phytoremediation/2001/RichC_web/mycowebpage/fungicha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905000"/>
            <a:ext cx="5095372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Complete Reading Guide &amp; Review</a:t>
            </a:r>
            <a:endParaRPr lang="en-US" sz="36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28-3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3790</TotalTime>
  <Words>1510</Words>
  <Application>Microsoft Office PowerPoint</Application>
  <PresentationFormat>On-screen Show (4:3)</PresentationFormat>
  <Paragraphs>175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Trek</vt:lpstr>
      <vt:lpstr>Kingdom Fungi</vt:lpstr>
      <vt:lpstr>Overview of fungi - Characteristics</vt:lpstr>
      <vt:lpstr>Characteristics </vt:lpstr>
      <vt:lpstr>Characteristics</vt:lpstr>
      <vt:lpstr>Characteristics</vt:lpstr>
      <vt:lpstr>Characteristics</vt:lpstr>
      <vt:lpstr>Characteristics</vt:lpstr>
      <vt:lpstr>Nutrition of fungi</vt:lpstr>
      <vt:lpstr>Nutrition of Fungi</vt:lpstr>
      <vt:lpstr>Nutrition of fungi</vt:lpstr>
      <vt:lpstr>Structure of fungi</vt:lpstr>
      <vt:lpstr>Structure of fungi</vt:lpstr>
      <vt:lpstr>Structure of fungi</vt:lpstr>
      <vt:lpstr>Structure of fungi</vt:lpstr>
      <vt:lpstr>Structure of hyphae</vt:lpstr>
      <vt:lpstr>Growth of fungi</vt:lpstr>
      <vt:lpstr>Growth of fungi</vt:lpstr>
      <vt:lpstr>Reproduction in fungi</vt:lpstr>
      <vt:lpstr>Asexual reproduction in fungi</vt:lpstr>
      <vt:lpstr>Asexual reproduction in fungi</vt:lpstr>
      <vt:lpstr>Asexual reproduction in fungi</vt:lpstr>
      <vt:lpstr>Asexual reproduction in fungi</vt:lpstr>
      <vt:lpstr>Sexual reproduction in fungi</vt:lpstr>
      <vt:lpstr>Section 28-1</vt:lpstr>
      <vt:lpstr>Classification of fungi</vt:lpstr>
      <vt:lpstr>Phylum zygomycota – common molds</vt:lpstr>
      <vt:lpstr>Phylum zygomycota</vt:lpstr>
      <vt:lpstr>Phylum zygomycota</vt:lpstr>
      <vt:lpstr>Phylum zygomycota</vt:lpstr>
      <vt:lpstr>Phylum Zygomycota</vt:lpstr>
      <vt:lpstr>Phylum zygomycota</vt:lpstr>
      <vt:lpstr>Phylum basidiomycota</vt:lpstr>
      <vt:lpstr>Phylum basidiomycota</vt:lpstr>
      <vt:lpstr>Phylum basidiomycota</vt:lpstr>
      <vt:lpstr>Phylum basidiomycota</vt:lpstr>
      <vt:lpstr>Phylum basidiomycota</vt:lpstr>
      <vt:lpstr>Phylum ascomycota</vt:lpstr>
      <vt:lpstr>Phylum ascomycota</vt:lpstr>
      <vt:lpstr>Phylum ascomycota</vt:lpstr>
      <vt:lpstr>Phylum ascomycota</vt:lpstr>
      <vt:lpstr>Phylum ascomycota</vt:lpstr>
      <vt:lpstr>Phylum deuteromycota</vt:lpstr>
      <vt:lpstr>fungal Relationships - mycorrhizae</vt:lpstr>
      <vt:lpstr>fungal relationships - mycorrhizae</vt:lpstr>
      <vt:lpstr>Fungal relationships - lichen</vt:lpstr>
      <vt:lpstr>Fungal relationships - lichen</vt:lpstr>
      <vt:lpstr>Fungal relationships - lichen</vt:lpstr>
      <vt:lpstr>Section 28-2</vt:lpstr>
      <vt:lpstr>Fungi &amp; human disease</vt:lpstr>
      <vt:lpstr>Fungi &amp; human disease</vt:lpstr>
      <vt:lpstr>Fungi in industry</vt:lpstr>
      <vt:lpstr>Fungi and the environment</vt:lpstr>
      <vt:lpstr>Section 28-3</vt:lpstr>
    </vt:vector>
  </TitlesOfParts>
  <Company>Prairie South School Division No.210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 Fungi</dc:title>
  <dc:creator>connors.laura</dc:creator>
  <cp:lastModifiedBy>petlak.logan</cp:lastModifiedBy>
  <cp:revision>53</cp:revision>
  <dcterms:created xsi:type="dcterms:W3CDTF">2009-11-30T16:33:23Z</dcterms:created>
  <dcterms:modified xsi:type="dcterms:W3CDTF">2013-11-26T18:08:41Z</dcterms:modified>
</cp:coreProperties>
</file>