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5" r:id="rId5"/>
    <p:sldId id="262" r:id="rId6"/>
    <p:sldId id="263" r:id="rId7"/>
    <p:sldId id="276" r:id="rId8"/>
    <p:sldId id="264" r:id="rId9"/>
    <p:sldId id="261" r:id="rId10"/>
    <p:sldId id="270" r:id="rId11"/>
    <p:sldId id="271" r:id="rId12"/>
    <p:sldId id="277" r:id="rId13"/>
    <p:sldId id="278" r:id="rId14"/>
    <p:sldId id="266" r:id="rId15"/>
    <p:sldId id="257" r:id="rId16"/>
    <p:sldId id="267" r:id="rId17"/>
    <p:sldId id="268" r:id="rId18"/>
    <p:sldId id="272" r:id="rId19"/>
    <p:sldId id="273" r:id="rId20"/>
    <p:sldId id="274" r:id="rId21"/>
    <p:sldId id="275" r:id="rId22"/>
    <p:sldId id="279" r:id="rId23"/>
    <p:sldId id="282" r:id="rId24"/>
    <p:sldId id="280" r:id="rId25"/>
    <p:sldId id="283" r:id="rId26"/>
    <p:sldId id="281" r:id="rId27"/>
    <p:sldId id="284" r:id="rId28"/>
    <p:sldId id="259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413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6610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62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47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689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524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878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35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9055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850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47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08AA3-555E-4D66-A032-33A339A0CFB4}" type="datetimeFigureOut">
              <a:rPr lang="en-CA" smtClean="0"/>
              <a:t>11/27/17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F6701-F44F-42BB-A2F3-C55D4D9FA6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59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iological_process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rgscience.com/uploads/2/0/7/9/20796234/1457270142.png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Structural_Biochemistry/Exergonic_reaction" TargetMode="External"/><Relationship Id="rId2" Type="http://schemas.openxmlformats.org/officeDocument/2006/relationships/hyperlink" Target="https://en.wikipedia.org/wiki/Thermodynamic_free_energ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3.bp.blogspot.com/-P-6D6cc7XLM/Uh9Vu1OMbzI/AAAAAAAAAtg/U6LgNhjRKoo/s1600/Enzyme+Induced+fit+Model.jpg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dybuilding.com/fun/calrmr.htm" TargetMode="External"/><Relationship Id="rId2" Type="http://schemas.openxmlformats.org/officeDocument/2006/relationships/hyperlink" Target="https://www.ncbi.nlm.nih.gov/pubmed/9243711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00jbG_cfGuQ" TargetMode="External"/><Relationship Id="rId1" Type="http://schemas.openxmlformats.org/officeDocument/2006/relationships/video" Target="https://www.youtube.com/embed/sQK3Yr4Sc_k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dn.kastatic.org/googleusercontent/5kYfgWV9sZ6NHO3Qlhfy3UFPvZ43z6yAkFLIcinnViHbekNRJqn4LDx1j6Tj7FhWBzA97Ci9nWSNhwahpI7RdFo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image.slidesharecdn.com/comparephotoresp-160113101850/95/comparing-photosynthesis-cellular-respiration-4-638.jpg?cb=1452680403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d2gne97vdumgn3.cloudfront.net/api/file/B4aquACtSVWFNYes8ot4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book.bionumbers.org/how-big-is-a-human-cell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image.slidesharecdn.com/cells1-150107050005-conversion-gate02/95/cells1-13-638.jpg?cb=1420606852" TargetMode="Externa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Big Idea 2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35062"/>
          </a:xfrm>
        </p:spPr>
        <p:txBody>
          <a:bodyPr/>
          <a:lstStyle/>
          <a:p>
            <a:r>
              <a:rPr lang="en-US" dirty="0" smtClean="0"/>
              <a:t>Biological systems utilize free energy and molecular building blocks to grow, to reproduce, and to maintain dynamic homeostasis.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016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Growth, reproduction, and maintenance, of the organization of living systems require free energy and matter.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Recommended reading: Chapter 6: Metabolism, </a:t>
            </a:r>
            <a:r>
              <a:rPr lang="en-CA" dirty="0" err="1" smtClean="0"/>
              <a:t>OpenStax</a:t>
            </a:r>
            <a:r>
              <a:rPr lang="en-CA" dirty="0" smtClean="0"/>
              <a:t> Biology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761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Constant inputs of energy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Life is incredibly complex and ordered (inter- and intra-</a:t>
            </a:r>
            <a:r>
              <a:rPr lang="en-CA" dirty="0" err="1" smtClean="0"/>
              <a:t>organismally</a:t>
            </a:r>
            <a:r>
              <a:rPr lang="en-CA" dirty="0" smtClean="0"/>
              <a:t>).</a:t>
            </a:r>
          </a:p>
          <a:p>
            <a:r>
              <a:rPr lang="en-CA" dirty="0" smtClean="0"/>
              <a:t>To function, constant inputs of energy are required.</a:t>
            </a:r>
          </a:p>
          <a:p>
            <a:r>
              <a:rPr lang="en-CA" dirty="0" smtClean="0"/>
              <a:t>Prolonged (dis)order = death.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Enthalpy relates to energy change (energy changes).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Living systems do not violate the second law of thermodynamics (entropy). What is this?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Increasing disorder is offset by </a:t>
            </a:r>
            <a:r>
              <a:rPr lang="en-CA" b="1" dirty="0" smtClean="0"/>
              <a:t>biological processes </a:t>
            </a:r>
            <a:r>
              <a:rPr lang="en-CA" dirty="0" smtClean="0"/>
              <a:t>that maintain or increase order. How might this work?</a:t>
            </a:r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6019800" y="6240463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2</a:t>
            </a:r>
            <a:r>
              <a:rPr lang="en-CA" baseline="30000" dirty="0" smtClean="0"/>
              <a:t>nd</a:t>
            </a:r>
            <a:r>
              <a:rPr lang="en-CA" dirty="0" smtClean="0"/>
              <a:t> Law = Entropy increases over time.</a:t>
            </a:r>
            <a:br>
              <a:rPr lang="en-CA" dirty="0" smtClean="0"/>
            </a:br>
            <a:r>
              <a:rPr lang="en-CA" dirty="0" smtClean="0"/>
              <a:t>Photosynthesis products are used as reactants in respiration.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0332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Energy - Biochemistry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types of energy are there?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Where is energy stored?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does energy get converted and subsequently stored?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Why might there be different amounts of energy in different types of macromolecules?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3584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a biological process?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Explain some examples?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/>
              <a:t>B</a:t>
            </a:r>
            <a:r>
              <a:rPr lang="en-CA" dirty="0" smtClean="0"/>
              <a:t>iological processes “</a:t>
            </a:r>
            <a:r>
              <a:rPr lang="en-US" dirty="0"/>
              <a:t>are the </a:t>
            </a:r>
            <a:r>
              <a:rPr lang="en-US" b="1" dirty="0"/>
              <a:t>processes</a:t>
            </a:r>
            <a:r>
              <a:rPr lang="en-US" dirty="0"/>
              <a:t> vital for a living organism to live. </a:t>
            </a:r>
            <a:r>
              <a:rPr lang="en-US" b="1" dirty="0"/>
              <a:t>Biological processes</a:t>
            </a:r>
            <a:r>
              <a:rPr lang="en-US" dirty="0"/>
              <a:t> are made up of many chemical reactions or other events that are involved in the persistence and transformation of life forms</a:t>
            </a:r>
            <a:r>
              <a:rPr lang="en-US" dirty="0" smtClean="0"/>
              <a:t>.”(</a:t>
            </a:r>
            <a:r>
              <a:rPr lang="en-US" dirty="0" smtClean="0">
                <a:hlinkClick r:id="rId2"/>
              </a:rPr>
              <a:t>1</a:t>
            </a:r>
            <a:r>
              <a:rPr lang="en-US" dirty="0" smtClean="0"/>
              <a:t>)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b="1" u="sng" dirty="0" smtClean="0"/>
              <a:t>Examples (more on this later)</a:t>
            </a:r>
          </a:p>
          <a:p>
            <a:r>
              <a:rPr lang="en-CA" dirty="0" smtClean="0"/>
              <a:t>Calvin Cycle</a:t>
            </a:r>
          </a:p>
          <a:p>
            <a:r>
              <a:rPr lang="en-CA" dirty="0" smtClean="0"/>
              <a:t>Krebs Cycle</a:t>
            </a:r>
          </a:p>
          <a:p>
            <a:r>
              <a:rPr lang="en-CA" dirty="0" smtClean="0"/>
              <a:t>Light-Dependent Reactions</a:t>
            </a:r>
          </a:p>
          <a:p>
            <a:r>
              <a:rPr lang="en-CA" dirty="0" smtClean="0"/>
              <a:t>Glycolysis</a:t>
            </a:r>
          </a:p>
          <a:p>
            <a:r>
              <a:rPr lang="en-CA" dirty="0" smtClean="0"/>
              <a:t>Fermentation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9071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Offsetting Processes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The products of one become the reactants of others. However the input of energy must always be greater than the loss of energy over time.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Cycle(s) of life, chemically, how does this look?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 Series of negative feedback loops exist throughout nature. What are examples of these?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Certain things that </a:t>
            </a:r>
            <a:r>
              <a:rPr lang="en-CA" b="1" dirty="0" smtClean="0"/>
              <a:t>consume</a:t>
            </a:r>
            <a:r>
              <a:rPr lang="en-CA" dirty="0" smtClean="0"/>
              <a:t> energy are offset by processes that </a:t>
            </a:r>
            <a:r>
              <a:rPr lang="en-CA" b="1" dirty="0" smtClean="0"/>
              <a:t>produce</a:t>
            </a:r>
            <a:r>
              <a:rPr lang="en-CA" dirty="0" smtClean="0"/>
              <a:t> energy.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222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Feedback Loops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387475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Negative feedback loops in nature typically are a good thing. The input is negated by the output.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Positive feedback loops in nature are typically a bad thing. The input produces and output which increases the input which produces more output.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Negative feedback loops maintain balance. Positive drives towards an extreme.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29756"/>
            <a:ext cx="6019800" cy="29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6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Free Energy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1825624"/>
            <a:ext cx="5181600" cy="4930775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Thermodynamic quantity equivalent to the capacity of a system to do work.(</a:t>
            </a:r>
            <a:r>
              <a:rPr lang="en-CA" dirty="0" smtClean="0">
                <a:hlinkClick r:id="rId2"/>
              </a:rPr>
              <a:t>1</a:t>
            </a:r>
            <a:r>
              <a:rPr lang="en-CA" dirty="0" smtClean="0"/>
              <a:t>)</a:t>
            </a:r>
          </a:p>
          <a:p>
            <a:endParaRPr lang="en-CA" dirty="0"/>
          </a:p>
          <a:p>
            <a:r>
              <a:rPr lang="en-CA" dirty="0" smtClean="0"/>
              <a:t>An </a:t>
            </a:r>
            <a:r>
              <a:rPr lang="en-US" b="1" dirty="0" smtClean="0"/>
              <a:t>exergonic </a:t>
            </a:r>
            <a:r>
              <a:rPr lang="en-US" b="1" dirty="0"/>
              <a:t>reaction</a:t>
            </a:r>
            <a:r>
              <a:rPr lang="en-US" dirty="0"/>
              <a:t> refers to a reaction where energy is released. Because the reactants lose energy (G decreases), Gibbs free energy (ΔG) is negative under constant temperature and pressure</a:t>
            </a:r>
            <a:r>
              <a:rPr lang="en-US" dirty="0" smtClean="0"/>
              <a:t>. (</a:t>
            </a:r>
            <a:r>
              <a:rPr lang="en-US" dirty="0" smtClean="0">
                <a:hlinkClick r:id="rId3"/>
              </a:rPr>
              <a:t>2</a:t>
            </a:r>
            <a:r>
              <a:rPr lang="en-US" dirty="0" smtClean="0"/>
              <a:t>) Some reactions require activation energy E</a:t>
            </a:r>
            <a:r>
              <a:rPr lang="en-US" baseline="-25000" dirty="0" smtClean="0"/>
              <a:t>A</a:t>
            </a:r>
            <a:r>
              <a:rPr lang="en-US" dirty="0" smtClean="0"/>
              <a:t> (energy to get the reaction going!)</a:t>
            </a:r>
          </a:p>
          <a:p>
            <a:r>
              <a:rPr lang="en-US" dirty="0"/>
              <a:t>Here is an endergonic </a:t>
            </a:r>
            <a:r>
              <a:rPr lang="en-US" dirty="0" smtClean="0"/>
              <a:t>reaction </a:t>
            </a:r>
            <a:r>
              <a:rPr lang="en-US" dirty="0"/>
              <a:t>of </a:t>
            </a:r>
            <a:r>
              <a:rPr lang="en-US" dirty="0" smtClean="0"/>
              <a:t>ATP to </a:t>
            </a:r>
            <a:r>
              <a:rPr lang="en-US" dirty="0"/>
              <a:t>give energy. </a:t>
            </a:r>
            <a:r>
              <a:rPr lang="en-US" dirty="0" smtClean="0"/>
              <a:t>Breaking </a:t>
            </a:r>
            <a:r>
              <a:rPr lang="en-US" dirty="0"/>
              <a:t>down the ATP formed ADP and Pi is an exergonic reaction, where Δ</a:t>
            </a:r>
            <a:r>
              <a:rPr lang="en-US" dirty="0" smtClean="0"/>
              <a:t>G </a:t>
            </a:r>
            <a:r>
              <a:rPr lang="en-US" dirty="0"/>
              <a:t>is less than 0.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50" y="631825"/>
            <a:ext cx="6010040" cy="541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2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Calculating Gibb’s Free Energy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825625"/>
            <a:ext cx="3276600" cy="4351338"/>
          </a:xfrm>
        </p:spPr>
        <p:txBody>
          <a:bodyPr>
            <a:normAutofit fontScale="92500" lnSpcReduction="20000"/>
          </a:bodyPr>
          <a:lstStyle/>
          <a:p>
            <a:r>
              <a:rPr lang="el-GR" i="1" dirty="0"/>
              <a:t>Δ</a:t>
            </a:r>
            <a:r>
              <a:rPr lang="en-CA" dirty="0"/>
              <a:t>G = </a:t>
            </a:r>
            <a:r>
              <a:rPr lang="el-GR" i="1" dirty="0"/>
              <a:t>Δ</a:t>
            </a:r>
            <a:r>
              <a:rPr lang="en-CA" dirty="0"/>
              <a:t>H − T</a:t>
            </a:r>
            <a:r>
              <a:rPr lang="el-GR" i="1" dirty="0"/>
              <a:t>Δ</a:t>
            </a:r>
            <a:r>
              <a:rPr lang="en-CA" dirty="0" smtClean="0"/>
              <a:t>S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de-DE" dirty="0"/>
              <a:t>ΔG = change in Gibbs free energy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ΔS </a:t>
            </a:r>
            <a:r>
              <a:rPr lang="de-DE" dirty="0"/>
              <a:t>= change in entropy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ΔH </a:t>
            </a:r>
            <a:r>
              <a:rPr lang="de-DE" dirty="0"/>
              <a:t>= change in enthalpy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T </a:t>
            </a:r>
            <a:r>
              <a:rPr lang="de-DE" dirty="0"/>
              <a:t>= absolute temperature (in </a:t>
            </a:r>
            <a:r>
              <a:rPr lang="de-DE" dirty="0" smtClean="0"/>
              <a:t>Kelvin = C° + 273)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800" y="1825625"/>
            <a:ext cx="7366000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From </a:t>
            </a:r>
            <a:r>
              <a:rPr lang="en-CA" dirty="0" err="1" smtClean="0"/>
              <a:t>OpenStax</a:t>
            </a:r>
            <a:r>
              <a:rPr lang="en-CA" dirty="0" smtClean="0"/>
              <a:t>, pg. 181: </a:t>
            </a:r>
            <a:br>
              <a:rPr lang="en-CA" dirty="0" smtClean="0"/>
            </a:br>
            <a:r>
              <a:rPr lang="en-CA" dirty="0" smtClean="0"/>
              <a:t>[</a:t>
            </a:r>
            <a:r>
              <a:rPr lang="en-US" dirty="0" smtClean="0"/>
              <a:t>The </a:t>
            </a:r>
            <a:r>
              <a:rPr lang="en-US" dirty="0"/>
              <a:t>standard free energy change of a chemical reaction is expressed as an amount of energy per mole of the reaction </a:t>
            </a:r>
            <a:r>
              <a:rPr lang="en-US" dirty="0" smtClean="0"/>
              <a:t>product (either </a:t>
            </a:r>
            <a:r>
              <a:rPr lang="en-US" dirty="0"/>
              <a:t>in kilojoules or kilocalories, kJ/</a:t>
            </a:r>
            <a:r>
              <a:rPr lang="en-US" dirty="0" err="1"/>
              <a:t>mol</a:t>
            </a:r>
            <a:r>
              <a:rPr lang="en-US" dirty="0"/>
              <a:t> or kcal/</a:t>
            </a:r>
            <a:r>
              <a:rPr lang="en-US" dirty="0" err="1"/>
              <a:t>mol</a:t>
            </a:r>
            <a:r>
              <a:rPr lang="en-US" dirty="0"/>
              <a:t>; 1 kJ = 0.239 kcal) under standard pH, temperature, and </a:t>
            </a:r>
            <a:r>
              <a:rPr lang="en-US" dirty="0" smtClean="0"/>
              <a:t>pressure conditions</a:t>
            </a:r>
            <a:r>
              <a:rPr lang="en-US" dirty="0"/>
              <a:t>. Standard pH, temperature, and pressure conditions are generally calculated at pH 7.0 in biological </a:t>
            </a:r>
            <a:r>
              <a:rPr lang="en-US" dirty="0" smtClean="0"/>
              <a:t>systems, 25 </a:t>
            </a:r>
            <a:r>
              <a:rPr lang="en-US" dirty="0"/>
              <a:t>degrees Celsius, and 100 kilopascals (1 </a:t>
            </a:r>
            <a:r>
              <a:rPr lang="en-US" dirty="0" err="1"/>
              <a:t>atm</a:t>
            </a:r>
            <a:r>
              <a:rPr lang="en-US" dirty="0"/>
              <a:t> pressure), respectively. It is important to note that cellular conditions </a:t>
            </a:r>
            <a:r>
              <a:rPr lang="en-US" dirty="0" smtClean="0"/>
              <a:t>vary considerably </a:t>
            </a:r>
            <a:r>
              <a:rPr lang="en-US" dirty="0"/>
              <a:t>from these standard conditions, and so standard calculated ΔG values for biological reactions will be </a:t>
            </a:r>
            <a:r>
              <a:rPr lang="en-US" dirty="0" smtClean="0"/>
              <a:t>different </a:t>
            </a:r>
            <a:r>
              <a:rPr lang="en-CA" dirty="0" smtClean="0"/>
              <a:t>inside </a:t>
            </a:r>
            <a:r>
              <a:rPr lang="en-CA" dirty="0"/>
              <a:t>the cell</a:t>
            </a:r>
            <a:r>
              <a:rPr lang="en-CA" dirty="0" smtClean="0"/>
              <a:t>.]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23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Gibb’s Free Energy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83173"/>
            <a:ext cx="5181600" cy="3300412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If energy is released (increase in free energy, increase in entropy), this is a negative or exergonic reactions (the products have less energy than the reactants).</a:t>
            </a:r>
          </a:p>
          <a:p>
            <a:r>
              <a:rPr lang="en-CA" dirty="0" smtClean="0"/>
              <a:t>If it is taken in (decrease in free energy, decrease in entropy), this is a positive or endergonic reaction.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194474"/>
            <a:ext cx="6012375" cy="47966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0" y="5126037"/>
            <a:ext cx="885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Look at each of the processes shown, and decide if it is endergonic or exergonic. In each case, </a:t>
            </a:r>
            <a:r>
              <a:rPr lang="en-US" dirty="0" smtClean="0"/>
              <a:t>does </a:t>
            </a:r>
            <a:r>
              <a:rPr lang="en-US" b="1" dirty="0" smtClean="0"/>
              <a:t>enthalpy</a:t>
            </a:r>
            <a:r>
              <a:rPr lang="en-US" dirty="0" smtClean="0"/>
              <a:t> </a:t>
            </a:r>
            <a:r>
              <a:rPr lang="en-US" dirty="0"/>
              <a:t>increase or decrease, and does </a:t>
            </a:r>
            <a:r>
              <a:rPr lang="en-US" b="1" dirty="0"/>
              <a:t>entropy</a:t>
            </a:r>
            <a:r>
              <a:rPr lang="en-US" dirty="0"/>
              <a:t> increase or decrease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/>
              <a:t>(a) a compost pile decomposing, (b) a chick hatching from</a:t>
            </a:r>
          </a:p>
          <a:p>
            <a:r>
              <a:rPr lang="en-US" dirty="0"/>
              <a:t>a fertilized egg, (c) sand art being destroyed, and (d) a ball rolling down a hill.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732137"/>
            <a:ext cx="2315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If </a:t>
            </a:r>
            <a:r>
              <a:rPr lang="de-DE" sz="2400" dirty="0"/>
              <a:t>ΔH</a:t>
            </a:r>
            <a:r>
              <a:rPr lang="en-CA" sz="2400" dirty="0" smtClean="0"/>
              <a:t> is negative (energy is released – decrease in enthalpy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579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Graphing comparisons of Ender- and </a:t>
            </a:r>
            <a:r>
              <a:rPr lang="en-CA" dirty="0" err="1" smtClean="0"/>
              <a:t>Exer-gonic</a:t>
            </a:r>
            <a:r>
              <a:rPr lang="en-CA" dirty="0" smtClean="0"/>
              <a:t> Reactions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9499" y="1690688"/>
            <a:ext cx="10031803" cy="36814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88200" y="5981700"/>
            <a:ext cx="3923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How do enzymes help when energy is required to make a product?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21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Gibbs Free Energy Examples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825625"/>
            <a:ext cx="6477000" cy="4351338"/>
          </a:xfrm>
        </p:spPr>
        <p:txBody>
          <a:bodyPr/>
          <a:lstStyle/>
          <a:p>
            <a:r>
              <a:rPr lang="en-US" dirty="0"/>
              <a:t>Calculate </a:t>
            </a:r>
            <a:r>
              <a:rPr lang="el-GR" dirty="0" smtClean="0"/>
              <a:t>Δ</a:t>
            </a:r>
            <a:r>
              <a:rPr lang="en-US" dirty="0" smtClean="0"/>
              <a:t>G </a:t>
            </a:r>
            <a:r>
              <a:rPr lang="en-US" dirty="0"/>
              <a:t>using </a:t>
            </a:r>
            <a:r>
              <a:rPr lang="el-GR" dirty="0" smtClean="0"/>
              <a:t>Δ</a:t>
            </a:r>
            <a:r>
              <a:rPr lang="en-US" dirty="0" smtClean="0"/>
              <a:t>G </a:t>
            </a:r>
            <a:r>
              <a:rPr lang="en-US" dirty="0"/>
              <a:t>= </a:t>
            </a:r>
            <a:r>
              <a:rPr lang="el-GR" dirty="0" smtClean="0"/>
              <a:t>Δ</a:t>
            </a:r>
            <a:r>
              <a:rPr lang="en-US" dirty="0" smtClean="0"/>
              <a:t>H </a:t>
            </a:r>
            <a:r>
              <a:rPr lang="en-US" dirty="0" smtClean="0"/>
              <a:t>– </a:t>
            </a:r>
            <a:r>
              <a:rPr lang="en-US" dirty="0" smtClean="0"/>
              <a:t>T</a:t>
            </a:r>
            <a:r>
              <a:rPr lang="el-GR" dirty="0" smtClean="0"/>
              <a:t>Δ</a:t>
            </a:r>
            <a:r>
              <a:rPr lang="en-US" dirty="0" smtClean="0"/>
              <a:t>S</a:t>
            </a:r>
            <a:r>
              <a:rPr lang="en-US" dirty="0"/>
              <a:t> </a:t>
            </a:r>
            <a:r>
              <a:rPr lang="en-US" dirty="0" smtClean="0"/>
              <a:t>(at standard temp, pressure).</a:t>
            </a:r>
            <a:r>
              <a:rPr lang="en-US" dirty="0" smtClean="0"/>
              <a:t> </a:t>
            </a:r>
            <a:r>
              <a:rPr lang="en-US" dirty="0"/>
              <a:t>Also, for each question, tell whether or not the reaction will be spontaneous.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r>
              <a:rPr lang="en-US" dirty="0"/>
              <a:t>) CH</a:t>
            </a:r>
            <a:r>
              <a:rPr lang="en-US" baseline="-25000" dirty="0"/>
              <a:t>3</a:t>
            </a:r>
            <a:r>
              <a:rPr lang="en-US" dirty="0"/>
              <a:t>OH(l) + 1½ O</a:t>
            </a:r>
            <a:r>
              <a:rPr lang="en-US" baseline="-25000" dirty="0"/>
              <a:t>2</a:t>
            </a:r>
            <a:r>
              <a:rPr lang="en-US" dirty="0"/>
              <a:t>(g</a:t>
            </a:r>
            <a:r>
              <a:rPr lang="en-US" dirty="0" smtClean="0"/>
              <a:t>)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(g) + 2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O(g</a:t>
            </a:r>
            <a:r>
              <a:rPr lang="en-US" dirty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Δ</a:t>
            </a:r>
            <a:r>
              <a:rPr lang="en-US" dirty="0" smtClean="0"/>
              <a:t>H </a:t>
            </a:r>
            <a:r>
              <a:rPr lang="en-US" dirty="0"/>
              <a:t>= -638.4 </a:t>
            </a:r>
            <a:r>
              <a:rPr lang="en-US" dirty="0" smtClean="0"/>
              <a:t>kJ/</a:t>
            </a:r>
            <a:r>
              <a:rPr lang="en-US" dirty="0" err="1" smtClean="0"/>
              <a:t>mol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Δ</a:t>
            </a:r>
            <a:r>
              <a:rPr lang="en-US" dirty="0" smtClean="0"/>
              <a:t>S </a:t>
            </a:r>
            <a:r>
              <a:rPr lang="en-US" dirty="0"/>
              <a:t>= 156.9 J / </a:t>
            </a:r>
            <a:r>
              <a:rPr lang="en-US" dirty="0" err="1" smtClean="0"/>
              <a:t>mol</a:t>
            </a:r>
            <a:r>
              <a:rPr lang="en-US" dirty="0" smtClean="0"/>
              <a:t>-K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00" y="1825625"/>
            <a:ext cx="5181600" cy="4351338"/>
          </a:xfrm>
        </p:spPr>
        <p:txBody>
          <a:bodyPr/>
          <a:lstStyle/>
          <a:p>
            <a:r>
              <a:rPr lang="en-US" dirty="0"/>
              <a:t>b) 2 NO</a:t>
            </a:r>
            <a:r>
              <a:rPr lang="en-US" baseline="-25000" dirty="0"/>
              <a:t>2</a:t>
            </a:r>
            <a:r>
              <a:rPr lang="en-US" dirty="0"/>
              <a:t>(g</a:t>
            </a:r>
            <a:r>
              <a:rPr lang="en-US" dirty="0" smtClean="0"/>
              <a:t>)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(g)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Δ</a:t>
            </a:r>
            <a:r>
              <a:rPr lang="en-US" dirty="0" smtClean="0"/>
              <a:t>H </a:t>
            </a:r>
            <a:r>
              <a:rPr lang="en-US" dirty="0"/>
              <a:t>= - 57.2 </a:t>
            </a:r>
            <a:r>
              <a:rPr lang="en-US" dirty="0" smtClean="0"/>
              <a:t>kJ/</a:t>
            </a:r>
            <a:r>
              <a:rPr lang="en-US" dirty="0" err="1" smtClean="0"/>
              <a:t>mol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Δ</a:t>
            </a:r>
            <a:r>
              <a:rPr lang="en-US" dirty="0" smtClean="0"/>
              <a:t>S </a:t>
            </a:r>
            <a:r>
              <a:rPr lang="en-US" dirty="0"/>
              <a:t>= -175.9 J / </a:t>
            </a:r>
            <a:r>
              <a:rPr lang="en-US" dirty="0" err="1" smtClean="0"/>
              <a:t>mol</a:t>
            </a:r>
            <a:r>
              <a:rPr lang="en-US" dirty="0" smtClean="0"/>
              <a:t>-K 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24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 our bodies…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Certain things decrease energy required within us for reactions to occur.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267075"/>
          </a:xfrm>
        </p:spPr>
        <p:txBody>
          <a:bodyPr/>
          <a:lstStyle/>
          <a:p>
            <a:r>
              <a:rPr lang="en-CA" dirty="0" smtClean="0"/>
              <a:t>What macromolecules are these things composed of?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are these things made?</a:t>
            </a:r>
            <a:endParaRPr lang="en-CA" dirty="0"/>
          </a:p>
        </p:txBody>
      </p:sp>
      <p:pic>
        <p:nvPicPr>
          <p:cNvPr id="1026" name="Picture 2" descr="Image result for enzym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3673474"/>
            <a:ext cx="4067175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91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Select a Biological Process from our list before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These processes are “sequential” meaning they can be entered at any point. As a result, if I took a pill (not in Ibiza), that was full of NADH, how might that influence ethyl alcohol fermentation (would it increase/decrease the amount of alcohol and how?)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How might this apply to the supplements we take, what might they actually do when considering biological processes?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12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do organisms need energy?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21200" cy="4351338"/>
          </a:xfrm>
        </p:spPr>
        <p:txBody>
          <a:bodyPr/>
          <a:lstStyle/>
          <a:p>
            <a:pPr marL="0" indent="0">
              <a:buNone/>
            </a:pPr>
            <a:r>
              <a:rPr lang="en-CA" dirty="0" smtClean="0"/>
              <a:t>Perform activities for:</a:t>
            </a:r>
          </a:p>
          <a:p>
            <a:r>
              <a:rPr lang="en-CA" dirty="0" smtClean="0"/>
              <a:t>Growth.</a:t>
            </a:r>
          </a:p>
          <a:p>
            <a:r>
              <a:rPr lang="en-CA" dirty="0" smtClean="0"/>
              <a:t>Maintain organization.</a:t>
            </a:r>
          </a:p>
          <a:p>
            <a:r>
              <a:rPr lang="en-CA" dirty="0" smtClean="0"/>
              <a:t>Reproduce (when creating offspring, you need additional energy to grow these new organisms).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5626100" y="1348800"/>
            <a:ext cx="627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What are examples of </a:t>
            </a:r>
            <a:r>
              <a:rPr lang="en-CA" sz="2400" b="1" dirty="0" smtClean="0"/>
              <a:t>ectotherms </a:t>
            </a:r>
            <a:r>
              <a:rPr lang="en-CA" sz="2400" dirty="0" smtClean="0"/>
              <a:t>(use of external thermal energy to help regulate and maintain body temperature)?</a:t>
            </a:r>
          </a:p>
          <a:p>
            <a:endParaRPr lang="en-CA" sz="2400" dirty="0"/>
          </a:p>
          <a:p>
            <a:endParaRPr lang="en-CA" sz="2400" dirty="0" smtClean="0"/>
          </a:p>
          <a:p>
            <a:r>
              <a:rPr lang="en-CA" sz="2400" dirty="0" smtClean="0"/>
              <a:t>What are examples of </a:t>
            </a:r>
            <a:r>
              <a:rPr lang="en-CA" sz="2400" b="1" dirty="0" smtClean="0"/>
              <a:t>endotherms</a:t>
            </a:r>
            <a:r>
              <a:rPr lang="en-CA" sz="2400" dirty="0" smtClean="0"/>
              <a:t> (the use of thermal energy generated by metabolism to maintain homeostatic body temperatures)?</a:t>
            </a:r>
            <a:br>
              <a:rPr lang="en-CA" sz="2400" dirty="0" smtClean="0"/>
            </a:br>
            <a:r>
              <a:rPr lang="en-CA" sz="2400" dirty="0" smtClean="0"/>
              <a:t/>
            </a:r>
            <a:br>
              <a:rPr lang="en-CA" sz="2400" dirty="0" smtClean="0"/>
            </a:br>
            <a:endParaRPr lang="en-CA" sz="24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700161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Varying Reproductive Strategies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do many organisms reproduce (plants and animals)? Why would this make sense in terms of energy?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36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Metabolic Rates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55300" cy="4351338"/>
          </a:xfrm>
        </p:spPr>
        <p:txBody>
          <a:bodyPr/>
          <a:lstStyle/>
          <a:p>
            <a:r>
              <a:rPr lang="en-CA" dirty="0" smtClean="0"/>
              <a:t>Getting cats fixed </a:t>
            </a:r>
            <a:r>
              <a:rPr lang="en-CA" dirty="0" smtClean="0">
                <a:hlinkClick r:id="rId2"/>
              </a:rPr>
              <a:t>affects their metabolic rates </a:t>
            </a:r>
            <a:r>
              <a:rPr lang="en-CA" dirty="0" smtClean="0"/>
              <a:t>– resting metabolic rate.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Given your size – what is your resting metabolic rate? </a:t>
            </a:r>
            <a:r>
              <a:rPr lang="en-CA" dirty="0" smtClean="0">
                <a:hlinkClick r:id="rId3"/>
              </a:rPr>
              <a:t>Link!</a:t>
            </a: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Mine is </a:t>
            </a:r>
            <a:r>
              <a:rPr lang="en-CA" dirty="0"/>
              <a:t>1962 calories/day (</a:t>
            </a:r>
            <a:r>
              <a:rPr lang="en-CA" dirty="0" smtClean="0"/>
              <a:t>8209kJ?). 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568306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 our labs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When you increased the amount of producers in a population, what should have happened to the total population of the community?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If you decreased decomposers, how might this impact the community?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Amount of organisms in trophic levels affect each other.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Therefore, changes in the energy available to an ecosystem fluctuates and so, too, does the organisms comprising the ecosystem.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0655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 our labs - 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Autotrophs (chemo- or photo-) convert free energy from inorganic components.</a:t>
            </a:r>
          </a:p>
          <a:p>
            <a:endParaRPr lang="en-CA" dirty="0"/>
          </a:p>
          <a:p>
            <a:r>
              <a:rPr lang="en-CA" dirty="0" smtClean="0"/>
              <a:t>What types of different macromolecules do we (heterotrophs) get energy from?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94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Energy capturing needs Electron Acceptors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NADP+ in Photosynthesis</a:t>
            </a:r>
          </a:p>
          <a:p>
            <a:r>
              <a:rPr lang="en-CA" dirty="0" smtClean="0"/>
              <a:t>O</a:t>
            </a:r>
            <a:r>
              <a:rPr lang="en-CA" baseline="-25000" dirty="0" smtClean="0"/>
              <a:t>2 </a:t>
            </a:r>
            <a:r>
              <a:rPr lang="en-CA" dirty="0" smtClean="0"/>
              <a:t>in respiration.</a:t>
            </a:r>
          </a:p>
          <a:p>
            <a:endParaRPr lang="en-CA" baseline="-25000" dirty="0"/>
          </a:p>
          <a:p>
            <a:r>
              <a:rPr lang="en-CA" dirty="0" smtClean="0"/>
              <a:t>Why?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9305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Photosynthesis and Cellular Respiration</a:t>
            </a:r>
            <a:br>
              <a:rPr lang="en-CA" dirty="0" smtClean="0"/>
            </a:br>
            <a:r>
              <a:rPr lang="en-CA" sz="2000" dirty="0" smtClean="0"/>
              <a:t>flipped – you learn it, then come to class to discuss and talk it out</a:t>
            </a:r>
            <a:endParaRPr lang="en-CA" dirty="0"/>
          </a:p>
        </p:txBody>
      </p:sp>
      <p:pic>
        <p:nvPicPr>
          <p:cNvPr id="6" name="sQK3Yr4Sc_k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1690688"/>
            <a:ext cx="4572000" cy="2571750"/>
          </a:xfrm>
          <a:prstGeom prst="rect">
            <a:avLst/>
          </a:prstGeom>
        </p:spPr>
      </p:pic>
      <p:pic>
        <p:nvPicPr>
          <p:cNvPr id="7" name="00jbG_cfGuQ"/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096000" y="1690688"/>
            <a:ext cx="4572000" cy="2571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0" y="4724400"/>
            <a:ext cx="491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Chapter 7 of </a:t>
            </a:r>
            <a:r>
              <a:rPr lang="en-CA" dirty="0" err="1" smtClean="0"/>
              <a:t>OpenStax</a:t>
            </a:r>
            <a:r>
              <a:rPr lang="en-CA" dirty="0" smtClean="0"/>
              <a:t> Text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4724400"/>
            <a:ext cx="491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Chapter 8 of </a:t>
            </a:r>
            <a:r>
              <a:rPr lang="en-CA" dirty="0" err="1" smtClean="0"/>
              <a:t>OpenStax</a:t>
            </a:r>
            <a:r>
              <a:rPr lang="en-CA" dirty="0" smtClean="0"/>
              <a:t> Text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8691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Reading Strategies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Create and answer questions about the content.</a:t>
            </a:r>
          </a:p>
          <a:p>
            <a:r>
              <a:rPr lang="en-CA" dirty="0" smtClean="0"/>
              <a:t>Provide summary of each section/highlight or make keys points or ideas you thought were important.</a:t>
            </a:r>
          </a:p>
          <a:p>
            <a:r>
              <a:rPr lang="en-CA" dirty="0" smtClean="0"/>
              <a:t>Complete end of chapter summaries found in the textbook.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This reminds me of (connect to previous things you know).</a:t>
            </a:r>
            <a:endParaRPr lang="en-CA" dirty="0"/>
          </a:p>
          <a:p>
            <a:r>
              <a:rPr lang="en-CA" dirty="0" smtClean="0"/>
              <a:t>Try to teach it to someone else.</a:t>
            </a:r>
          </a:p>
          <a:p>
            <a:r>
              <a:rPr lang="en-CA" dirty="0" smtClean="0"/>
              <a:t>Make predictions about the start of chapter objectives.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Create a drawing or visual to better “see” the content.</a:t>
            </a:r>
          </a:p>
        </p:txBody>
      </p:sp>
    </p:spTree>
    <p:extLst>
      <p:ext uri="{BB962C8B-B14F-4D97-AF65-F5344CB8AC3E}">
        <p14:creationId xmlns:p14="http://schemas.microsoft.com/office/powerpoint/2010/main" val="3746167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Make Questions about P and CR using the curriculum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7032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Photosynthesis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1304924"/>
            <a:ext cx="5765800" cy="5362575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Light-dependent reactions in eukaryotes capture free energy in light to make ATP and NADPH.</a:t>
            </a:r>
          </a:p>
          <a:p>
            <a:r>
              <a:rPr lang="en-CA" dirty="0" smtClean="0"/>
              <a:t>Chlorophylls absorb light, energizing electrons in PII and PI.</a:t>
            </a:r>
          </a:p>
          <a:p>
            <a:r>
              <a:rPr lang="en-CA" dirty="0" smtClean="0"/>
              <a:t>PII and PI are embedded in the membranes of the thylakoid in chloroplasts and are connected by the transfer of these electrons through a series of other molecules in the electron transport chain (ETC). </a:t>
            </a:r>
          </a:p>
          <a:p>
            <a:r>
              <a:rPr lang="en-CA" dirty="0"/>
              <a:t>As these electrons are transferred via reactions in the ETC, water is split to replenish lost electrons and contributes to a buildup of H+ (protons) causing an </a:t>
            </a:r>
            <a:r>
              <a:rPr lang="en-CA" b="1" dirty="0"/>
              <a:t>electrochemical gradient</a:t>
            </a:r>
            <a:r>
              <a:rPr lang="en-CA" dirty="0"/>
              <a:t>.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4100" y="1304924"/>
            <a:ext cx="5181600" cy="3013076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This proton gradient is harnessed by an enzyme to create ATP from ADP and an inorganic phosphate.</a:t>
            </a:r>
          </a:p>
          <a:p>
            <a:r>
              <a:rPr lang="en-CA" dirty="0" smtClean="0"/>
              <a:t>The energy captured and stored into ATP and NADPH powers the production of carbohydrates from carbon dioxide in the Calvin cycle, which occurs in the stroma of the chloroplast.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986211"/>
            <a:ext cx="4876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70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Photosynthesis and Prokaryotes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9400" y="1473200"/>
            <a:ext cx="5740400" cy="5130800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Photosynthesis first evolved in prokaryotes (chlorophyll is in the cytoplasm).</a:t>
            </a:r>
          </a:p>
          <a:p>
            <a:r>
              <a:rPr lang="en-CA" dirty="0" smtClean="0"/>
              <a:t>Evidence supports that this is what oxygenated our atmosphere.</a:t>
            </a:r>
          </a:p>
          <a:p>
            <a:r>
              <a:rPr lang="en-CA" dirty="0" smtClean="0"/>
              <a:t>Prokaryotic photosynthetic pathways are foundation of photosynthesis but instead occurs in their plasma membranes than organelle-based pathways (much like respiration in the mitochondria).</a:t>
            </a:r>
          </a:p>
          <a:p>
            <a:r>
              <a:rPr lang="en-CA" dirty="0" smtClean="0"/>
              <a:t>Think of </a:t>
            </a:r>
            <a:r>
              <a:rPr lang="en-CA" b="1" dirty="0" smtClean="0"/>
              <a:t>endosymbiotic theory</a:t>
            </a:r>
            <a:r>
              <a:rPr lang="en-CA" dirty="0" smtClean="0"/>
              <a:t>. Rather than getting water and CO</a:t>
            </a:r>
            <a:r>
              <a:rPr lang="en-CA" baseline="-25000" dirty="0" smtClean="0"/>
              <a:t>2 </a:t>
            </a:r>
            <a:r>
              <a:rPr lang="en-CA" dirty="0" smtClean="0"/>
              <a:t>from inside the cell, it got it from the surrounding environment.</a:t>
            </a:r>
            <a:endParaRPr lang="en-CA" b="1" baseline="-25000" dirty="0"/>
          </a:p>
        </p:txBody>
      </p:sp>
      <p:pic>
        <p:nvPicPr>
          <p:cNvPr id="2050" name="Picture 2" descr="https://image.slidesharecdn.com/comparephotoresp-160113101850/95/comparing-photosynthesis-cellular-respiration-4-638.jpg?cb=1452680403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90688"/>
            <a:ext cx="6172200" cy="463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904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Cellular Respiration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059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4108"/>
          </a:xfrm>
        </p:spPr>
        <p:txBody>
          <a:bodyPr/>
          <a:lstStyle/>
          <a:p>
            <a:r>
              <a:rPr lang="en-CA" dirty="0" smtClean="0"/>
              <a:t>Free energy ultimately becomes available for metabolism by converting ATP </a:t>
            </a:r>
            <a:r>
              <a:rPr lang="en-CA" dirty="0" smtClean="0">
                <a:sym typeface="Wingdings" panose="05000000000000000000" pitchFamily="2" charset="2"/>
              </a:rPr>
              <a:t> ADP, which is a big part of many steps in metabolic pathways (occurring by that H+ buildup and chemiosmosis).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38325"/>
            <a:ext cx="5181600" cy="3974108"/>
          </a:xfrm>
        </p:spPr>
        <p:txBody>
          <a:bodyPr/>
          <a:lstStyle/>
          <a:p>
            <a:r>
              <a:rPr lang="en-CA" dirty="0" smtClean="0"/>
              <a:t>What are structural features and mechanisms allow organisms/cells to capture, store, and use free energy?</a:t>
            </a:r>
          </a:p>
          <a:p>
            <a:endParaRPr lang="en-CA" dirty="0"/>
          </a:p>
          <a:p>
            <a:r>
              <a:rPr lang="en-CA" dirty="0" smtClean="0"/>
              <a:t>Construct a graph of free energy in a system starting from light </a:t>
            </a:r>
            <a:r>
              <a:rPr lang="en-CA" dirty="0" smtClean="0">
                <a:sym typeface="Wingdings" panose="05000000000000000000" pitchFamily="2" charset="2"/>
              </a:rPr>
              <a:t> photosynthesis  respiration.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3975100" y="5934670"/>
            <a:ext cx="8216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u="sng" dirty="0" smtClean="0"/>
              <a:t>Oxidative phosphorylation </a:t>
            </a:r>
            <a:r>
              <a:rPr lang="en-CA" sz="1600" dirty="0" smtClean="0"/>
              <a:t>–</a:t>
            </a:r>
            <a:r>
              <a:rPr 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 is the metabolic pathway in which cells use enzymes to oxidize nutrients, thereby releasing energy which is used to produce adenosine triphosphate (ATP</a:t>
            </a:r>
            <a:r>
              <a:rPr lang="en-US" sz="1600" dirty="0" smtClean="0">
                <a:solidFill>
                  <a:srgbClr val="222222"/>
                </a:solidFill>
                <a:latin typeface="arial" panose="020B0604020202020204" pitchFamily="34" charset="0"/>
              </a:rPr>
              <a:t>). Phosphorylation specifically is the addition of a phosphate group.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457975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Biological Energy Processes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Summarize the process - How is the energy obtained? What is the energy specifically obtained from/converted?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- What molecules are electron acceptors in the process?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- How is an electrochemical gradient involved?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u="sng" dirty="0"/>
              <a:t>Autotrophs (inorganic --&gt; organic)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--&gt; Chemosynthesis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--&gt; Photosynthesis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u="sng" dirty="0"/>
              <a:t/>
            </a:r>
            <a:br>
              <a:rPr lang="en-CA" u="sng" dirty="0"/>
            </a:br>
            <a:r>
              <a:rPr lang="en-CA" u="sng" dirty="0"/>
              <a:t>Heterotrophs (organic --&gt; organic)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--&gt; Metabolism of carbs, lipids, and proteins for energy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--&gt; Fermentation (lactic acid or ethyl alcohol) </a:t>
            </a:r>
          </a:p>
        </p:txBody>
      </p:sp>
    </p:spTree>
    <p:extLst>
      <p:ext uri="{BB962C8B-B14F-4D97-AF65-F5344CB8AC3E}">
        <p14:creationId xmlns:p14="http://schemas.microsoft.com/office/powerpoint/2010/main" val="4274225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Organic Molecules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Chapter 2 and 3 (Atoms, Water and Organic Molecules) of </a:t>
            </a:r>
            <a:r>
              <a:rPr lang="en-CA" dirty="0" err="1" smtClean="0"/>
              <a:t>OpenStax</a:t>
            </a:r>
            <a:r>
              <a:rPr lang="en-CA" dirty="0" smtClean="0"/>
              <a:t> Text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4473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Carbon Cycle</a:t>
            </a:r>
            <a:endParaRPr lang="en-CA" dirty="0"/>
          </a:p>
        </p:txBody>
      </p:sp>
      <p:pic>
        <p:nvPicPr>
          <p:cNvPr id="2050" name="Picture 2" descr="Image result for carbon cyc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30" y="568324"/>
            <a:ext cx="5909469" cy="590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06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Nitrogen Cycle</a:t>
            </a:r>
            <a:endParaRPr lang="en-CA" dirty="0"/>
          </a:p>
        </p:txBody>
      </p:sp>
      <p:pic>
        <p:nvPicPr>
          <p:cNvPr id="3074" name="Picture 2" descr="https://upload.wikimedia.org/wikipedia/commons/thumb/f/fe/Nitrogen_Cycle.svg/1200px-Nitrogen_Cycle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508" y="835025"/>
            <a:ext cx="7383992" cy="553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061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Phosphorus Cycle</a:t>
            </a:r>
            <a:endParaRPr lang="en-CA" dirty="0"/>
          </a:p>
        </p:txBody>
      </p:sp>
      <p:pic>
        <p:nvPicPr>
          <p:cNvPr id="4098" name="Picture 2" descr="Image result for phosphorus cycle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1466056"/>
            <a:ext cx="8496300" cy="531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225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Water is polar! What does this mean? Why is it important? Why is it polar?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Is hydrogen-bonding strong or weak?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Reminder: What is diffusion (active/passive transport), what are cell membranes composed of, and why is this relevant to nutrient uptake?</a:t>
            </a:r>
          </a:p>
          <a:p>
            <a:endParaRPr lang="en-CA" dirty="0"/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870558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Water – why are each of these properties so significant to life?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Cohesion</a:t>
            </a:r>
          </a:p>
          <a:p>
            <a:r>
              <a:rPr lang="en-CA" dirty="0" smtClean="0"/>
              <a:t>Adhesion</a:t>
            </a:r>
          </a:p>
          <a:p>
            <a:r>
              <a:rPr lang="en-CA" dirty="0" smtClean="0"/>
              <a:t>High specific heat capacity</a:t>
            </a:r>
          </a:p>
          <a:p>
            <a:r>
              <a:rPr lang="en-CA" dirty="0" smtClean="0"/>
              <a:t>Universal solvent supports reactions</a:t>
            </a:r>
          </a:p>
          <a:p>
            <a:r>
              <a:rPr lang="en-CA" dirty="0" smtClean="0"/>
              <a:t>Heat of vaporization</a:t>
            </a:r>
            <a:endParaRPr lang="en-CA" dirty="0"/>
          </a:p>
          <a:p>
            <a:r>
              <a:rPr lang="en-CA" dirty="0" smtClean="0"/>
              <a:t>Heat of fusion</a:t>
            </a:r>
          </a:p>
          <a:p>
            <a:r>
              <a:rPr lang="en-CA" dirty="0" smtClean="0"/>
              <a:t>Water’s thermal conductivity</a:t>
            </a:r>
          </a:p>
        </p:txBody>
      </p:sp>
    </p:spTree>
    <p:extLst>
      <p:ext uri="{BB962C8B-B14F-4D97-AF65-F5344CB8AC3E}">
        <p14:creationId xmlns:p14="http://schemas.microsoft.com/office/powerpoint/2010/main" val="3597763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Surface to Area Volume in Uptake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72100" cy="4351338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As cells get bigger, their surface area to volume ratio decreases. </a:t>
            </a:r>
          </a:p>
          <a:p>
            <a:endParaRPr lang="en-CA" dirty="0"/>
          </a:p>
          <a:p>
            <a:r>
              <a:rPr lang="en-CA" dirty="0" smtClean="0"/>
              <a:t>If interested in maximizing the ability to take in nutrients and dispose of waste, what is the most practical “design” when organizing cells?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Is having larger cells smart then? Why might some of our human body cells be bigger than others when considering its “needs” or function.</a:t>
            </a:r>
            <a:endParaRPr lang="en-CA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315244"/>
            <a:ext cx="59055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42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Structures that utilize this concept.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Root hairs (tinier roots can lead to greater water uptake).</a:t>
            </a:r>
          </a:p>
          <a:p>
            <a:r>
              <a:rPr lang="en-CA" dirty="0" smtClean="0"/>
              <a:t>Cells of alveoli (in our lungs, maximizes diffusion of CO</a:t>
            </a:r>
            <a:r>
              <a:rPr lang="en-CA" baseline="-25000" dirty="0" smtClean="0"/>
              <a:t>2 </a:t>
            </a:r>
            <a:r>
              <a:rPr lang="en-CA" dirty="0" smtClean="0"/>
              <a:t>and O</a:t>
            </a:r>
            <a:r>
              <a:rPr lang="en-CA" baseline="-25000" dirty="0" smtClean="0"/>
              <a:t>2</a:t>
            </a:r>
          </a:p>
          <a:p>
            <a:r>
              <a:rPr lang="en-CA" dirty="0" smtClean="0"/>
              <a:t>Villi (part of our digestive tract)</a:t>
            </a:r>
          </a:p>
          <a:p>
            <a:r>
              <a:rPr lang="en-CA" dirty="0" smtClean="0"/>
              <a:t>Microvilli (cellular protrusions)</a:t>
            </a:r>
          </a:p>
          <a:p>
            <a:endParaRPr lang="en-CA" dirty="0"/>
          </a:p>
          <a:p>
            <a:r>
              <a:rPr lang="en-CA" dirty="0" smtClean="0"/>
              <a:t>Larger cell membrane surface areas provide more opportunities for nutrient exchange.</a:t>
            </a:r>
          </a:p>
        </p:txBody>
      </p:sp>
      <p:pic>
        <p:nvPicPr>
          <p:cNvPr id="1026" name="Picture 2" descr="Image result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6164"/>
            <a:ext cx="5181600" cy="389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243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365125"/>
            <a:ext cx="7962900" cy="132556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Applying this concept mathematically</a:t>
            </a:r>
            <a:br>
              <a:rPr lang="en-CA" dirty="0" smtClean="0"/>
            </a:br>
            <a:r>
              <a:rPr lang="en-CA" sz="2400" dirty="0" smtClean="0"/>
              <a:t>Cylinder SA = </a:t>
            </a:r>
            <a:r>
              <a:rPr lang="el-GR" sz="2400" dirty="0" smtClean="0"/>
              <a:t>2π</a:t>
            </a:r>
            <a:r>
              <a:rPr lang="en-CA" sz="2400" dirty="0"/>
              <a:t>rh+2</a:t>
            </a:r>
            <a:r>
              <a:rPr lang="el-GR" sz="2400" dirty="0"/>
              <a:t>π</a:t>
            </a:r>
            <a:r>
              <a:rPr lang="en-CA" sz="2400" dirty="0" smtClean="0"/>
              <a:t>r</a:t>
            </a:r>
            <a:r>
              <a:rPr lang="en-CA" sz="2400" baseline="30000" dirty="0" smtClean="0"/>
              <a:t>2</a:t>
            </a:r>
            <a:br>
              <a:rPr lang="en-CA" sz="2400" baseline="30000" dirty="0" smtClean="0"/>
            </a:br>
            <a:endParaRPr lang="en-CA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3700" y="3092450"/>
            <a:ext cx="5181600" cy="34607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 smtClean="0"/>
              <a:t>Which of the following cells likely is able to have the greatest uptake of nutrients and loss of waste.</a:t>
            </a:r>
          </a:p>
          <a:p>
            <a:r>
              <a:rPr lang="en-CA" dirty="0" smtClean="0"/>
              <a:t>A spherical red blood cell that has a diameter of 20µm.</a:t>
            </a:r>
          </a:p>
          <a:p>
            <a:r>
              <a:rPr lang="en-CA" dirty="0" smtClean="0"/>
              <a:t>A cylindrical root hair that has a height of 800µm and a diameter of 30µm</a:t>
            </a:r>
          </a:p>
          <a:p>
            <a:r>
              <a:rPr lang="en-CA" dirty="0" smtClean="0"/>
              <a:t>A cube-shaped plant stem cell that is 40µm</a:t>
            </a:r>
            <a:r>
              <a:rPr lang="en-CA" dirty="0"/>
              <a:t> </a:t>
            </a:r>
            <a:r>
              <a:rPr lang="en-CA" dirty="0" smtClean="0"/>
              <a:t>long, wide, and tall.</a:t>
            </a:r>
          </a:p>
          <a:p>
            <a:r>
              <a:rPr lang="en-CA" dirty="0" smtClean="0"/>
              <a:t>A rectangular animal bone cell that is 50µm long, 30µm wide, and 40µm tall.</a:t>
            </a:r>
            <a:endParaRPr lang="en-CA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172200" y="1825626"/>
          <a:ext cx="5753100" cy="47275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6550"/>
                <a:gridCol w="2876550"/>
              </a:tblGrid>
              <a:tr h="761245">
                <a:tc>
                  <a:txBody>
                    <a:bodyPr/>
                    <a:lstStyle/>
                    <a:p>
                      <a:r>
                        <a:rPr lang="en-CA" dirty="0" smtClean="0"/>
                        <a:t>Cell Type</a:t>
                      </a:r>
                      <a:r>
                        <a:rPr lang="en-CA" baseline="0" dirty="0" smtClean="0"/>
                        <a:t> – Surface Area and Volume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Surface</a:t>
                      </a:r>
                      <a:r>
                        <a:rPr lang="en-CA" baseline="0" dirty="0" smtClean="0"/>
                        <a:t> area to volume ratio</a:t>
                      </a:r>
                      <a:endParaRPr lang="en-CA" dirty="0"/>
                    </a:p>
                  </a:txBody>
                  <a:tcPr/>
                </a:tc>
              </a:tr>
              <a:tr h="991582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991582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991582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991582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" y="177800"/>
            <a:ext cx="35718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97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4400" dirty="0" smtClean="0"/>
              <a:t>Growth, reproduction and dynamic homeostasis require that cells create and maintain internal environments that are different from their external environments.</a:t>
            </a:r>
            <a:endParaRPr lang="en-CA" sz="4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Recommended Readings: Chapter 5 – Structure and Function of Plasma Membranes (</a:t>
            </a:r>
            <a:r>
              <a:rPr lang="en-CA" dirty="0" err="1" smtClean="0"/>
              <a:t>OpenStax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2131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1490</Words>
  <Application>Microsoft Office PowerPoint</Application>
  <PresentationFormat>Widescreen</PresentationFormat>
  <Paragraphs>165</Paragraphs>
  <Slides>38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Arial</vt:lpstr>
      <vt:lpstr>Calibri</vt:lpstr>
      <vt:lpstr>Calibri Light</vt:lpstr>
      <vt:lpstr>Wingdings</vt:lpstr>
      <vt:lpstr>Office Theme</vt:lpstr>
      <vt:lpstr>Big Idea 2</vt:lpstr>
      <vt:lpstr>Growth, reproduction, and maintenance, of the organization of living systems require free energy and matter.</vt:lpstr>
      <vt:lpstr>Constant inputs of energy</vt:lpstr>
      <vt:lpstr>Energy - Biochemistry</vt:lpstr>
      <vt:lpstr>What is a biological process?</vt:lpstr>
      <vt:lpstr>Offsetting Processes</vt:lpstr>
      <vt:lpstr>Feedback Loops</vt:lpstr>
      <vt:lpstr>Free Energy</vt:lpstr>
      <vt:lpstr>Calculating Gibb’s Free Energy</vt:lpstr>
      <vt:lpstr>Gibb’s Free Energy</vt:lpstr>
      <vt:lpstr>Graphing comparisons of Ender- and Exer-gonic Reactions</vt:lpstr>
      <vt:lpstr>Gibbs Free Energy Examples</vt:lpstr>
      <vt:lpstr>In our bodies…</vt:lpstr>
      <vt:lpstr>Select a Biological Process from our list before</vt:lpstr>
      <vt:lpstr>Why do organisms need energy?</vt:lpstr>
      <vt:lpstr>Varying Reproductive Strategies</vt:lpstr>
      <vt:lpstr>Metabolic Rates</vt:lpstr>
      <vt:lpstr>In our labs</vt:lpstr>
      <vt:lpstr>In our labs - continued</vt:lpstr>
      <vt:lpstr>Energy capturing needs Electron Acceptors</vt:lpstr>
      <vt:lpstr>Photosynthesis and Cellular Respiration flipped – you learn it, then come to class to discuss and talk it out</vt:lpstr>
      <vt:lpstr>Reading Strategies</vt:lpstr>
      <vt:lpstr>Make Questions about P and CR using the curriculum</vt:lpstr>
      <vt:lpstr>Photosynthesis</vt:lpstr>
      <vt:lpstr>Photosynthesis and Prokaryotes</vt:lpstr>
      <vt:lpstr>Cellular Respiration</vt:lpstr>
      <vt:lpstr>PowerPoint Presentation</vt:lpstr>
      <vt:lpstr>Biological Energy Processes</vt:lpstr>
      <vt:lpstr>Organic Molecules</vt:lpstr>
      <vt:lpstr>Carbon Cycle</vt:lpstr>
      <vt:lpstr>Nitrogen Cycle</vt:lpstr>
      <vt:lpstr>Phosphorus Cycle</vt:lpstr>
      <vt:lpstr>Water</vt:lpstr>
      <vt:lpstr>Water – why are each of these properties so significant to life?</vt:lpstr>
      <vt:lpstr>Surface to Area Volume in Uptake</vt:lpstr>
      <vt:lpstr>Structures that utilize this concept.</vt:lpstr>
      <vt:lpstr>Applying this concept mathematically Cylinder SA = 2πrh+2πr2 </vt:lpstr>
      <vt:lpstr>Growth, reproduction and dynamic homeostasis require that cells create and maintain internal environments that are different from their external environments.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Idea 2</dc:title>
  <dc:creator>Petlak, Logan</dc:creator>
  <cp:lastModifiedBy>Petlak, Logan</cp:lastModifiedBy>
  <cp:revision>51</cp:revision>
  <dcterms:created xsi:type="dcterms:W3CDTF">2017-11-14T17:20:02Z</dcterms:created>
  <dcterms:modified xsi:type="dcterms:W3CDTF">2017-11-27T15:38:35Z</dcterms:modified>
</cp:coreProperties>
</file>