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5" r:id="rId5"/>
    <p:sldId id="262" r:id="rId6"/>
    <p:sldId id="263" r:id="rId7"/>
    <p:sldId id="276" r:id="rId8"/>
    <p:sldId id="264" r:id="rId9"/>
    <p:sldId id="297" r:id="rId10"/>
    <p:sldId id="298" r:id="rId11"/>
    <p:sldId id="261" r:id="rId12"/>
    <p:sldId id="270" r:id="rId13"/>
    <p:sldId id="271" r:id="rId14"/>
    <p:sldId id="296" r:id="rId15"/>
    <p:sldId id="295" r:id="rId16"/>
    <p:sldId id="299" r:id="rId17"/>
    <p:sldId id="277" r:id="rId18"/>
    <p:sldId id="302" r:id="rId19"/>
    <p:sldId id="300" r:id="rId20"/>
    <p:sldId id="301" r:id="rId21"/>
    <p:sldId id="278" r:id="rId22"/>
    <p:sldId id="266" r:id="rId23"/>
    <p:sldId id="257" r:id="rId24"/>
    <p:sldId id="267" r:id="rId25"/>
    <p:sldId id="268" r:id="rId26"/>
    <p:sldId id="272" r:id="rId27"/>
    <p:sldId id="273" r:id="rId28"/>
    <p:sldId id="274" r:id="rId29"/>
    <p:sldId id="275" r:id="rId30"/>
    <p:sldId id="279" r:id="rId31"/>
    <p:sldId id="282" r:id="rId32"/>
    <p:sldId id="280" r:id="rId33"/>
    <p:sldId id="283" r:id="rId34"/>
    <p:sldId id="281" r:id="rId35"/>
    <p:sldId id="284" r:id="rId36"/>
    <p:sldId id="259" r:id="rId37"/>
    <p:sldId id="285" r:id="rId38"/>
    <p:sldId id="286" r:id="rId39"/>
    <p:sldId id="287" r:id="rId40"/>
    <p:sldId id="288" r:id="rId41"/>
    <p:sldId id="289" r:id="rId42"/>
    <p:sldId id="290" r:id="rId43"/>
    <p:sldId id="291" r:id="rId44"/>
    <p:sldId id="292" r:id="rId45"/>
    <p:sldId id="293" r:id="rId46"/>
    <p:sldId id="29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90"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11/29/17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12413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11/29/17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816610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808AA3-555E-4D66-A032-33A339A0CFB4}" type="datetimeFigureOut">
              <a:rPr lang="en-CA" smtClean="0"/>
              <a:t>11/29/17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284624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E808AA3-555E-4D66-A032-33A339A0CFB4}" type="datetimeFigureOut">
              <a:rPr lang="en-CA" smtClean="0"/>
              <a:t>11/29/17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50476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E808AA3-555E-4D66-A032-33A339A0CFB4}" type="datetimeFigureOut">
              <a:rPr lang="en-CA" smtClean="0"/>
              <a:t>11/29/17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63689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E808AA3-555E-4D66-A032-33A339A0CFB4}" type="datetimeFigureOut">
              <a:rPr lang="en-CA" smtClean="0"/>
              <a:t>11/29/17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185246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08AA3-555E-4D66-A032-33A339A0CFB4}" type="datetimeFigureOut">
              <a:rPr lang="en-CA" smtClean="0"/>
              <a:t>11/29/17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308780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08AA3-555E-4D66-A032-33A339A0CFB4}" type="datetimeFigureOut">
              <a:rPr lang="en-CA" smtClean="0"/>
              <a:t>11/29/17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153354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08AA3-555E-4D66-A032-33A339A0CFB4}" type="datetimeFigureOut">
              <a:rPr lang="en-CA" smtClean="0"/>
              <a:t>11/29/17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049055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11/29/17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118507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11/29/17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3114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08AA3-555E-4D66-A032-33A339A0CFB4}" type="datetimeFigureOut">
              <a:rPr lang="en-CA" smtClean="0"/>
              <a:t>11/29/17</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F6701-F44F-42BB-A2F3-C55D4D9FA6CD}" type="slidenum">
              <a:rPr lang="en-CA" smtClean="0"/>
              <a:t>‹#›</a:t>
            </a:fld>
            <a:endParaRPr lang="en-CA"/>
          </a:p>
        </p:txBody>
      </p:sp>
    </p:spTree>
    <p:extLst>
      <p:ext uri="{BB962C8B-B14F-4D97-AF65-F5344CB8AC3E}">
        <p14:creationId xmlns:p14="http://schemas.microsoft.com/office/powerpoint/2010/main" val="1391599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Biological_proces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mrgscience.com/uploads/2/0/7/9/20796234/1457270142.png"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books.org/wiki/Structural_Biochemistry/Exergonic_reaction" TargetMode="External"/><Relationship Id="rId2" Type="http://schemas.openxmlformats.org/officeDocument/2006/relationships/hyperlink" Target="https://en.wikipedia.org/wiki/Thermodynamic_free_energy" TargetMode="External"/><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www.wiredchemist.com/chemistry/data/entropies-inorganic"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s://sites.prairiesouth.ca/legacy/chemistry/chem30/1_energy/energy3_3.htm"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3.bp.blogspot.com/-P-6D6cc7XLM/Uh9Vu1OMbzI/AAAAAAAAAtg/U6LgNhjRKoo/s1600/Enzyme+Induced+fit+Model.jpg"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bodybuilding.com/fun/calrmr.htm" TargetMode="External"/><Relationship Id="rId2" Type="http://schemas.openxmlformats.org/officeDocument/2006/relationships/hyperlink" Target="https://www.ncbi.nlm.nih.gov/pubmed/9243711"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00jbG_cfGuQ" TargetMode="External"/><Relationship Id="rId1" Type="http://schemas.openxmlformats.org/officeDocument/2006/relationships/video" Target="https://www.youtube.com/embed/sQK3Yr4Sc_k"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cdn.kastatic.org/googleusercontent/5kYfgWV9sZ6NHO3Qlhfy3UFPvZ43z6yAkFLIcinnViHbekNRJqn4LDx1j6Tj7FhWBzA97Ci9nWSNhwahpI7RdFo"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image.slidesharecdn.com/comparephotoresp-160113101850/95/comparing-photosynthesis-cellular-respiration-4-638.jpg?cb=1452680403"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d2gne97vdumgn3.cloudfront.net/api/file/B4aquACtSVWFNYes8ot4"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book.bionumbers.org/how-big-is-a-human-cel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image.slidesharecdn.com/cells1-150107050005-conversion-gate02/95/cells1-13-638.jpg?cb=1420606852"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Big Idea 2</a:t>
            </a:r>
            <a:endParaRPr lang="en-CA" dirty="0"/>
          </a:p>
        </p:txBody>
      </p:sp>
      <p:sp>
        <p:nvSpPr>
          <p:cNvPr id="3" name="Subtitle 2"/>
          <p:cNvSpPr>
            <a:spLocks noGrp="1"/>
          </p:cNvSpPr>
          <p:nvPr>
            <p:ph type="subTitle" idx="1"/>
          </p:nvPr>
        </p:nvSpPr>
        <p:spPr>
          <a:xfrm>
            <a:off x="1524000" y="3602038"/>
            <a:ext cx="9144000" cy="1135062"/>
          </a:xfrm>
        </p:spPr>
        <p:txBody>
          <a:bodyPr/>
          <a:lstStyle/>
          <a:p>
            <a:r>
              <a:rPr lang="en-US" dirty="0" smtClean="0"/>
              <a:t>Biological systems utilize free energy and molecular building blocks to grow, to reproduce, and to maintain dynamic homeostasis.</a:t>
            </a:r>
          </a:p>
          <a:p>
            <a:endParaRPr lang="en-CA" dirty="0"/>
          </a:p>
        </p:txBody>
      </p:sp>
    </p:spTree>
    <p:extLst>
      <p:ext uri="{BB962C8B-B14F-4D97-AF65-F5344CB8AC3E}">
        <p14:creationId xmlns:p14="http://schemas.microsoft.com/office/powerpoint/2010/main" val="278016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Growth, reproduction, and maintenance, of the organization of living systems require free energy and matter.</a:t>
            </a:r>
            <a:endParaRPr lang="en-CA" dirty="0"/>
          </a:p>
        </p:txBody>
      </p:sp>
      <p:sp>
        <p:nvSpPr>
          <p:cNvPr id="5" name="Text Placeholder 4"/>
          <p:cNvSpPr>
            <a:spLocks noGrp="1"/>
          </p:cNvSpPr>
          <p:nvPr>
            <p:ph type="body" idx="1"/>
          </p:nvPr>
        </p:nvSpPr>
        <p:spPr/>
        <p:txBody>
          <a:bodyPr/>
          <a:lstStyle/>
          <a:p>
            <a:r>
              <a:rPr lang="en-CA" dirty="0" smtClean="0"/>
              <a:t>Recommended reading: Chapter 6: Metabolism, </a:t>
            </a:r>
            <a:r>
              <a:rPr lang="en-CA" dirty="0" err="1" smtClean="0"/>
              <a:t>OpenStax</a:t>
            </a:r>
            <a:r>
              <a:rPr lang="en-CA" dirty="0" smtClean="0"/>
              <a:t> Biology</a:t>
            </a:r>
            <a:endParaRPr lang="en-CA" dirty="0"/>
          </a:p>
        </p:txBody>
      </p:sp>
    </p:spTree>
    <p:extLst>
      <p:ext uri="{BB962C8B-B14F-4D97-AF65-F5344CB8AC3E}">
        <p14:creationId xmlns:p14="http://schemas.microsoft.com/office/powerpoint/2010/main" val="437616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Constant inputs of energy</a:t>
            </a:r>
            <a:endParaRPr lang="en-CA" dirty="0"/>
          </a:p>
        </p:txBody>
      </p:sp>
      <p:sp>
        <p:nvSpPr>
          <p:cNvPr id="5" name="Content Placeholder 4"/>
          <p:cNvSpPr>
            <a:spLocks noGrp="1"/>
          </p:cNvSpPr>
          <p:nvPr>
            <p:ph sz="half" idx="1"/>
          </p:nvPr>
        </p:nvSpPr>
        <p:spPr/>
        <p:txBody>
          <a:bodyPr>
            <a:normAutofit/>
          </a:bodyPr>
          <a:lstStyle/>
          <a:p>
            <a:r>
              <a:rPr lang="en-CA" dirty="0" smtClean="0"/>
              <a:t>Life is incredibly complex and ordered (inter- and intra-</a:t>
            </a:r>
            <a:r>
              <a:rPr lang="en-CA" dirty="0" err="1" smtClean="0"/>
              <a:t>organismally</a:t>
            </a:r>
            <a:r>
              <a:rPr lang="en-CA" dirty="0" smtClean="0"/>
              <a:t>).</a:t>
            </a:r>
          </a:p>
          <a:p>
            <a:r>
              <a:rPr lang="en-CA" dirty="0" smtClean="0"/>
              <a:t>To function, constant inputs of energy are required.</a:t>
            </a:r>
          </a:p>
          <a:p>
            <a:r>
              <a:rPr lang="en-CA" dirty="0" smtClean="0"/>
              <a:t>Prolonged (dis)order = death.</a:t>
            </a:r>
          </a:p>
          <a:p>
            <a:pPr marL="0" indent="0">
              <a:buNone/>
            </a:pPr>
            <a:endParaRPr lang="en-CA" dirty="0" smtClean="0"/>
          </a:p>
          <a:p>
            <a:r>
              <a:rPr lang="en-CA" dirty="0" smtClean="0"/>
              <a:t>Enthalpy relates to energy change (energy changes).</a:t>
            </a:r>
          </a:p>
          <a:p>
            <a:pPr marL="0" indent="0">
              <a:buNone/>
            </a:pPr>
            <a:endParaRPr lang="en-CA" dirty="0"/>
          </a:p>
        </p:txBody>
      </p:sp>
      <p:sp>
        <p:nvSpPr>
          <p:cNvPr id="6" name="Content Placeholder 5"/>
          <p:cNvSpPr>
            <a:spLocks noGrp="1"/>
          </p:cNvSpPr>
          <p:nvPr>
            <p:ph sz="half" idx="2"/>
          </p:nvPr>
        </p:nvSpPr>
        <p:spPr/>
        <p:txBody>
          <a:bodyPr>
            <a:normAutofit/>
          </a:bodyPr>
          <a:lstStyle/>
          <a:p>
            <a:r>
              <a:rPr lang="en-CA" dirty="0" smtClean="0"/>
              <a:t>Living systems do not violate the second law of thermodynamics (entropy). What is this?</a:t>
            </a:r>
            <a:br>
              <a:rPr lang="en-CA" dirty="0" smtClean="0"/>
            </a:br>
            <a:endParaRPr lang="en-CA" dirty="0" smtClean="0"/>
          </a:p>
          <a:p>
            <a:r>
              <a:rPr lang="en-CA" dirty="0" smtClean="0"/>
              <a:t>Increasing disorder is offset by </a:t>
            </a:r>
            <a:r>
              <a:rPr lang="en-CA" b="1" dirty="0" smtClean="0"/>
              <a:t>biological processes </a:t>
            </a:r>
            <a:r>
              <a:rPr lang="en-CA" dirty="0" smtClean="0"/>
              <a:t>that maintain or increase order. How might this work?</a:t>
            </a:r>
            <a:endParaRPr lang="en-CA" dirty="0"/>
          </a:p>
        </p:txBody>
      </p:sp>
      <p:sp>
        <p:nvSpPr>
          <p:cNvPr id="2" name="TextBox 1"/>
          <p:cNvSpPr txBox="1"/>
          <p:nvPr/>
        </p:nvSpPr>
        <p:spPr>
          <a:xfrm>
            <a:off x="6019800" y="6240463"/>
            <a:ext cx="6172200" cy="646331"/>
          </a:xfrm>
          <a:prstGeom prst="rect">
            <a:avLst/>
          </a:prstGeom>
          <a:noFill/>
        </p:spPr>
        <p:txBody>
          <a:bodyPr wrap="square" rtlCol="0">
            <a:spAutoFit/>
          </a:bodyPr>
          <a:lstStyle/>
          <a:p>
            <a:r>
              <a:rPr lang="en-CA" dirty="0" smtClean="0"/>
              <a:t>2</a:t>
            </a:r>
            <a:r>
              <a:rPr lang="en-CA" baseline="30000" dirty="0" smtClean="0"/>
              <a:t>nd</a:t>
            </a:r>
            <a:r>
              <a:rPr lang="en-CA" dirty="0" smtClean="0"/>
              <a:t> Law = Entropy increases over time.</a:t>
            </a:r>
            <a:br>
              <a:rPr lang="en-CA" dirty="0" smtClean="0"/>
            </a:br>
            <a:r>
              <a:rPr lang="en-CA" dirty="0" smtClean="0"/>
              <a:t>Photosynthesis products are used as reactants in respiration.</a:t>
            </a:r>
            <a:endParaRPr lang="en-CA" dirty="0"/>
          </a:p>
        </p:txBody>
      </p:sp>
    </p:spTree>
    <p:extLst>
      <p:ext uri="{BB962C8B-B14F-4D97-AF65-F5344CB8AC3E}">
        <p14:creationId xmlns:p14="http://schemas.microsoft.com/office/powerpoint/2010/main" val="316033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Energy - Biochemistry</a:t>
            </a:r>
            <a:endParaRPr lang="en-CA" dirty="0"/>
          </a:p>
        </p:txBody>
      </p:sp>
      <p:sp>
        <p:nvSpPr>
          <p:cNvPr id="3" name="Content Placeholder 2"/>
          <p:cNvSpPr>
            <a:spLocks noGrp="1"/>
          </p:cNvSpPr>
          <p:nvPr>
            <p:ph sz="half" idx="1"/>
          </p:nvPr>
        </p:nvSpPr>
        <p:spPr/>
        <p:txBody>
          <a:bodyPr/>
          <a:lstStyle/>
          <a:p>
            <a:r>
              <a:rPr lang="en-CA" dirty="0" smtClean="0"/>
              <a:t>What types of energy are there?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Where is energy stored?</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does energy get converted and subsequently stored?</a:t>
            </a:r>
            <a:endParaRPr lang="en-CA" dirty="0"/>
          </a:p>
        </p:txBody>
      </p:sp>
      <p:sp>
        <p:nvSpPr>
          <p:cNvPr id="4" name="Content Placeholder 3"/>
          <p:cNvSpPr>
            <a:spLocks noGrp="1"/>
          </p:cNvSpPr>
          <p:nvPr>
            <p:ph sz="half" idx="2"/>
          </p:nvPr>
        </p:nvSpPr>
        <p:spPr/>
        <p:txBody>
          <a:bodyPr/>
          <a:lstStyle/>
          <a:p>
            <a:r>
              <a:rPr lang="en-CA" dirty="0" smtClean="0"/>
              <a:t>Why might there be different amounts of energy in different types of macromolecules?</a:t>
            </a:r>
            <a:endParaRPr lang="en-CA" dirty="0"/>
          </a:p>
        </p:txBody>
      </p:sp>
    </p:spTree>
    <p:extLst>
      <p:ext uri="{BB962C8B-B14F-4D97-AF65-F5344CB8AC3E}">
        <p14:creationId xmlns:p14="http://schemas.microsoft.com/office/powerpoint/2010/main" val="683584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a biological process?</a:t>
            </a:r>
            <a:endParaRPr lang="en-CA" dirty="0"/>
          </a:p>
        </p:txBody>
      </p:sp>
      <p:sp>
        <p:nvSpPr>
          <p:cNvPr id="3" name="Content Placeholder 2"/>
          <p:cNvSpPr>
            <a:spLocks noGrp="1"/>
          </p:cNvSpPr>
          <p:nvPr>
            <p:ph sz="half" idx="1"/>
          </p:nvPr>
        </p:nvSpPr>
        <p:spPr/>
        <p:txBody>
          <a:bodyPr>
            <a:normAutofit fontScale="92500" lnSpcReduction="20000"/>
          </a:bodyPr>
          <a:lstStyle/>
          <a:p>
            <a:r>
              <a:rPr lang="en-CA" dirty="0" smtClean="0"/>
              <a:t>Explain some examples?</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a:t>B</a:t>
            </a:r>
            <a:r>
              <a:rPr lang="en-CA" dirty="0" smtClean="0"/>
              <a:t>iological processes “</a:t>
            </a:r>
            <a:r>
              <a:rPr lang="en-US" dirty="0"/>
              <a:t>are the </a:t>
            </a:r>
            <a:r>
              <a:rPr lang="en-US" b="1" dirty="0"/>
              <a:t>processes</a:t>
            </a:r>
            <a:r>
              <a:rPr lang="en-US" dirty="0"/>
              <a:t> vital for a living organism to live. </a:t>
            </a:r>
            <a:r>
              <a:rPr lang="en-US" b="1" dirty="0"/>
              <a:t>Biological processes</a:t>
            </a:r>
            <a:r>
              <a:rPr lang="en-US" dirty="0"/>
              <a:t> are made up of many chemical reactions or other events that are involved in the persistence and transformation of life forms</a:t>
            </a:r>
            <a:r>
              <a:rPr lang="en-US" dirty="0" smtClean="0"/>
              <a:t>.”(</a:t>
            </a:r>
            <a:r>
              <a:rPr lang="en-US" dirty="0" smtClean="0">
                <a:hlinkClick r:id="rId2"/>
              </a:rPr>
              <a:t>1</a:t>
            </a:r>
            <a:r>
              <a:rPr lang="en-US" dirty="0" smtClean="0"/>
              <a:t>)</a:t>
            </a:r>
            <a:r>
              <a:rPr lang="en-CA" dirty="0" smtClean="0"/>
              <a:t> </a:t>
            </a:r>
            <a:endParaRPr lang="en-CA" dirty="0"/>
          </a:p>
        </p:txBody>
      </p:sp>
      <p:sp>
        <p:nvSpPr>
          <p:cNvPr id="4" name="Content Placeholder 3"/>
          <p:cNvSpPr>
            <a:spLocks noGrp="1"/>
          </p:cNvSpPr>
          <p:nvPr>
            <p:ph sz="half" idx="2"/>
          </p:nvPr>
        </p:nvSpPr>
        <p:spPr/>
        <p:txBody>
          <a:bodyPr>
            <a:normAutofit fontScale="92500" lnSpcReduction="20000"/>
          </a:bodyPr>
          <a:lstStyle/>
          <a:p>
            <a:pPr marL="0" indent="0">
              <a:buNone/>
            </a:pPr>
            <a:r>
              <a:rPr lang="en-CA" b="1" u="sng" dirty="0" smtClean="0"/>
              <a:t>Examples (more on this later)</a:t>
            </a:r>
          </a:p>
          <a:p>
            <a:r>
              <a:rPr lang="en-CA" dirty="0" smtClean="0"/>
              <a:t>Calvin Cycle</a:t>
            </a:r>
          </a:p>
          <a:p>
            <a:r>
              <a:rPr lang="en-CA" dirty="0" smtClean="0"/>
              <a:t>Krebs Cycle</a:t>
            </a:r>
          </a:p>
          <a:p>
            <a:r>
              <a:rPr lang="en-CA" dirty="0" smtClean="0"/>
              <a:t>Light-Dependent Reactions</a:t>
            </a:r>
          </a:p>
          <a:p>
            <a:r>
              <a:rPr lang="en-CA" dirty="0" smtClean="0"/>
              <a:t>Glycolysis</a:t>
            </a:r>
          </a:p>
          <a:p>
            <a:r>
              <a:rPr lang="en-CA" dirty="0" smtClean="0"/>
              <a:t>Fermentation</a:t>
            </a:r>
            <a:endParaRPr lang="en-CA" dirty="0"/>
          </a:p>
        </p:txBody>
      </p:sp>
    </p:spTree>
    <p:extLst>
      <p:ext uri="{BB962C8B-B14F-4D97-AF65-F5344CB8AC3E}">
        <p14:creationId xmlns:p14="http://schemas.microsoft.com/office/powerpoint/2010/main" val="2199071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Offsetting Processes</a:t>
            </a:r>
            <a:endParaRPr lang="en-CA" dirty="0"/>
          </a:p>
        </p:txBody>
      </p:sp>
      <p:sp>
        <p:nvSpPr>
          <p:cNvPr id="3" name="Content Placeholder 2"/>
          <p:cNvSpPr>
            <a:spLocks noGrp="1"/>
          </p:cNvSpPr>
          <p:nvPr>
            <p:ph sz="half" idx="1"/>
          </p:nvPr>
        </p:nvSpPr>
        <p:spPr/>
        <p:txBody>
          <a:bodyPr>
            <a:normAutofit fontScale="92500" lnSpcReduction="10000"/>
          </a:bodyPr>
          <a:lstStyle/>
          <a:p>
            <a:r>
              <a:rPr lang="en-CA" dirty="0" smtClean="0"/>
              <a:t>In biological systems, within and between organisms, offsetting processes occur. The products of one reaction become the reactants of other reactions. However the input of energy must always be greater than the loss of energy over time (and energy is lost through heat and use).</a:t>
            </a:r>
            <a:br>
              <a:rPr lang="en-CA" dirty="0" smtClean="0"/>
            </a:br>
            <a:r>
              <a:rPr lang="en-CA" dirty="0" smtClean="0"/>
              <a:t/>
            </a:r>
            <a:br>
              <a:rPr lang="en-CA" dirty="0" smtClean="0"/>
            </a:br>
            <a:endParaRPr lang="en-CA" dirty="0" smtClean="0"/>
          </a:p>
          <a:p>
            <a:r>
              <a:rPr lang="en-CA" dirty="0" smtClean="0"/>
              <a:t>Cycle(s) of life, chemically, how does this look?</a:t>
            </a:r>
            <a:endParaRPr lang="en-CA" dirty="0"/>
          </a:p>
        </p:txBody>
      </p:sp>
      <p:sp>
        <p:nvSpPr>
          <p:cNvPr id="4" name="Content Placeholder 3"/>
          <p:cNvSpPr>
            <a:spLocks noGrp="1"/>
          </p:cNvSpPr>
          <p:nvPr>
            <p:ph sz="half" idx="2"/>
          </p:nvPr>
        </p:nvSpPr>
        <p:spPr>
          <a:xfrm>
            <a:off x="6172200" y="1825625"/>
            <a:ext cx="5181600" cy="3508375"/>
          </a:xfrm>
        </p:spPr>
        <p:txBody>
          <a:bodyPr>
            <a:normAutofit fontScale="92500" lnSpcReduction="10000"/>
          </a:bodyPr>
          <a:lstStyle/>
          <a:p>
            <a:r>
              <a:rPr lang="en-CA" dirty="0" smtClean="0"/>
              <a:t> Series of negative feedback loops exist throughout nature. What are examples of these?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Certain things that </a:t>
            </a:r>
            <a:r>
              <a:rPr lang="en-CA" b="1" dirty="0" smtClean="0"/>
              <a:t>consume</a:t>
            </a:r>
            <a:r>
              <a:rPr lang="en-CA" dirty="0" smtClean="0"/>
              <a:t> energy are offset by processes that </a:t>
            </a:r>
            <a:r>
              <a:rPr lang="en-CA" b="1" dirty="0" smtClean="0"/>
              <a:t>produce</a:t>
            </a:r>
            <a:r>
              <a:rPr lang="en-CA" dirty="0" smtClean="0"/>
              <a:t> energy.</a:t>
            </a:r>
          </a:p>
          <a:p>
            <a:endParaRPr lang="en-CA" dirty="0"/>
          </a:p>
        </p:txBody>
      </p:sp>
    </p:spTree>
    <p:extLst>
      <p:ext uri="{BB962C8B-B14F-4D97-AF65-F5344CB8AC3E}">
        <p14:creationId xmlns:p14="http://schemas.microsoft.com/office/powerpoint/2010/main" val="175222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Feedback Loops</a:t>
            </a:r>
            <a:endParaRPr lang="en-CA" dirty="0"/>
          </a:p>
        </p:txBody>
      </p:sp>
      <p:sp>
        <p:nvSpPr>
          <p:cNvPr id="3" name="Content Placeholder 2"/>
          <p:cNvSpPr>
            <a:spLocks noGrp="1"/>
          </p:cNvSpPr>
          <p:nvPr>
            <p:ph sz="half" idx="1"/>
          </p:nvPr>
        </p:nvSpPr>
        <p:spPr>
          <a:xfrm>
            <a:off x="838200" y="1825625"/>
            <a:ext cx="5181600" cy="1387475"/>
          </a:xfrm>
        </p:spPr>
        <p:txBody>
          <a:bodyPr>
            <a:normAutofit fontScale="92500" lnSpcReduction="10000"/>
          </a:bodyPr>
          <a:lstStyle/>
          <a:p>
            <a:r>
              <a:rPr lang="en-CA" dirty="0" smtClean="0"/>
              <a:t>Negative feedback loops in nature typically are a good thing. The input is negated by the output.</a:t>
            </a:r>
            <a:endParaRPr lang="en-CA" dirty="0"/>
          </a:p>
        </p:txBody>
      </p:sp>
      <p:sp>
        <p:nvSpPr>
          <p:cNvPr id="4" name="Content Placeholder 3"/>
          <p:cNvSpPr>
            <a:spLocks noGrp="1"/>
          </p:cNvSpPr>
          <p:nvPr>
            <p:ph sz="half" idx="2"/>
          </p:nvPr>
        </p:nvSpPr>
        <p:spPr/>
        <p:txBody>
          <a:bodyPr>
            <a:normAutofit fontScale="92500" lnSpcReduction="10000"/>
          </a:bodyPr>
          <a:lstStyle/>
          <a:p>
            <a:r>
              <a:rPr lang="en-CA" dirty="0" smtClean="0"/>
              <a:t>Positive feedback loops in nature are typically a bad thing. The input produces and output which increases the input which produces more output.</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Negative feedback loops maintain balance. Positive drives towards an extreme.</a:t>
            </a:r>
            <a:endParaRPr lang="en-CA" dirty="0"/>
          </a:p>
        </p:txBody>
      </p:sp>
      <p:pic>
        <p:nvPicPr>
          <p:cNvPr id="5" name="Picture 4">
            <a:hlinkClick r:id="rId2"/>
          </p:cNvPr>
          <p:cNvPicPr>
            <a:picLocks noChangeAspect="1"/>
          </p:cNvPicPr>
          <p:nvPr/>
        </p:nvPicPr>
        <p:blipFill>
          <a:blip r:embed="rId3"/>
          <a:stretch>
            <a:fillRect/>
          </a:stretch>
        </p:blipFill>
        <p:spPr>
          <a:xfrm>
            <a:off x="0" y="3129756"/>
            <a:ext cx="6019800" cy="2929849"/>
          </a:xfrm>
          <a:prstGeom prst="rect">
            <a:avLst/>
          </a:prstGeom>
        </p:spPr>
      </p:pic>
    </p:spTree>
    <p:extLst>
      <p:ext uri="{BB962C8B-B14F-4D97-AF65-F5344CB8AC3E}">
        <p14:creationId xmlns:p14="http://schemas.microsoft.com/office/powerpoint/2010/main" val="3222264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Free Energy</a:t>
            </a:r>
            <a:endParaRPr lang="en-CA" dirty="0"/>
          </a:p>
        </p:txBody>
      </p:sp>
      <p:sp>
        <p:nvSpPr>
          <p:cNvPr id="3" name="Content Placeholder 2"/>
          <p:cNvSpPr>
            <a:spLocks noGrp="1"/>
          </p:cNvSpPr>
          <p:nvPr>
            <p:ph sz="half" idx="1"/>
          </p:nvPr>
        </p:nvSpPr>
        <p:spPr>
          <a:xfrm>
            <a:off x="444500" y="1825624"/>
            <a:ext cx="5181600" cy="4930775"/>
          </a:xfrm>
        </p:spPr>
        <p:txBody>
          <a:bodyPr>
            <a:normAutofit fontScale="85000" lnSpcReduction="20000"/>
          </a:bodyPr>
          <a:lstStyle/>
          <a:p>
            <a:r>
              <a:rPr lang="en-CA" dirty="0" smtClean="0"/>
              <a:t>Thermodynamic quantity equivalent to the capacity of a system to do work.(</a:t>
            </a:r>
            <a:r>
              <a:rPr lang="en-CA" dirty="0" smtClean="0">
                <a:hlinkClick r:id="rId2"/>
              </a:rPr>
              <a:t>1</a:t>
            </a:r>
            <a:r>
              <a:rPr lang="en-CA" dirty="0" smtClean="0"/>
              <a:t>)</a:t>
            </a:r>
          </a:p>
          <a:p>
            <a:endParaRPr lang="en-CA" dirty="0"/>
          </a:p>
          <a:p>
            <a:r>
              <a:rPr lang="en-CA" dirty="0" smtClean="0"/>
              <a:t>An </a:t>
            </a:r>
            <a:r>
              <a:rPr lang="en-US" b="1" dirty="0" smtClean="0"/>
              <a:t>exergonic </a:t>
            </a:r>
            <a:r>
              <a:rPr lang="en-US" b="1" dirty="0"/>
              <a:t>reaction</a:t>
            </a:r>
            <a:r>
              <a:rPr lang="en-US" dirty="0"/>
              <a:t> refers to a reaction where energy is released. Because the reactants lose energy (G decreases), Gibbs free energy (ΔG) is negative under constant temperature and pressure</a:t>
            </a:r>
            <a:r>
              <a:rPr lang="en-US" dirty="0" smtClean="0"/>
              <a:t>. (</a:t>
            </a:r>
            <a:r>
              <a:rPr lang="en-US" dirty="0" smtClean="0">
                <a:hlinkClick r:id="rId3"/>
              </a:rPr>
              <a:t>2</a:t>
            </a:r>
            <a:r>
              <a:rPr lang="en-US" dirty="0" smtClean="0"/>
              <a:t>) Some reactions require activation energy E</a:t>
            </a:r>
            <a:r>
              <a:rPr lang="en-US" baseline="-25000" dirty="0" smtClean="0"/>
              <a:t>A</a:t>
            </a:r>
            <a:r>
              <a:rPr lang="en-US" dirty="0" smtClean="0"/>
              <a:t> (energy to get the reaction going!)</a:t>
            </a:r>
          </a:p>
          <a:p>
            <a:r>
              <a:rPr lang="en-US" dirty="0"/>
              <a:t>Here is an endergonic </a:t>
            </a:r>
            <a:r>
              <a:rPr lang="en-US" dirty="0" smtClean="0"/>
              <a:t>reaction </a:t>
            </a:r>
            <a:r>
              <a:rPr lang="en-US" dirty="0"/>
              <a:t>of </a:t>
            </a:r>
            <a:r>
              <a:rPr lang="en-US" dirty="0" smtClean="0"/>
              <a:t>ATP to </a:t>
            </a:r>
            <a:r>
              <a:rPr lang="en-US" dirty="0"/>
              <a:t>give energy. </a:t>
            </a:r>
            <a:r>
              <a:rPr lang="en-US" dirty="0" smtClean="0"/>
              <a:t>Breaking </a:t>
            </a:r>
            <a:r>
              <a:rPr lang="en-US" dirty="0"/>
              <a:t>down the ATP formed ADP and Pi is an exergonic reaction, where Δ</a:t>
            </a:r>
            <a:r>
              <a:rPr lang="en-US" dirty="0" smtClean="0"/>
              <a:t>G </a:t>
            </a:r>
            <a:r>
              <a:rPr lang="en-US" dirty="0"/>
              <a:t>is less than 0.</a:t>
            </a:r>
            <a:endParaRPr lang="en-CA"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5650" y="631825"/>
            <a:ext cx="6010040" cy="5413375"/>
          </a:xfrm>
          <a:prstGeom prst="rect">
            <a:avLst/>
          </a:prstGeom>
        </p:spPr>
      </p:pic>
    </p:spTree>
    <p:extLst>
      <p:ext uri="{BB962C8B-B14F-4D97-AF65-F5344CB8AC3E}">
        <p14:creationId xmlns:p14="http://schemas.microsoft.com/office/powerpoint/2010/main" val="595126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Order (Entropy)</a:t>
            </a:r>
            <a:endParaRPr lang="en-CA" dirty="0"/>
          </a:p>
        </p:txBody>
      </p:sp>
      <p:sp>
        <p:nvSpPr>
          <p:cNvPr id="3" name="Content Placeholder 2"/>
          <p:cNvSpPr>
            <a:spLocks noGrp="1"/>
          </p:cNvSpPr>
          <p:nvPr>
            <p:ph sz="half" idx="1"/>
          </p:nvPr>
        </p:nvSpPr>
        <p:spPr>
          <a:xfrm>
            <a:off x="838200" y="1825625"/>
            <a:ext cx="5181600" cy="2670175"/>
          </a:xfrm>
        </p:spPr>
        <p:txBody>
          <a:bodyPr/>
          <a:lstStyle/>
          <a:p>
            <a:r>
              <a:rPr lang="en-CA" dirty="0" smtClean="0"/>
              <a:t>Order is maintained through processes that increase entropy (and give off energy), combined with processes that decrease energy and “take in” energy into products.</a:t>
            </a:r>
            <a:endParaRPr lang="en-CA" dirty="0"/>
          </a:p>
        </p:txBody>
      </p:sp>
      <p:sp>
        <p:nvSpPr>
          <p:cNvPr id="4" name="Content Placeholder 3"/>
          <p:cNvSpPr>
            <a:spLocks noGrp="1"/>
          </p:cNvSpPr>
          <p:nvPr>
            <p:ph sz="half" idx="2"/>
          </p:nvPr>
        </p:nvSpPr>
        <p:spPr>
          <a:xfrm>
            <a:off x="6172200" y="1825625"/>
            <a:ext cx="5181600" cy="2035175"/>
          </a:xfrm>
        </p:spPr>
        <p:txBody>
          <a:bodyPr/>
          <a:lstStyle/>
          <a:p>
            <a:r>
              <a:rPr lang="en-CA" dirty="0" smtClean="0"/>
              <a:t>More energy stored in a molecule means it is more ordered (the energy is nicely organized into a molecule) – this is a decrease in entropy.</a:t>
            </a:r>
          </a:p>
        </p:txBody>
      </p:sp>
      <p:pic>
        <p:nvPicPr>
          <p:cNvPr id="6" name="Picture 5"/>
          <p:cNvPicPr>
            <a:picLocks noChangeAspect="1"/>
          </p:cNvPicPr>
          <p:nvPr/>
        </p:nvPicPr>
        <p:blipFill>
          <a:blip r:embed="rId2"/>
          <a:stretch>
            <a:fillRect/>
          </a:stretch>
        </p:blipFill>
        <p:spPr>
          <a:xfrm>
            <a:off x="6667500" y="3750469"/>
            <a:ext cx="5524500" cy="3107531"/>
          </a:xfrm>
          <a:prstGeom prst="rect">
            <a:avLst/>
          </a:prstGeom>
        </p:spPr>
      </p:pic>
    </p:spTree>
    <p:extLst>
      <p:ext uri="{BB962C8B-B14F-4D97-AF65-F5344CB8AC3E}">
        <p14:creationId xmlns:p14="http://schemas.microsoft.com/office/powerpoint/2010/main" val="47316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Enthalpy – change in energy</a:t>
            </a:r>
            <a:endParaRPr lang="en-CA" dirty="0"/>
          </a:p>
        </p:txBody>
      </p:sp>
      <p:sp>
        <p:nvSpPr>
          <p:cNvPr id="3" name="Content Placeholder 2"/>
          <p:cNvSpPr>
            <a:spLocks noGrp="1"/>
          </p:cNvSpPr>
          <p:nvPr>
            <p:ph sz="half" idx="1"/>
          </p:nvPr>
        </p:nvSpPr>
        <p:spPr/>
        <p:txBody>
          <a:bodyPr/>
          <a:lstStyle/>
          <a:p>
            <a:r>
              <a:rPr lang="en-CA" dirty="0" smtClean="0"/>
              <a:t>When we burn wood, energy is released. When referring to simply the reactants and products, if the process releases energy, the change in energy is negative because we “lost” it.</a:t>
            </a:r>
            <a:endParaRPr lang="en-CA" dirty="0"/>
          </a:p>
        </p:txBody>
      </p:sp>
      <p:pic>
        <p:nvPicPr>
          <p:cNvPr id="5" name="Content Placeholder 4"/>
          <p:cNvPicPr>
            <a:picLocks noGrp="1" noChangeAspect="1"/>
          </p:cNvPicPr>
          <p:nvPr>
            <p:ph sz="half" idx="2"/>
          </p:nvPr>
        </p:nvPicPr>
        <p:blipFill>
          <a:blip r:embed="rId2"/>
          <a:stretch>
            <a:fillRect/>
          </a:stretch>
        </p:blipFill>
        <p:spPr>
          <a:xfrm>
            <a:off x="6121399" y="1825625"/>
            <a:ext cx="5695245" cy="3203575"/>
          </a:xfrm>
          <a:prstGeom prst="rect">
            <a:avLst/>
          </a:prstGeom>
        </p:spPr>
      </p:pic>
    </p:spTree>
    <p:extLst>
      <p:ext uri="{BB962C8B-B14F-4D97-AF65-F5344CB8AC3E}">
        <p14:creationId xmlns:p14="http://schemas.microsoft.com/office/powerpoint/2010/main" val="2914303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Calculating Gibb’s Free Energy</a:t>
            </a:r>
            <a:endParaRPr lang="en-CA" dirty="0"/>
          </a:p>
        </p:txBody>
      </p:sp>
      <p:sp>
        <p:nvSpPr>
          <p:cNvPr id="3" name="Content Placeholder 2"/>
          <p:cNvSpPr>
            <a:spLocks noGrp="1"/>
          </p:cNvSpPr>
          <p:nvPr>
            <p:ph sz="half" idx="1"/>
          </p:nvPr>
        </p:nvSpPr>
        <p:spPr>
          <a:xfrm>
            <a:off x="76200" y="1825625"/>
            <a:ext cx="3276600" cy="4351338"/>
          </a:xfrm>
        </p:spPr>
        <p:txBody>
          <a:bodyPr>
            <a:normAutofit fontScale="92500" lnSpcReduction="20000"/>
          </a:bodyPr>
          <a:lstStyle/>
          <a:p>
            <a:r>
              <a:rPr lang="el-GR" i="1" dirty="0"/>
              <a:t>Δ</a:t>
            </a:r>
            <a:r>
              <a:rPr lang="en-CA" dirty="0"/>
              <a:t>G = </a:t>
            </a:r>
            <a:r>
              <a:rPr lang="el-GR" i="1" dirty="0"/>
              <a:t>Δ</a:t>
            </a:r>
            <a:r>
              <a:rPr lang="en-CA" dirty="0"/>
              <a:t>H − T</a:t>
            </a:r>
            <a:r>
              <a:rPr lang="el-GR" i="1" dirty="0"/>
              <a:t>Δ</a:t>
            </a:r>
            <a:r>
              <a:rPr lang="en-CA" dirty="0" smtClean="0"/>
              <a:t>S</a:t>
            </a:r>
            <a:br>
              <a:rPr lang="en-CA" dirty="0" smtClean="0"/>
            </a:br>
            <a:r>
              <a:rPr lang="en-CA" dirty="0" smtClean="0"/>
              <a:t/>
            </a:r>
            <a:br>
              <a:rPr lang="en-CA" dirty="0" smtClean="0"/>
            </a:br>
            <a:r>
              <a:rPr lang="de-DE" dirty="0"/>
              <a:t>ΔG = change in Gibbs free energy </a:t>
            </a:r>
            <a:r>
              <a:rPr lang="de-DE" dirty="0" smtClean="0"/>
              <a:t/>
            </a:r>
            <a:br>
              <a:rPr lang="de-DE" dirty="0" smtClean="0"/>
            </a:br>
            <a:r>
              <a:rPr lang="de-DE" dirty="0" smtClean="0"/>
              <a:t/>
            </a:r>
            <a:br>
              <a:rPr lang="de-DE" dirty="0" smtClean="0"/>
            </a:br>
            <a:r>
              <a:rPr lang="de-DE" dirty="0" smtClean="0"/>
              <a:t>ΔS </a:t>
            </a:r>
            <a:r>
              <a:rPr lang="de-DE" dirty="0"/>
              <a:t>= change in entropy </a:t>
            </a:r>
            <a:r>
              <a:rPr lang="de-DE" dirty="0" smtClean="0"/>
              <a:t/>
            </a:r>
            <a:br>
              <a:rPr lang="de-DE" dirty="0" smtClean="0"/>
            </a:br>
            <a:r>
              <a:rPr lang="de-DE" dirty="0" smtClean="0"/>
              <a:t/>
            </a:r>
            <a:br>
              <a:rPr lang="de-DE" dirty="0" smtClean="0"/>
            </a:br>
            <a:r>
              <a:rPr lang="de-DE" dirty="0" smtClean="0"/>
              <a:t>ΔH </a:t>
            </a:r>
            <a:r>
              <a:rPr lang="de-DE" dirty="0"/>
              <a:t>= change in enthalpy </a:t>
            </a:r>
            <a:r>
              <a:rPr lang="de-DE" dirty="0" smtClean="0"/>
              <a:t/>
            </a:r>
            <a:br>
              <a:rPr lang="de-DE" dirty="0" smtClean="0"/>
            </a:br>
            <a:r>
              <a:rPr lang="de-DE" dirty="0" smtClean="0"/>
              <a:t/>
            </a:r>
            <a:br>
              <a:rPr lang="de-DE" dirty="0" smtClean="0"/>
            </a:br>
            <a:r>
              <a:rPr lang="de-DE" dirty="0" smtClean="0"/>
              <a:t>T </a:t>
            </a:r>
            <a:r>
              <a:rPr lang="de-DE" dirty="0"/>
              <a:t>= absolute temperature (in </a:t>
            </a:r>
            <a:r>
              <a:rPr lang="de-DE" dirty="0" smtClean="0"/>
              <a:t>Kelvin = C° + 273)</a:t>
            </a:r>
            <a:endParaRPr lang="en-CA" dirty="0"/>
          </a:p>
        </p:txBody>
      </p:sp>
      <p:sp>
        <p:nvSpPr>
          <p:cNvPr id="4" name="Content Placeholder 3"/>
          <p:cNvSpPr>
            <a:spLocks noGrp="1"/>
          </p:cNvSpPr>
          <p:nvPr>
            <p:ph sz="half" idx="2"/>
          </p:nvPr>
        </p:nvSpPr>
        <p:spPr>
          <a:xfrm>
            <a:off x="3987800" y="1825625"/>
            <a:ext cx="7366000" cy="4351338"/>
          </a:xfrm>
        </p:spPr>
        <p:txBody>
          <a:bodyPr>
            <a:normAutofit fontScale="92500" lnSpcReduction="20000"/>
          </a:bodyPr>
          <a:lstStyle/>
          <a:p>
            <a:r>
              <a:rPr lang="en-CA" dirty="0" smtClean="0"/>
              <a:t>From </a:t>
            </a:r>
            <a:r>
              <a:rPr lang="en-CA" dirty="0" err="1" smtClean="0"/>
              <a:t>OpenStax</a:t>
            </a:r>
            <a:r>
              <a:rPr lang="en-CA" dirty="0" smtClean="0"/>
              <a:t>, pg. 181: </a:t>
            </a:r>
            <a:br>
              <a:rPr lang="en-CA" dirty="0" smtClean="0"/>
            </a:br>
            <a:r>
              <a:rPr lang="en-CA" dirty="0" smtClean="0"/>
              <a:t>[</a:t>
            </a:r>
            <a:r>
              <a:rPr lang="en-US" dirty="0" smtClean="0"/>
              <a:t>The </a:t>
            </a:r>
            <a:r>
              <a:rPr lang="en-US" dirty="0"/>
              <a:t>standard free energy change of a chemical reaction is expressed as an amount of energy per mole of the reaction </a:t>
            </a:r>
            <a:r>
              <a:rPr lang="en-US" dirty="0" smtClean="0"/>
              <a:t>product (either </a:t>
            </a:r>
            <a:r>
              <a:rPr lang="en-US" dirty="0"/>
              <a:t>in kilojoules or kilocalories, kJ/</a:t>
            </a:r>
            <a:r>
              <a:rPr lang="en-US" dirty="0" err="1"/>
              <a:t>mol</a:t>
            </a:r>
            <a:r>
              <a:rPr lang="en-US" dirty="0"/>
              <a:t> or kcal/</a:t>
            </a:r>
            <a:r>
              <a:rPr lang="en-US" dirty="0" err="1"/>
              <a:t>mol</a:t>
            </a:r>
            <a:r>
              <a:rPr lang="en-US" dirty="0"/>
              <a:t>; 1 kJ = 0.239 kcal) under standard pH, temperature, and </a:t>
            </a:r>
            <a:r>
              <a:rPr lang="en-US" dirty="0" smtClean="0"/>
              <a:t>pressure conditions</a:t>
            </a:r>
            <a:r>
              <a:rPr lang="en-US" dirty="0"/>
              <a:t>. Standard pH, temperature, and pressure conditions are generally calculated at pH 7.0 in biological </a:t>
            </a:r>
            <a:r>
              <a:rPr lang="en-US" dirty="0" smtClean="0"/>
              <a:t>systems, 25 </a:t>
            </a:r>
            <a:r>
              <a:rPr lang="en-US" dirty="0"/>
              <a:t>degrees Celsius, and 100 kilopascals (1 </a:t>
            </a:r>
            <a:r>
              <a:rPr lang="en-US" dirty="0" err="1"/>
              <a:t>atm</a:t>
            </a:r>
            <a:r>
              <a:rPr lang="en-US" dirty="0"/>
              <a:t> pressure), respectively. It is important to note that cellular conditions </a:t>
            </a:r>
            <a:r>
              <a:rPr lang="en-US" dirty="0" smtClean="0"/>
              <a:t>vary considerably </a:t>
            </a:r>
            <a:r>
              <a:rPr lang="en-US" dirty="0"/>
              <a:t>from these standard conditions, and so standard calculated ΔG values for biological reactions will be </a:t>
            </a:r>
            <a:r>
              <a:rPr lang="en-US" dirty="0" smtClean="0"/>
              <a:t>different </a:t>
            </a:r>
            <a:r>
              <a:rPr lang="en-CA" dirty="0" smtClean="0"/>
              <a:t>inside </a:t>
            </a:r>
            <a:r>
              <a:rPr lang="en-CA" dirty="0"/>
              <a:t>the cell</a:t>
            </a:r>
            <a:r>
              <a:rPr lang="en-CA" dirty="0" smtClean="0"/>
              <a:t>.]</a:t>
            </a:r>
            <a:endParaRPr lang="en-CA" dirty="0"/>
          </a:p>
        </p:txBody>
      </p:sp>
    </p:spTree>
    <p:extLst>
      <p:ext uri="{BB962C8B-B14F-4D97-AF65-F5344CB8AC3E}">
        <p14:creationId xmlns:p14="http://schemas.microsoft.com/office/powerpoint/2010/main" val="2462301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a:t>
            </a:r>
            <a:endParaRPr lang="en-CA" dirty="0"/>
          </a:p>
        </p:txBody>
      </p:sp>
      <p:sp>
        <p:nvSpPr>
          <p:cNvPr id="3" name="Content Placeholder 2"/>
          <p:cNvSpPr>
            <a:spLocks noGrp="1"/>
          </p:cNvSpPr>
          <p:nvPr>
            <p:ph sz="half" idx="1"/>
          </p:nvPr>
        </p:nvSpPr>
        <p:spPr>
          <a:xfrm>
            <a:off x="0" y="1431725"/>
            <a:ext cx="6019800" cy="3300412"/>
          </a:xfrm>
        </p:spPr>
        <p:txBody>
          <a:bodyPr>
            <a:normAutofit/>
          </a:bodyPr>
          <a:lstStyle/>
          <a:p>
            <a:r>
              <a:rPr lang="en-CA" dirty="0" smtClean="0"/>
              <a:t>If energy is released (increase in free energy, increase in entropy), this is a negative or exergonic reaction (the products have less energy than the reactants).</a:t>
            </a:r>
          </a:p>
          <a:p>
            <a:r>
              <a:rPr lang="en-CA" dirty="0" smtClean="0"/>
              <a:t>If it is taken in (decrease in free energy, decrease in entropy), this is a positive or endergonic reaction.</a:t>
            </a:r>
            <a:endParaRPr lang="en-CA" dirty="0"/>
          </a:p>
        </p:txBody>
      </p:sp>
      <p:pic>
        <p:nvPicPr>
          <p:cNvPr id="5" name="Content Placeholder 4"/>
          <p:cNvPicPr>
            <a:picLocks noGrp="1" noChangeAspect="1"/>
          </p:cNvPicPr>
          <p:nvPr>
            <p:ph sz="half" idx="2"/>
          </p:nvPr>
        </p:nvPicPr>
        <p:blipFill>
          <a:blip r:embed="rId2"/>
          <a:stretch>
            <a:fillRect/>
          </a:stretch>
        </p:blipFill>
        <p:spPr>
          <a:xfrm>
            <a:off x="6019800" y="194474"/>
            <a:ext cx="6012375" cy="4796626"/>
          </a:xfrm>
          <a:prstGeom prst="rect">
            <a:avLst/>
          </a:prstGeom>
        </p:spPr>
      </p:pic>
      <p:sp>
        <p:nvSpPr>
          <p:cNvPr id="6" name="TextBox 5"/>
          <p:cNvSpPr txBox="1"/>
          <p:nvPr/>
        </p:nvSpPr>
        <p:spPr>
          <a:xfrm>
            <a:off x="3048000" y="5126037"/>
            <a:ext cx="8851900" cy="1200329"/>
          </a:xfrm>
          <a:prstGeom prst="rect">
            <a:avLst/>
          </a:prstGeom>
          <a:noFill/>
        </p:spPr>
        <p:txBody>
          <a:bodyPr wrap="square" rtlCol="0">
            <a:spAutoFit/>
          </a:bodyPr>
          <a:lstStyle/>
          <a:p>
            <a:r>
              <a:rPr lang="en-US" dirty="0"/>
              <a:t>Look at each of the processes shown, and decide if it is endergonic or exergonic. In each case, </a:t>
            </a:r>
            <a:r>
              <a:rPr lang="en-US" dirty="0" smtClean="0"/>
              <a:t>does </a:t>
            </a:r>
            <a:r>
              <a:rPr lang="en-US" b="1" dirty="0" smtClean="0"/>
              <a:t>enthalpy</a:t>
            </a:r>
            <a:r>
              <a:rPr lang="en-US" dirty="0" smtClean="0"/>
              <a:t> </a:t>
            </a:r>
            <a:r>
              <a:rPr lang="en-US" dirty="0"/>
              <a:t>increase or decrease, and does </a:t>
            </a:r>
            <a:r>
              <a:rPr lang="en-US" b="1" dirty="0"/>
              <a:t>entropy</a:t>
            </a:r>
            <a:r>
              <a:rPr lang="en-US" dirty="0"/>
              <a:t> increase or decrease</a:t>
            </a:r>
            <a:r>
              <a:rPr lang="en-US" dirty="0" smtClean="0"/>
              <a:t>?</a:t>
            </a:r>
            <a:br>
              <a:rPr lang="en-US" dirty="0" smtClean="0"/>
            </a:br>
            <a:r>
              <a:rPr lang="en-US" dirty="0"/>
              <a:t>(a) a compost pile decomposing, (b) a chick hatching from</a:t>
            </a:r>
          </a:p>
          <a:p>
            <a:r>
              <a:rPr lang="en-US" dirty="0"/>
              <a:t>a fertilized egg, (c) sand art being destroyed, and (d) a ball rolling down a hill.</a:t>
            </a:r>
            <a:endParaRPr lang="en-CA" dirty="0"/>
          </a:p>
        </p:txBody>
      </p:sp>
      <p:sp>
        <p:nvSpPr>
          <p:cNvPr id="7" name="TextBox 6"/>
          <p:cNvSpPr txBox="1"/>
          <p:nvPr/>
        </p:nvSpPr>
        <p:spPr>
          <a:xfrm>
            <a:off x="0" y="4732137"/>
            <a:ext cx="2315497" cy="1938992"/>
          </a:xfrm>
          <a:prstGeom prst="rect">
            <a:avLst/>
          </a:prstGeom>
          <a:noFill/>
        </p:spPr>
        <p:txBody>
          <a:bodyPr wrap="square" rtlCol="0">
            <a:spAutoFit/>
          </a:bodyPr>
          <a:lstStyle/>
          <a:p>
            <a:r>
              <a:rPr lang="en-CA" sz="2400" dirty="0" smtClean="0"/>
              <a:t>If </a:t>
            </a:r>
            <a:r>
              <a:rPr lang="de-DE" sz="2400" dirty="0"/>
              <a:t>ΔH</a:t>
            </a:r>
            <a:r>
              <a:rPr lang="en-CA" sz="2400" dirty="0" smtClean="0"/>
              <a:t> is negative (energy is released – decrease in enthalpy</a:t>
            </a:r>
            <a:r>
              <a:rPr lang="en-CA" dirty="0" smtClean="0"/>
              <a:t>)</a:t>
            </a:r>
            <a:endParaRPr lang="en-CA" dirty="0"/>
          </a:p>
        </p:txBody>
      </p:sp>
    </p:spTree>
    <p:extLst>
      <p:ext uri="{BB962C8B-B14F-4D97-AF65-F5344CB8AC3E}">
        <p14:creationId xmlns:p14="http://schemas.microsoft.com/office/powerpoint/2010/main" val="3385799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Graphing comparisons of Ender- and </a:t>
            </a:r>
            <a:r>
              <a:rPr lang="en-CA" dirty="0" err="1" smtClean="0"/>
              <a:t>Exer-gonic</a:t>
            </a:r>
            <a:r>
              <a:rPr lang="en-CA" dirty="0" smtClean="0"/>
              <a:t> Reactions</a:t>
            </a:r>
            <a:endParaRPr lang="en-CA" dirty="0"/>
          </a:p>
        </p:txBody>
      </p:sp>
      <p:pic>
        <p:nvPicPr>
          <p:cNvPr id="5" name="Content Placeholder 4"/>
          <p:cNvPicPr>
            <a:picLocks noGrp="1" noChangeAspect="1"/>
          </p:cNvPicPr>
          <p:nvPr>
            <p:ph sz="half" idx="1"/>
          </p:nvPr>
        </p:nvPicPr>
        <p:blipFill>
          <a:blip r:embed="rId2"/>
          <a:stretch>
            <a:fillRect/>
          </a:stretch>
        </p:blipFill>
        <p:spPr>
          <a:xfrm>
            <a:off x="1079499" y="1690688"/>
            <a:ext cx="10031803" cy="3681412"/>
          </a:xfrm>
          <a:prstGeom prst="rect">
            <a:avLst/>
          </a:prstGeom>
        </p:spPr>
      </p:pic>
      <p:sp>
        <p:nvSpPr>
          <p:cNvPr id="6" name="TextBox 5"/>
          <p:cNvSpPr txBox="1"/>
          <p:nvPr/>
        </p:nvSpPr>
        <p:spPr>
          <a:xfrm>
            <a:off x="7188200" y="5981700"/>
            <a:ext cx="3923102" cy="646331"/>
          </a:xfrm>
          <a:prstGeom prst="rect">
            <a:avLst/>
          </a:prstGeom>
          <a:noFill/>
        </p:spPr>
        <p:txBody>
          <a:bodyPr wrap="square" rtlCol="0">
            <a:spAutoFit/>
          </a:bodyPr>
          <a:lstStyle/>
          <a:p>
            <a:r>
              <a:rPr lang="en-CA" dirty="0" smtClean="0"/>
              <a:t>How do enzymes help when energy is required to make a product?</a:t>
            </a:r>
            <a:endParaRPr lang="en-CA" dirty="0"/>
          </a:p>
        </p:txBody>
      </p:sp>
    </p:spTree>
    <p:extLst>
      <p:ext uri="{BB962C8B-B14F-4D97-AF65-F5344CB8AC3E}">
        <p14:creationId xmlns:p14="http://schemas.microsoft.com/office/powerpoint/2010/main" val="4222197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111500" cy="1325563"/>
          </a:xfrm>
        </p:spPr>
        <p:txBody>
          <a:bodyPr/>
          <a:lstStyle/>
          <a:p>
            <a:r>
              <a:rPr lang="en-CA" dirty="0" smtClean="0"/>
              <a:t>Entropy</a:t>
            </a:r>
            <a:endParaRPr lang="en-CA" dirty="0"/>
          </a:p>
        </p:txBody>
      </p:sp>
      <p:sp>
        <p:nvSpPr>
          <p:cNvPr id="3" name="Content Placeholder 2"/>
          <p:cNvSpPr>
            <a:spLocks noGrp="1"/>
          </p:cNvSpPr>
          <p:nvPr>
            <p:ph sz="half" idx="1"/>
          </p:nvPr>
        </p:nvSpPr>
        <p:spPr/>
        <p:txBody>
          <a:bodyPr/>
          <a:lstStyle/>
          <a:p>
            <a:r>
              <a:rPr lang="en-CA" dirty="0"/>
              <a:t>M</a:t>
            </a:r>
            <a:r>
              <a:rPr lang="en-CA" dirty="0" smtClean="0"/>
              <a:t>eans disorder.</a:t>
            </a:r>
            <a:br>
              <a:rPr lang="en-CA" dirty="0" smtClean="0"/>
            </a:br>
            <a:endParaRPr lang="en-CA" dirty="0" smtClean="0"/>
          </a:p>
          <a:p>
            <a:r>
              <a:rPr lang="en-CA" dirty="0" smtClean="0"/>
              <a:t/>
            </a:r>
            <a:br>
              <a:rPr lang="en-CA" dirty="0" smtClean="0"/>
            </a:br>
            <a:endParaRPr lang="en-CA" dirty="0" smtClean="0"/>
          </a:p>
          <a:p>
            <a:endParaRPr lang="en-CA" dirty="0" smtClean="0"/>
          </a:p>
          <a:p>
            <a:endParaRPr lang="en-CA" dirty="0"/>
          </a:p>
        </p:txBody>
      </p:sp>
      <p:sp>
        <p:nvSpPr>
          <p:cNvPr id="4" name="Content Placeholder 3"/>
          <p:cNvSpPr>
            <a:spLocks noGrp="1"/>
          </p:cNvSpPr>
          <p:nvPr>
            <p:ph sz="half" idx="2"/>
          </p:nvPr>
        </p:nvSpPr>
        <p:spPr/>
        <p:txBody>
          <a:bodyPr/>
          <a:lstStyle/>
          <a:p>
            <a:r>
              <a:rPr lang="en-CA" dirty="0" smtClean="0"/>
              <a:t>Means energy.</a:t>
            </a:r>
            <a:br>
              <a:rPr lang="en-CA" dirty="0" smtClean="0"/>
            </a:br>
            <a:endParaRPr lang="en-CA" dirty="0" smtClean="0"/>
          </a:p>
          <a:p>
            <a:endParaRPr lang="en-CA" dirty="0" smtClean="0"/>
          </a:p>
          <a:p>
            <a:endParaRPr lang="en-CA" dirty="0"/>
          </a:p>
        </p:txBody>
      </p:sp>
      <p:sp>
        <p:nvSpPr>
          <p:cNvPr id="5" name="Title 1"/>
          <p:cNvSpPr txBox="1">
            <a:spLocks/>
          </p:cNvSpPr>
          <p:nvPr/>
        </p:nvSpPr>
        <p:spPr>
          <a:xfrm>
            <a:off x="6172200" y="365124"/>
            <a:ext cx="31115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Enthalpy</a:t>
            </a:r>
            <a:endParaRPr lang="en-CA" dirty="0"/>
          </a:p>
        </p:txBody>
      </p:sp>
    </p:spTree>
    <p:extLst>
      <p:ext uri="{BB962C8B-B14F-4D97-AF65-F5344CB8AC3E}">
        <p14:creationId xmlns:p14="http://schemas.microsoft.com/office/powerpoint/2010/main" val="3207974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Spontaneity</a:t>
            </a:r>
            <a:endParaRPr lang="en-CA" dirty="0"/>
          </a:p>
        </p:txBody>
      </p:sp>
      <p:pic>
        <p:nvPicPr>
          <p:cNvPr id="5" name="table"/>
          <p:cNvPicPr>
            <a:picLocks noGrp="1" noChangeAspect="1"/>
          </p:cNvPicPr>
          <p:nvPr>
            <p:ph sz="half" idx="1"/>
          </p:nvPr>
        </p:nvPicPr>
        <p:blipFill>
          <a:blip r:embed="rId2"/>
          <a:stretch>
            <a:fillRect/>
          </a:stretch>
        </p:blipFill>
        <p:spPr>
          <a:xfrm>
            <a:off x="1905000" y="2119918"/>
            <a:ext cx="7721600" cy="4055347"/>
          </a:xfrm>
          <a:prstGeom prst="rect">
            <a:avLst/>
          </a:prstGeom>
        </p:spPr>
      </p:pic>
    </p:spTree>
    <p:extLst>
      <p:ext uri="{BB962C8B-B14F-4D97-AF65-F5344CB8AC3E}">
        <p14:creationId xmlns:p14="http://schemas.microsoft.com/office/powerpoint/2010/main" val="2559784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Synthesis and Breakdown of ATP</a:t>
            </a:r>
            <a:endParaRPr lang="en-CA" dirty="0"/>
          </a:p>
        </p:txBody>
      </p:sp>
      <p:sp>
        <p:nvSpPr>
          <p:cNvPr id="3" name="Content Placeholder 2"/>
          <p:cNvSpPr>
            <a:spLocks noGrp="1"/>
          </p:cNvSpPr>
          <p:nvPr>
            <p:ph sz="half" idx="1"/>
          </p:nvPr>
        </p:nvSpPr>
        <p:spPr>
          <a:xfrm>
            <a:off x="838200" y="1825625"/>
            <a:ext cx="5181600" cy="3063875"/>
          </a:xfrm>
        </p:spPr>
        <p:txBody>
          <a:bodyPr/>
          <a:lstStyle/>
          <a:p>
            <a:r>
              <a:rPr lang="en-CA" dirty="0" smtClean="0"/>
              <a:t>Adenosine triphosphate (ATP) is a molecule that holds a lot of energy and is readily broken down in biological systems for energy. This release of energy would be an exergonic reaction as it breaks down into ADP.</a:t>
            </a:r>
            <a:endParaRPr lang="en-CA" dirty="0"/>
          </a:p>
        </p:txBody>
      </p:sp>
      <p:sp>
        <p:nvSpPr>
          <p:cNvPr id="4" name="Content Placeholder 3"/>
          <p:cNvSpPr>
            <a:spLocks noGrp="1"/>
          </p:cNvSpPr>
          <p:nvPr>
            <p:ph sz="half" idx="2"/>
          </p:nvPr>
        </p:nvSpPr>
        <p:spPr/>
        <p:txBody>
          <a:bodyPr/>
          <a:lstStyle/>
          <a:p>
            <a:r>
              <a:rPr lang="en-CA" dirty="0" smtClean="0"/>
              <a:t>ATP is synthesized using an input of free energy. This occurs in photosynthesis and cellular respiration. </a:t>
            </a:r>
            <a:endParaRPr lang="en-CA" dirty="0"/>
          </a:p>
        </p:txBody>
      </p:sp>
    </p:spTree>
    <p:extLst>
      <p:ext uri="{BB962C8B-B14F-4D97-AF65-F5344CB8AC3E}">
        <p14:creationId xmlns:p14="http://schemas.microsoft.com/office/powerpoint/2010/main" val="2323317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 Examples</a:t>
            </a:r>
            <a:endParaRPr lang="en-CA" dirty="0"/>
          </a:p>
        </p:txBody>
      </p:sp>
      <p:sp>
        <p:nvSpPr>
          <p:cNvPr id="3" name="Content Placeholder 2"/>
          <p:cNvSpPr>
            <a:spLocks noGrp="1"/>
          </p:cNvSpPr>
          <p:nvPr>
            <p:ph sz="half" idx="1"/>
          </p:nvPr>
        </p:nvSpPr>
        <p:spPr>
          <a:xfrm>
            <a:off x="0" y="1825625"/>
            <a:ext cx="6731000" cy="4914387"/>
          </a:xfrm>
        </p:spPr>
        <p:txBody>
          <a:bodyPr>
            <a:normAutofit fontScale="92500" lnSpcReduction="20000"/>
          </a:bodyPr>
          <a:lstStyle/>
          <a:p>
            <a:r>
              <a:rPr lang="en-US" dirty="0"/>
              <a:t>Calculate </a:t>
            </a:r>
            <a:r>
              <a:rPr lang="el-GR" dirty="0" smtClean="0"/>
              <a:t>Δ</a:t>
            </a:r>
            <a:r>
              <a:rPr lang="en-US" dirty="0" smtClean="0"/>
              <a:t>G </a:t>
            </a:r>
            <a:r>
              <a:rPr lang="en-US" dirty="0"/>
              <a:t>using </a:t>
            </a:r>
            <a:r>
              <a:rPr lang="el-GR" dirty="0" smtClean="0"/>
              <a:t>Δ</a:t>
            </a:r>
            <a:r>
              <a:rPr lang="en-US" dirty="0" smtClean="0"/>
              <a:t>G </a:t>
            </a:r>
            <a:r>
              <a:rPr lang="en-US" dirty="0"/>
              <a:t>= </a:t>
            </a:r>
            <a:r>
              <a:rPr lang="el-GR" dirty="0" smtClean="0"/>
              <a:t>Δ</a:t>
            </a:r>
            <a:r>
              <a:rPr lang="en-US" dirty="0" smtClean="0"/>
              <a:t>H </a:t>
            </a:r>
            <a:r>
              <a:rPr lang="en-US" dirty="0"/>
              <a:t>- </a:t>
            </a:r>
            <a:r>
              <a:rPr lang="en-US" dirty="0" smtClean="0"/>
              <a:t>T</a:t>
            </a:r>
            <a:r>
              <a:rPr lang="el-GR" dirty="0" smtClean="0"/>
              <a:t>Δ</a:t>
            </a:r>
            <a:r>
              <a:rPr lang="en-US" dirty="0" smtClean="0"/>
              <a:t>S</a:t>
            </a:r>
            <a:r>
              <a:rPr lang="en-US" dirty="0"/>
              <a:t>. Also, for each question, tell whether or not the reaction will be </a:t>
            </a:r>
            <a:r>
              <a:rPr lang="en-US" dirty="0" smtClean="0"/>
              <a:t>spontaneous (assume standard temp). </a:t>
            </a:r>
            <a:br>
              <a:rPr lang="en-US" dirty="0" smtClean="0"/>
            </a:br>
            <a:r>
              <a:rPr lang="en-US" dirty="0" smtClean="0"/>
              <a:t/>
            </a:r>
            <a:br>
              <a:rPr lang="en-US" dirty="0" smtClean="0"/>
            </a:br>
            <a:r>
              <a:rPr lang="en-US" dirty="0" smtClean="0"/>
              <a:t>a</a:t>
            </a:r>
            <a:r>
              <a:rPr lang="en-US" dirty="0"/>
              <a:t>) CH</a:t>
            </a:r>
            <a:r>
              <a:rPr lang="en-US" baseline="-25000" dirty="0"/>
              <a:t>3</a:t>
            </a:r>
            <a:r>
              <a:rPr lang="en-US" dirty="0"/>
              <a:t>OH(l) + 1½ 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CO</a:t>
            </a:r>
            <a:r>
              <a:rPr lang="en-US" baseline="-25000" dirty="0"/>
              <a:t>2</a:t>
            </a:r>
            <a:r>
              <a:rPr lang="en-US" dirty="0"/>
              <a:t>(g) + 2 </a:t>
            </a:r>
            <a:r>
              <a:rPr lang="en-US" dirty="0" smtClean="0"/>
              <a:t>H</a:t>
            </a:r>
            <a:r>
              <a:rPr lang="en-US" baseline="-25000" dirty="0" smtClean="0"/>
              <a:t>2</a:t>
            </a:r>
            <a:r>
              <a:rPr lang="en-US" dirty="0" smtClean="0"/>
              <a:t>O(g</a:t>
            </a:r>
            <a:r>
              <a:rPr lang="en-US" dirty="0"/>
              <a:t>)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-638.4 kJ </a:t>
            </a:r>
            <a:r>
              <a:rPr lang="en-US" dirty="0" smtClean="0"/>
              <a:t/>
            </a:r>
            <a:br>
              <a:rPr lang="en-US" dirty="0" smtClean="0"/>
            </a:br>
            <a:r>
              <a:rPr lang="el-GR" dirty="0" smtClean="0"/>
              <a:t>Δ</a:t>
            </a:r>
            <a:r>
              <a:rPr lang="en-US" dirty="0" smtClean="0"/>
              <a:t>S </a:t>
            </a:r>
            <a:r>
              <a:rPr lang="en-US" dirty="0"/>
              <a:t>= 156.9 J / </a:t>
            </a:r>
            <a:r>
              <a:rPr lang="en-US" dirty="0" smtClean="0"/>
              <a:t>K</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l-GR" dirty="0"/>
              <a:t>Δ</a:t>
            </a:r>
            <a:r>
              <a:rPr lang="en-US" dirty="0" smtClean="0"/>
              <a:t>G = </a:t>
            </a:r>
            <a:r>
              <a:rPr lang="en-US" dirty="0" smtClean="0"/>
              <a:t/>
            </a:r>
            <a:br>
              <a:rPr lang="en-US" dirty="0" smtClean="0"/>
            </a:br>
            <a:r>
              <a:rPr lang="en-US" dirty="0" smtClean="0"/>
              <a:t/>
            </a:r>
            <a:br>
              <a:rPr lang="en-US" dirty="0" smtClean="0"/>
            </a:br>
            <a:r>
              <a:rPr lang="en-US" dirty="0" smtClean="0"/>
              <a:t>*remember, we are going from J to kJ.*</a:t>
            </a:r>
            <a:br>
              <a:rPr lang="en-US" dirty="0" smtClean="0"/>
            </a:br>
            <a:r>
              <a:rPr lang="en-US" dirty="0" smtClean="0"/>
              <a:t>K = Kelvin </a:t>
            </a:r>
            <a:r>
              <a:rPr lang="en-US" dirty="0" smtClean="0"/>
              <a:t>	</a:t>
            </a:r>
            <a:endParaRPr lang="en-CA" dirty="0"/>
          </a:p>
        </p:txBody>
      </p:sp>
      <p:sp>
        <p:nvSpPr>
          <p:cNvPr id="4" name="Content Placeholder 3"/>
          <p:cNvSpPr>
            <a:spLocks noGrp="1"/>
          </p:cNvSpPr>
          <p:nvPr>
            <p:ph sz="half" idx="2"/>
          </p:nvPr>
        </p:nvSpPr>
        <p:spPr>
          <a:xfrm>
            <a:off x="6731000" y="1825625"/>
            <a:ext cx="5181600" cy="4351338"/>
          </a:xfrm>
        </p:spPr>
        <p:txBody>
          <a:bodyPr>
            <a:normAutofit fontScale="92500" lnSpcReduction="20000"/>
          </a:bodyPr>
          <a:lstStyle/>
          <a:p>
            <a:r>
              <a:rPr lang="en-US" dirty="0"/>
              <a:t>b) 2 NO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N</a:t>
            </a:r>
            <a:r>
              <a:rPr lang="en-US" baseline="-25000" dirty="0"/>
              <a:t>2</a:t>
            </a:r>
            <a:r>
              <a:rPr lang="en-US" dirty="0"/>
              <a:t>O</a:t>
            </a:r>
            <a:r>
              <a:rPr lang="en-US" baseline="-25000" dirty="0"/>
              <a:t>4</a:t>
            </a:r>
            <a:r>
              <a:rPr lang="en-US" dirty="0"/>
              <a:t>(g)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- 57.2 kJ </a:t>
            </a:r>
            <a:r>
              <a:rPr lang="en-US" dirty="0" smtClean="0"/>
              <a:t/>
            </a:r>
            <a:br>
              <a:rPr lang="en-US" dirty="0" smtClean="0"/>
            </a:br>
            <a:r>
              <a:rPr lang="el-GR" dirty="0" smtClean="0"/>
              <a:t>Δ</a:t>
            </a:r>
            <a:r>
              <a:rPr lang="en-US" dirty="0" smtClean="0"/>
              <a:t>S </a:t>
            </a:r>
            <a:r>
              <a:rPr lang="en-US" dirty="0"/>
              <a:t>= -175.9 J / K </a:t>
            </a:r>
            <a:endParaRPr lang="en-US" dirty="0" smtClean="0"/>
          </a:p>
          <a:p>
            <a:pPr marL="0" indent="0">
              <a:buNone/>
            </a:pPr>
            <a:endParaRPr lang="en-US" dirty="0"/>
          </a:p>
          <a:p>
            <a:endParaRPr lang="en-US" dirty="0" smtClean="0"/>
          </a:p>
          <a:p>
            <a:endParaRPr lang="en-US" dirty="0"/>
          </a:p>
          <a:p>
            <a:r>
              <a:rPr lang="en-US" b="1" dirty="0">
                <a:hlinkClick r:id="rId2"/>
              </a:rPr>
              <a:t>Standard Heats and Free Energies of Formation and Absolute Entropies of Elements and Inorganic </a:t>
            </a:r>
            <a:r>
              <a:rPr lang="en-US" b="1" dirty="0" smtClean="0">
                <a:hlinkClick r:id="rId2"/>
              </a:rPr>
              <a:t>Compounds</a:t>
            </a:r>
            <a:r>
              <a:rPr lang="en-US" b="1" dirty="0" smtClean="0"/>
              <a:t> (We don’t need this, but in chem</a:t>
            </a:r>
            <a:r>
              <a:rPr lang="en-US" b="1" dirty="0" smtClean="0"/>
              <a:t>istry, you would</a:t>
            </a:r>
            <a:r>
              <a:rPr lang="en-US" b="1" dirty="0" smtClean="0"/>
              <a:t>!)</a:t>
            </a:r>
            <a:endParaRPr lang="en-US" b="1" dirty="0"/>
          </a:p>
        </p:txBody>
      </p:sp>
    </p:spTree>
    <p:extLst>
      <p:ext uri="{BB962C8B-B14F-4D97-AF65-F5344CB8AC3E}">
        <p14:creationId xmlns:p14="http://schemas.microsoft.com/office/powerpoint/2010/main" val="168248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 </a:t>
            </a:r>
            <a:r>
              <a:rPr lang="en-CA" dirty="0" smtClean="0"/>
              <a:t>Examples – </a:t>
            </a:r>
            <a:r>
              <a:rPr lang="en-CA" dirty="0" err="1" smtClean="0"/>
              <a:t>Showin</a:t>
            </a:r>
            <a:r>
              <a:rPr lang="en-CA" smtClean="0"/>
              <a:t>’ our work!</a:t>
            </a:r>
            <a:endParaRPr lang="en-CA" dirty="0"/>
          </a:p>
        </p:txBody>
      </p:sp>
      <p:sp>
        <p:nvSpPr>
          <p:cNvPr id="3" name="Content Placeholder 2"/>
          <p:cNvSpPr>
            <a:spLocks noGrp="1"/>
          </p:cNvSpPr>
          <p:nvPr>
            <p:ph sz="half" idx="1"/>
          </p:nvPr>
        </p:nvSpPr>
        <p:spPr>
          <a:xfrm>
            <a:off x="0" y="1825625"/>
            <a:ext cx="11975690" cy="4929136"/>
          </a:xfrm>
        </p:spPr>
        <p:txBody>
          <a:bodyPr>
            <a:normAutofit fontScale="92500" lnSpcReduction="10000"/>
          </a:bodyPr>
          <a:lstStyle/>
          <a:p>
            <a:r>
              <a:rPr lang="en-US" dirty="0"/>
              <a:t>Calculate </a:t>
            </a:r>
            <a:r>
              <a:rPr lang="el-GR" dirty="0" smtClean="0"/>
              <a:t>Δ</a:t>
            </a:r>
            <a:r>
              <a:rPr lang="en-US" dirty="0" smtClean="0"/>
              <a:t>G </a:t>
            </a:r>
            <a:r>
              <a:rPr lang="en-US" dirty="0"/>
              <a:t>using </a:t>
            </a:r>
            <a:r>
              <a:rPr lang="el-GR" dirty="0" smtClean="0"/>
              <a:t>Δ</a:t>
            </a:r>
            <a:r>
              <a:rPr lang="en-US" dirty="0" smtClean="0"/>
              <a:t>G </a:t>
            </a:r>
            <a:r>
              <a:rPr lang="en-US" dirty="0"/>
              <a:t>= </a:t>
            </a:r>
            <a:r>
              <a:rPr lang="el-GR" dirty="0" smtClean="0"/>
              <a:t>Δ</a:t>
            </a:r>
            <a:r>
              <a:rPr lang="en-US" dirty="0" smtClean="0"/>
              <a:t>H </a:t>
            </a:r>
            <a:r>
              <a:rPr lang="en-US" dirty="0"/>
              <a:t>- </a:t>
            </a:r>
            <a:r>
              <a:rPr lang="en-US" dirty="0" smtClean="0"/>
              <a:t>T</a:t>
            </a:r>
            <a:r>
              <a:rPr lang="el-GR" dirty="0" smtClean="0"/>
              <a:t>Δ</a:t>
            </a:r>
            <a:r>
              <a:rPr lang="en-US" dirty="0" smtClean="0"/>
              <a:t>S</a:t>
            </a:r>
            <a:r>
              <a:rPr lang="en-US" dirty="0"/>
              <a:t>. Also, for each question, tell whether or not the reaction will be </a:t>
            </a:r>
            <a:r>
              <a:rPr lang="en-US" dirty="0" smtClean="0"/>
              <a:t>spontaneous (assume standard </a:t>
            </a:r>
            <a:r>
              <a:rPr lang="en-US" dirty="0" smtClean="0"/>
              <a:t>temp – 25°C). </a:t>
            </a:r>
            <a:r>
              <a:rPr lang="en-US" dirty="0" smtClean="0"/>
              <a:t/>
            </a:r>
            <a:br>
              <a:rPr lang="en-US" dirty="0" smtClean="0"/>
            </a:br>
            <a:r>
              <a:rPr lang="en-US" dirty="0" smtClean="0"/>
              <a:t/>
            </a:r>
            <a:br>
              <a:rPr lang="en-US" dirty="0" smtClean="0"/>
            </a:br>
            <a:r>
              <a:rPr lang="en-US" dirty="0" smtClean="0"/>
              <a:t>a</a:t>
            </a:r>
            <a:r>
              <a:rPr lang="en-US" dirty="0"/>
              <a:t>) CH</a:t>
            </a:r>
            <a:r>
              <a:rPr lang="en-US" baseline="-25000" dirty="0"/>
              <a:t>3</a:t>
            </a:r>
            <a:r>
              <a:rPr lang="en-US" dirty="0"/>
              <a:t>OH(l) + 1½ 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CO</a:t>
            </a:r>
            <a:r>
              <a:rPr lang="en-US" baseline="-25000" dirty="0"/>
              <a:t>2</a:t>
            </a:r>
            <a:r>
              <a:rPr lang="en-US" dirty="0"/>
              <a:t>(g) + 2 </a:t>
            </a:r>
            <a:r>
              <a:rPr lang="en-US" dirty="0" smtClean="0"/>
              <a:t>H</a:t>
            </a:r>
            <a:r>
              <a:rPr lang="en-US" baseline="-25000" dirty="0" smtClean="0"/>
              <a:t>2</a:t>
            </a:r>
            <a:r>
              <a:rPr lang="en-US" dirty="0" smtClean="0"/>
              <a:t>O(g</a:t>
            </a:r>
            <a:r>
              <a:rPr lang="en-US" dirty="0"/>
              <a:t>)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-638.4 kJ </a:t>
            </a:r>
            <a:r>
              <a:rPr lang="en-US" dirty="0" smtClean="0"/>
              <a:t/>
            </a:r>
            <a:br>
              <a:rPr lang="en-US" dirty="0" smtClean="0"/>
            </a:br>
            <a:r>
              <a:rPr lang="el-GR" dirty="0" smtClean="0"/>
              <a:t>Δ</a:t>
            </a:r>
            <a:r>
              <a:rPr lang="en-US" dirty="0" smtClean="0"/>
              <a:t>S </a:t>
            </a:r>
            <a:r>
              <a:rPr lang="en-US" dirty="0"/>
              <a:t>= 156.9 J / </a:t>
            </a:r>
            <a:r>
              <a:rPr lang="en-US" dirty="0" smtClean="0"/>
              <a:t>K</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l-GR" dirty="0"/>
              <a:t>Δ</a:t>
            </a:r>
            <a:r>
              <a:rPr lang="en-US" dirty="0" smtClean="0"/>
              <a:t>G = </a:t>
            </a:r>
            <a:r>
              <a:rPr lang="en-US" dirty="0" smtClean="0"/>
              <a:t/>
            </a:r>
            <a:br>
              <a:rPr lang="en-US" dirty="0" smtClean="0"/>
            </a:br>
            <a:r>
              <a:rPr lang="en-US" dirty="0" smtClean="0"/>
              <a:t/>
            </a:r>
            <a:br>
              <a:rPr lang="en-US" dirty="0" smtClean="0"/>
            </a:br>
            <a:r>
              <a:rPr lang="en-US" dirty="0" smtClean="0"/>
              <a:t>*remember, we are going from J to kJ.*</a:t>
            </a:r>
            <a:br>
              <a:rPr lang="en-US" dirty="0" smtClean="0"/>
            </a:br>
            <a:r>
              <a:rPr lang="en-US" dirty="0" smtClean="0"/>
              <a:t>K = Kelvin </a:t>
            </a:r>
            <a:r>
              <a:rPr lang="en-US" dirty="0" smtClean="0"/>
              <a:t>	</a:t>
            </a:r>
            <a:endParaRPr lang="en-CA" dirty="0"/>
          </a:p>
        </p:txBody>
      </p:sp>
    </p:spTree>
    <p:extLst>
      <p:ext uri="{BB962C8B-B14F-4D97-AF65-F5344CB8AC3E}">
        <p14:creationId xmlns:p14="http://schemas.microsoft.com/office/powerpoint/2010/main" val="1952037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More Advanced? Via </a:t>
            </a:r>
            <a:r>
              <a:rPr lang="en-CA" dirty="0" smtClean="0">
                <a:hlinkClick r:id="rId2"/>
              </a:rPr>
              <a:t>Prairie South</a:t>
            </a:r>
            <a:endParaRPr lang="en-CA" dirty="0"/>
          </a:p>
        </p:txBody>
      </p:sp>
      <p:pic>
        <p:nvPicPr>
          <p:cNvPr id="5" name="Content Placeholder 4"/>
          <p:cNvPicPr>
            <a:picLocks noGrp="1" noChangeAspect="1"/>
          </p:cNvPicPr>
          <p:nvPr>
            <p:ph sz="half" idx="1"/>
          </p:nvPr>
        </p:nvPicPr>
        <p:blipFill>
          <a:blip r:embed="rId3"/>
          <a:stretch>
            <a:fillRect/>
          </a:stretch>
        </p:blipFill>
        <p:spPr>
          <a:xfrm>
            <a:off x="353960" y="1351474"/>
            <a:ext cx="11694235" cy="3618731"/>
          </a:xfrm>
          <a:prstGeom prst="rect">
            <a:avLst/>
          </a:prstGeom>
        </p:spPr>
      </p:pic>
    </p:spTree>
    <p:extLst>
      <p:ext uri="{BB962C8B-B14F-4D97-AF65-F5344CB8AC3E}">
        <p14:creationId xmlns:p14="http://schemas.microsoft.com/office/powerpoint/2010/main" val="2631312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a:stretch>
            <a:fillRect/>
          </a:stretch>
        </p:blipFill>
        <p:spPr>
          <a:xfrm>
            <a:off x="0" y="324949"/>
            <a:ext cx="7152969" cy="3246077"/>
          </a:xfrm>
          <a:prstGeom prst="rect">
            <a:avLst/>
          </a:prstGeom>
        </p:spPr>
      </p:pic>
      <p:sp>
        <p:nvSpPr>
          <p:cNvPr id="2" name="Title 1"/>
          <p:cNvSpPr>
            <a:spLocks noGrp="1"/>
          </p:cNvSpPr>
          <p:nvPr>
            <p:ph type="title"/>
          </p:nvPr>
        </p:nvSpPr>
        <p:spPr>
          <a:xfrm>
            <a:off x="0" y="0"/>
            <a:ext cx="6147619" cy="649898"/>
          </a:xfrm>
        </p:spPr>
        <p:txBody>
          <a:bodyPr>
            <a:normAutofit/>
          </a:bodyPr>
          <a:lstStyle/>
          <a:p>
            <a:r>
              <a:rPr lang="en-CA" sz="3600" dirty="0" smtClean="0"/>
              <a:t>Solution</a:t>
            </a:r>
            <a:endParaRPr lang="en-CA" sz="3600" dirty="0"/>
          </a:p>
        </p:txBody>
      </p:sp>
      <p:pic>
        <p:nvPicPr>
          <p:cNvPr id="8" name="Picture 7"/>
          <p:cNvPicPr>
            <a:picLocks noChangeAspect="1"/>
          </p:cNvPicPr>
          <p:nvPr/>
        </p:nvPicPr>
        <p:blipFill>
          <a:blip r:embed="rId3"/>
          <a:stretch>
            <a:fillRect/>
          </a:stretch>
        </p:blipFill>
        <p:spPr>
          <a:xfrm>
            <a:off x="0" y="3438776"/>
            <a:ext cx="7645960" cy="2814541"/>
          </a:xfrm>
          <a:prstGeom prst="rect">
            <a:avLst/>
          </a:prstGeom>
        </p:spPr>
      </p:pic>
      <p:pic>
        <p:nvPicPr>
          <p:cNvPr id="9" name="Content Placeholder 8"/>
          <p:cNvPicPr>
            <a:picLocks noGrp="1" noChangeAspect="1"/>
          </p:cNvPicPr>
          <p:nvPr>
            <p:ph sz="half" idx="2"/>
          </p:nvPr>
        </p:nvPicPr>
        <p:blipFill>
          <a:blip r:embed="rId4"/>
          <a:stretch>
            <a:fillRect/>
          </a:stretch>
        </p:blipFill>
        <p:spPr>
          <a:xfrm>
            <a:off x="6563240" y="710755"/>
            <a:ext cx="5628760" cy="2728021"/>
          </a:xfrm>
          <a:prstGeom prst="rect">
            <a:avLst/>
          </a:prstGeom>
        </p:spPr>
      </p:pic>
    </p:spTree>
    <p:extLst>
      <p:ext uri="{BB962C8B-B14F-4D97-AF65-F5344CB8AC3E}">
        <p14:creationId xmlns:p14="http://schemas.microsoft.com/office/powerpoint/2010/main" val="284327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bodies…</a:t>
            </a:r>
            <a:endParaRPr lang="en-CA" dirty="0"/>
          </a:p>
        </p:txBody>
      </p:sp>
      <p:sp>
        <p:nvSpPr>
          <p:cNvPr id="3" name="Content Placeholder 2"/>
          <p:cNvSpPr>
            <a:spLocks noGrp="1"/>
          </p:cNvSpPr>
          <p:nvPr>
            <p:ph sz="half" idx="1"/>
          </p:nvPr>
        </p:nvSpPr>
        <p:spPr/>
        <p:txBody>
          <a:bodyPr/>
          <a:lstStyle/>
          <a:p>
            <a:r>
              <a:rPr lang="en-CA" dirty="0" smtClean="0"/>
              <a:t>Certain things decrease energy required within us for reactions to occur.</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a:p>
        </p:txBody>
      </p:sp>
      <p:sp>
        <p:nvSpPr>
          <p:cNvPr id="4" name="Content Placeholder 3"/>
          <p:cNvSpPr>
            <a:spLocks noGrp="1"/>
          </p:cNvSpPr>
          <p:nvPr>
            <p:ph sz="half" idx="2"/>
          </p:nvPr>
        </p:nvSpPr>
        <p:spPr>
          <a:xfrm>
            <a:off x="6172200" y="1825625"/>
            <a:ext cx="5181600" cy="3267075"/>
          </a:xfrm>
        </p:spPr>
        <p:txBody>
          <a:bodyPr/>
          <a:lstStyle/>
          <a:p>
            <a:r>
              <a:rPr lang="en-CA" dirty="0" smtClean="0"/>
              <a:t>What macromolecules are these things composed of?</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are these things made?</a:t>
            </a:r>
            <a:endParaRPr lang="en-CA" dirty="0"/>
          </a:p>
        </p:txBody>
      </p:sp>
      <p:pic>
        <p:nvPicPr>
          <p:cNvPr id="1026" name="Picture 2" descr="Image result for enzym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3673474"/>
            <a:ext cx="4067175" cy="2638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913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Select a Biological Process from our list before</a:t>
            </a:r>
            <a:endParaRPr lang="en-CA" dirty="0"/>
          </a:p>
        </p:txBody>
      </p:sp>
      <p:sp>
        <p:nvSpPr>
          <p:cNvPr id="3" name="Content Placeholder 2"/>
          <p:cNvSpPr>
            <a:spLocks noGrp="1"/>
          </p:cNvSpPr>
          <p:nvPr>
            <p:ph sz="half" idx="1"/>
          </p:nvPr>
        </p:nvSpPr>
        <p:spPr>
          <a:xfrm>
            <a:off x="838200" y="1825625"/>
            <a:ext cx="5181600" cy="3262569"/>
          </a:xfrm>
        </p:spPr>
        <p:txBody>
          <a:bodyPr/>
          <a:lstStyle/>
          <a:p>
            <a:r>
              <a:rPr lang="en-CA" dirty="0" smtClean="0"/>
              <a:t>These processes are “sequential” meaning they can be entered at any point. As a result, if I took a pill (not in Ibiza), that was full of NADH, how might that influence ethyl alcohol fermentation (would it increase/decrease the amount of alcohol and how?)</a:t>
            </a:r>
            <a:endParaRPr lang="en-CA" dirty="0"/>
          </a:p>
        </p:txBody>
      </p:sp>
      <p:sp>
        <p:nvSpPr>
          <p:cNvPr id="4" name="Content Placeholder 3"/>
          <p:cNvSpPr>
            <a:spLocks noGrp="1"/>
          </p:cNvSpPr>
          <p:nvPr>
            <p:ph sz="half" idx="2"/>
          </p:nvPr>
        </p:nvSpPr>
        <p:spPr>
          <a:xfrm>
            <a:off x="6172200" y="1825625"/>
            <a:ext cx="5181600" cy="3675523"/>
          </a:xfrm>
        </p:spPr>
        <p:txBody>
          <a:bodyPr/>
          <a:lstStyle/>
          <a:p>
            <a:r>
              <a:rPr lang="en-CA" dirty="0" smtClean="0"/>
              <a:t>How might this apply to the supplements we take, what might they actually do when considering biological processes</a:t>
            </a:r>
            <a:r>
              <a:rPr lang="en-CA" dirty="0" smtClean="0"/>
              <a:t>?</a:t>
            </a:r>
          </a:p>
          <a:p>
            <a:endParaRPr lang="en-CA" dirty="0"/>
          </a:p>
          <a:p>
            <a:endParaRPr lang="en-CA" dirty="0" smtClean="0"/>
          </a:p>
          <a:p>
            <a:r>
              <a:rPr lang="en-CA" dirty="0" smtClean="0"/>
              <a:t>FLIPGRID!</a:t>
            </a:r>
            <a:endParaRPr lang="en-CA" dirty="0"/>
          </a:p>
        </p:txBody>
      </p:sp>
    </p:spTree>
    <p:extLst>
      <p:ext uri="{BB962C8B-B14F-4D97-AF65-F5344CB8AC3E}">
        <p14:creationId xmlns:p14="http://schemas.microsoft.com/office/powerpoint/2010/main" val="61122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do organisms need energy?</a:t>
            </a:r>
            <a:endParaRPr lang="en-CA" sz="2000" dirty="0"/>
          </a:p>
        </p:txBody>
      </p:sp>
      <p:sp>
        <p:nvSpPr>
          <p:cNvPr id="3" name="Content Placeholder 2"/>
          <p:cNvSpPr>
            <a:spLocks noGrp="1"/>
          </p:cNvSpPr>
          <p:nvPr>
            <p:ph idx="1"/>
          </p:nvPr>
        </p:nvSpPr>
        <p:spPr>
          <a:xfrm>
            <a:off x="838200" y="1825625"/>
            <a:ext cx="4521200" cy="4351338"/>
          </a:xfrm>
        </p:spPr>
        <p:txBody>
          <a:bodyPr/>
          <a:lstStyle/>
          <a:p>
            <a:pPr marL="0" indent="0">
              <a:buNone/>
            </a:pPr>
            <a:r>
              <a:rPr lang="en-CA" dirty="0" smtClean="0"/>
              <a:t>Perform activities for:</a:t>
            </a:r>
          </a:p>
          <a:p>
            <a:r>
              <a:rPr lang="en-CA" dirty="0" smtClean="0"/>
              <a:t>Growth.</a:t>
            </a:r>
          </a:p>
          <a:p>
            <a:r>
              <a:rPr lang="en-CA" dirty="0" smtClean="0"/>
              <a:t>Maintain organization.</a:t>
            </a:r>
          </a:p>
          <a:p>
            <a:r>
              <a:rPr lang="en-CA" dirty="0" smtClean="0"/>
              <a:t>Reproduce (when creating offspring, you need additional energy to grow these new organisms).</a:t>
            </a:r>
          </a:p>
          <a:p>
            <a:pPr marL="0" indent="0">
              <a:buNone/>
            </a:pPr>
            <a:endParaRPr lang="en-CA" dirty="0"/>
          </a:p>
        </p:txBody>
      </p:sp>
      <p:sp>
        <p:nvSpPr>
          <p:cNvPr id="4" name="TextBox 3"/>
          <p:cNvSpPr txBox="1"/>
          <p:nvPr/>
        </p:nvSpPr>
        <p:spPr>
          <a:xfrm>
            <a:off x="5626100" y="1348800"/>
            <a:ext cx="6273800" cy="4154984"/>
          </a:xfrm>
          <a:prstGeom prst="rect">
            <a:avLst/>
          </a:prstGeom>
          <a:noFill/>
        </p:spPr>
        <p:txBody>
          <a:bodyPr wrap="square" rtlCol="0">
            <a:spAutoFit/>
          </a:bodyPr>
          <a:lstStyle/>
          <a:p>
            <a:r>
              <a:rPr lang="en-CA" sz="2400" dirty="0" smtClean="0"/>
              <a:t>What are examples of </a:t>
            </a:r>
            <a:r>
              <a:rPr lang="en-CA" sz="2400" b="1" dirty="0" smtClean="0"/>
              <a:t>ectotherms </a:t>
            </a:r>
            <a:r>
              <a:rPr lang="en-CA" sz="2400" dirty="0" smtClean="0"/>
              <a:t>(use of external thermal energy to help regulate and maintain body temperature)?</a:t>
            </a:r>
          </a:p>
          <a:p>
            <a:endParaRPr lang="en-CA" sz="2400" dirty="0"/>
          </a:p>
          <a:p>
            <a:endParaRPr lang="en-CA" sz="2400" dirty="0" smtClean="0"/>
          </a:p>
          <a:p>
            <a:r>
              <a:rPr lang="en-CA" sz="2400" dirty="0" smtClean="0"/>
              <a:t>What are examples of </a:t>
            </a:r>
            <a:r>
              <a:rPr lang="en-CA" sz="2400" b="1" dirty="0" smtClean="0"/>
              <a:t>endotherms</a:t>
            </a:r>
            <a:r>
              <a:rPr lang="en-CA" sz="2400" dirty="0" smtClean="0"/>
              <a:t> (the use of thermal energy generated by metabolism to maintain homeostatic body temperatures)?</a:t>
            </a:r>
            <a:br>
              <a:rPr lang="en-CA" sz="2400" dirty="0" smtClean="0"/>
            </a:br>
            <a:r>
              <a:rPr lang="en-CA" sz="2400" dirty="0" smtClean="0"/>
              <a:t/>
            </a:r>
            <a:br>
              <a:rPr lang="en-CA" sz="2400" dirty="0" smtClean="0"/>
            </a:br>
            <a:endParaRPr lang="en-CA" sz="2400" dirty="0"/>
          </a:p>
          <a:p>
            <a:endParaRPr lang="en-CA" sz="2400" dirty="0"/>
          </a:p>
        </p:txBody>
      </p:sp>
    </p:spTree>
    <p:extLst>
      <p:ext uri="{BB962C8B-B14F-4D97-AF65-F5344CB8AC3E}">
        <p14:creationId xmlns:p14="http://schemas.microsoft.com/office/powerpoint/2010/main" val="2700161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Varying Reproductive Strategies</a:t>
            </a:r>
            <a:endParaRPr lang="en-CA" dirty="0"/>
          </a:p>
        </p:txBody>
      </p:sp>
      <p:sp>
        <p:nvSpPr>
          <p:cNvPr id="3" name="Content Placeholder 2"/>
          <p:cNvSpPr>
            <a:spLocks noGrp="1"/>
          </p:cNvSpPr>
          <p:nvPr>
            <p:ph idx="1"/>
          </p:nvPr>
        </p:nvSpPr>
        <p:spPr/>
        <p:txBody>
          <a:bodyPr/>
          <a:lstStyle/>
          <a:p>
            <a:r>
              <a:rPr lang="en-CA" dirty="0" smtClean="0"/>
              <a:t>When do many organisms reproduce (plants and animals)? Why would this make sense in terms of energy? </a:t>
            </a:r>
          </a:p>
          <a:p>
            <a:pPr marL="0" indent="0">
              <a:buNone/>
            </a:pPr>
            <a:endParaRPr lang="en-CA" dirty="0"/>
          </a:p>
        </p:txBody>
      </p:sp>
    </p:spTree>
    <p:extLst>
      <p:ext uri="{BB962C8B-B14F-4D97-AF65-F5344CB8AC3E}">
        <p14:creationId xmlns:p14="http://schemas.microsoft.com/office/powerpoint/2010/main" val="332364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Metabolic Rates</a:t>
            </a:r>
            <a:endParaRPr lang="en-CA" dirty="0"/>
          </a:p>
        </p:txBody>
      </p:sp>
      <p:sp>
        <p:nvSpPr>
          <p:cNvPr id="3" name="Content Placeholder 2"/>
          <p:cNvSpPr>
            <a:spLocks noGrp="1"/>
          </p:cNvSpPr>
          <p:nvPr>
            <p:ph idx="1"/>
          </p:nvPr>
        </p:nvSpPr>
        <p:spPr>
          <a:xfrm>
            <a:off x="838200" y="1825625"/>
            <a:ext cx="10655300" cy="4351338"/>
          </a:xfrm>
        </p:spPr>
        <p:txBody>
          <a:bodyPr/>
          <a:lstStyle/>
          <a:p>
            <a:r>
              <a:rPr lang="en-CA" dirty="0" smtClean="0"/>
              <a:t>Getting cats fixed </a:t>
            </a:r>
            <a:r>
              <a:rPr lang="en-CA" dirty="0" smtClean="0">
                <a:hlinkClick r:id="rId2"/>
              </a:rPr>
              <a:t>affects their metabolic rates </a:t>
            </a:r>
            <a:r>
              <a:rPr lang="en-CA" dirty="0" smtClean="0"/>
              <a:t>– resting metabolic rate.</a:t>
            </a:r>
          </a:p>
          <a:p>
            <a:pPr marL="0" indent="0">
              <a:buNone/>
            </a:pPr>
            <a:endParaRPr lang="en-CA" dirty="0" smtClean="0"/>
          </a:p>
          <a:p>
            <a:r>
              <a:rPr lang="en-CA" dirty="0" smtClean="0"/>
              <a:t>Given your size – what is your resting metabolic rate? </a:t>
            </a:r>
            <a:r>
              <a:rPr lang="en-CA" dirty="0" smtClean="0">
                <a:hlinkClick r:id="rId3"/>
              </a:rPr>
              <a:t>Link!</a:t>
            </a:r>
            <a:endParaRPr lang="en-CA" dirty="0" smtClean="0"/>
          </a:p>
          <a:p>
            <a:pPr marL="0" indent="0">
              <a:buNone/>
            </a:pPr>
            <a:r>
              <a:rPr lang="en-CA" dirty="0" smtClean="0"/>
              <a:t>Mine is </a:t>
            </a:r>
            <a:r>
              <a:rPr lang="en-CA" dirty="0"/>
              <a:t>1962 calories/day (</a:t>
            </a:r>
            <a:r>
              <a:rPr lang="en-CA" dirty="0" smtClean="0"/>
              <a:t>8209kJ?). </a:t>
            </a:r>
            <a:br>
              <a:rPr lang="en-CA" dirty="0" smtClean="0"/>
            </a:br>
            <a:r>
              <a:rPr lang="en-CA" dirty="0" smtClean="0"/>
              <a:t/>
            </a:r>
            <a:br>
              <a:rPr lang="en-CA" dirty="0" smtClean="0"/>
            </a:br>
            <a:endParaRPr lang="en-CA" dirty="0" smtClean="0"/>
          </a:p>
        </p:txBody>
      </p:sp>
    </p:spTree>
    <p:extLst>
      <p:ext uri="{BB962C8B-B14F-4D97-AF65-F5344CB8AC3E}">
        <p14:creationId xmlns:p14="http://schemas.microsoft.com/office/powerpoint/2010/main" val="568306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labs</a:t>
            </a:r>
            <a:endParaRPr lang="en-CA" dirty="0"/>
          </a:p>
        </p:txBody>
      </p:sp>
      <p:sp>
        <p:nvSpPr>
          <p:cNvPr id="3" name="Content Placeholder 2"/>
          <p:cNvSpPr>
            <a:spLocks noGrp="1"/>
          </p:cNvSpPr>
          <p:nvPr>
            <p:ph idx="1"/>
          </p:nvPr>
        </p:nvSpPr>
        <p:spPr/>
        <p:txBody>
          <a:bodyPr>
            <a:normAutofit lnSpcReduction="10000"/>
          </a:bodyPr>
          <a:lstStyle/>
          <a:p>
            <a:r>
              <a:rPr lang="en-CA" dirty="0" smtClean="0"/>
              <a:t>When you increased the amount of producers in a population, what should have happened to the total population of the community?</a:t>
            </a:r>
            <a:br>
              <a:rPr lang="en-CA" dirty="0" smtClean="0"/>
            </a:br>
            <a:endParaRPr lang="en-CA" dirty="0" smtClean="0"/>
          </a:p>
          <a:p>
            <a:r>
              <a:rPr lang="en-CA" dirty="0" smtClean="0"/>
              <a:t>If you decreased decomposers, how might this impact the community?</a:t>
            </a:r>
            <a:br>
              <a:rPr lang="en-CA" dirty="0" smtClean="0"/>
            </a:br>
            <a:r>
              <a:rPr lang="en-CA" dirty="0" smtClean="0"/>
              <a:t/>
            </a:r>
            <a:br>
              <a:rPr lang="en-CA" dirty="0" smtClean="0"/>
            </a:br>
            <a:endParaRPr lang="en-CA" dirty="0" smtClean="0"/>
          </a:p>
          <a:p>
            <a:r>
              <a:rPr lang="en-CA" dirty="0" smtClean="0"/>
              <a:t>Amount of organisms in trophic levels affect each other.</a:t>
            </a:r>
            <a:br>
              <a:rPr lang="en-CA" dirty="0" smtClean="0"/>
            </a:br>
            <a:endParaRPr lang="en-CA" dirty="0" smtClean="0"/>
          </a:p>
          <a:p>
            <a:r>
              <a:rPr lang="en-CA" dirty="0" smtClean="0"/>
              <a:t>Therefore, changes in the energy available to an ecosystem fluctuates and so, too, does the organisms comprising the ecosystem.</a:t>
            </a:r>
            <a:endParaRPr lang="en-CA" dirty="0"/>
          </a:p>
        </p:txBody>
      </p:sp>
    </p:spTree>
    <p:extLst>
      <p:ext uri="{BB962C8B-B14F-4D97-AF65-F5344CB8AC3E}">
        <p14:creationId xmlns:p14="http://schemas.microsoft.com/office/powerpoint/2010/main" val="4070655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labs - continued</a:t>
            </a:r>
            <a:endParaRPr lang="en-CA" dirty="0"/>
          </a:p>
        </p:txBody>
      </p:sp>
      <p:sp>
        <p:nvSpPr>
          <p:cNvPr id="3" name="Content Placeholder 2"/>
          <p:cNvSpPr>
            <a:spLocks noGrp="1"/>
          </p:cNvSpPr>
          <p:nvPr>
            <p:ph idx="1"/>
          </p:nvPr>
        </p:nvSpPr>
        <p:spPr/>
        <p:txBody>
          <a:bodyPr/>
          <a:lstStyle/>
          <a:p>
            <a:r>
              <a:rPr lang="en-CA" dirty="0" smtClean="0"/>
              <a:t>Autotrophs (chemo- or photo-) convert free energy from inorganic components.</a:t>
            </a:r>
          </a:p>
          <a:p>
            <a:endParaRPr lang="en-CA" dirty="0"/>
          </a:p>
          <a:p>
            <a:r>
              <a:rPr lang="en-CA" dirty="0" smtClean="0"/>
              <a:t>What types of different macromolecules do we (heterotrophs) get energy from?</a:t>
            </a:r>
          </a:p>
          <a:p>
            <a:endParaRPr lang="en-CA" dirty="0"/>
          </a:p>
        </p:txBody>
      </p:sp>
    </p:spTree>
    <p:extLst>
      <p:ext uri="{BB962C8B-B14F-4D97-AF65-F5344CB8AC3E}">
        <p14:creationId xmlns:p14="http://schemas.microsoft.com/office/powerpoint/2010/main" val="393940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Energy capturing needs Electron Acceptors</a:t>
            </a:r>
            <a:endParaRPr lang="en-CA" dirty="0"/>
          </a:p>
        </p:txBody>
      </p:sp>
      <p:sp>
        <p:nvSpPr>
          <p:cNvPr id="3" name="Content Placeholder 2"/>
          <p:cNvSpPr>
            <a:spLocks noGrp="1"/>
          </p:cNvSpPr>
          <p:nvPr>
            <p:ph idx="1"/>
          </p:nvPr>
        </p:nvSpPr>
        <p:spPr/>
        <p:txBody>
          <a:bodyPr/>
          <a:lstStyle/>
          <a:p>
            <a:r>
              <a:rPr lang="en-CA" dirty="0" smtClean="0"/>
              <a:t>NADP+ in Photosynthesis</a:t>
            </a:r>
          </a:p>
          <a:p>
            <a:r>
              <a:rPr lang="en-CA" dirty="0" smtClean="0"/>
              <a:t>O</a:t>
            </a:r>
            <a:r>
              <a:rPr lang="en-CA" baseline="-25000" dirty="0" smtClean="0"/>
              <a:t>2 </a:t>
            </a:r>
            <a:r>
              <a:rPr lang="en-CA" dirty="0" smtClean="0"/>
              <a:t>in respiration.</a:t>
            </a:r>
          </a:p>
          <a:p>
            <a:endParaRPr lang="en-CA" baseline="-25000" dirty="0"/>
          </a:p>
          <a:p>
            <a:r>
              <a:rPr lang="en-CA" dirty="0" smtClean="0"/>
              <a:t>Why?</a:t>
            </a:r>
          </a:p>
          <a:p>
            <a:endParaRPr lang="en-CA" dirty="0" smtClean="0"/>
          </a:p>
          <a:p>
            <a:endParaRPr lang="en-CA" dirty="0"/>
          </a:p>
        </p:txBody>
      </p:sp>
    </p:spTree>
    <p:extLst>
      <p:ext uri="{BB962C8B-B14F-4D97-AF65-F5344CB8AC3E}">
        <p14:creationId xmlns:p14="http://schemas.microsoft.com/office/powerpoint/2010/main" val="4259305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 and Cellular Respiration</a:t>
            </a:r>
            <a:br>
              <a:rPr lang="en-CA" dirty="0" smtClean="0"/>
            </a:br>
            <a:r>
              <a:rPr lang="en-CA" sz="2000" dirty="0" smtClean="0"/>
              <a:t>flipped – you learn it, then come to class to discuss and talk it out</a:t>
            </a:r>
            <a:endParaRPr lang="en-CA" dirty="0"/>
          </a:p>
        </p:txBody>
      </p:sp>
      <p:pic>
        <p:nvPicPr>
          <p:cNvPr id="6" name="sQK3Yr4Sc_k"/>
          <p:cNvPicPr>
            <a:picLocks noGrp="1" noRot="1" noChangeAspect="1"/>
          </p:cNvPicPr>
          <p:nvPr>
            <p:ph sz="half" idx="1"/>
            <a:videoFile r:link="rId1"/>
          </p:nvPr>
        </p:nvPicPr>
        <p:blipFill>
          <a:blip r:embed="rId4"/>
          <a:stretch>
            <a:fillRect/>
          </a:stretch>
        </p:blipFill>
        <p:spPr>
          <a:xfrm>
            <a:off x="838200" y="1690688"/>
            <a:ext cx="4572000" cy="2571750"/>
          </a:xfrm>
          <a:prstGeom prst="rect">
            <a:avLst/>
          </a:prstGeom>
        </p:spPr>
      </p:pic>
      <p:pic>
        <p:nvPicPr>
          <p:cNvPr id="7" name="00jbG_cfGuQ"/>
          <p:cNvPicPr>
            <a:picLocks noGrp="1" noRot="1" noChangeAspect="1"/>
          </p:cNvPicPr>
          <p:nvPr>
            <p:ph sz="half" idx="2"/>
            <a:videoFile r:link="rId2"/>
          </p:nvPr>
        </p:nvPicPr>
        <p:blipFill>
          <a:blip r:embed="rId5"/>
          <a:stretch>
            <a:fillRect/>
          </a:stretch>
        </p:blipFill>
        <p:spPr>
          <a:xfrm>
            <a:off x="6096000" y="1690688"/>
            <a:ext cx="4572000" cy="2571750"/>
          </a:xfrm>
          <a:prstGeom prst="rect">
            <a:avLst/>
          </a:prstGeom>
        </p:spPr>
      </p:pic>
      <p:sp>
        <p:nvSpPr>
          <p:cNvPr id="8" name="TextBox 7"/>
          <p:cNvSpPr txBox="1"/>
          <p:nvPr/>
        </p:nvSpPr>
        <p:spPr>
          <a:xfrm>
            <a:off x="6096000" y="4724400"/>
            <a:ext cx="4914900" cy="369332"/>
          </a:xfrm>
          <a:prstGeom prst="rect">
            <a:avLst/>
          </a:prstGeom>
          <a:noFill/>
        </p:spPr>
        <p:txBody>
          <a:bodyPr wrap="square" rtlCol="0">
            <a:spAutoFit/>
          </a:bodyPr>
          <a:lstStyle/>
          <a:p>
            <a:r>
              <a:rPr lang="en-CA" dirty="0" smtClean="0"/>
              <a:t>Chapter 7 of </a:t>
            </a:r>
            <a:r>
              <a:rPr lang="en-CA" dirty="0" err="1" smtClean="0"/>
              <a:t>OpenStax</a:t>
            </a:r>
            <a:r>
              <a:rPr lang="en-CA" dirty="0" smtClean="0"/>
              <a:t> Text</a:t>
            </a:r>
            <a:endParaRPr lang="en-CA" dirty="0"/>
          </a:p>
        </p:txBody>
      </p:sp>
      <p:sp>
        <p:nvSpPr>
          <p:cNvPr id="9" name="TextBox 8"/>
          <p:cNvSpPr txBox="1"/>
          <p:nvPr/>
        </p:nvSpPr>
        <p:spPr>
          <a:xfrm>
            <a:off x="838200" y="4724400"/>
            <a:ext cx="4914900" cy="369332"/>
          </a:xfrm>
          <a:prstGeom prst="rect">
            <a:avLst/>
          </a:prstGeom>
          <a:noFill/>
        </p:spPr>
        <p:txBody>
          <a:bodyPr wrap="square" rtlCol="0">
            <a:spAutoFit/>
          </a:bodyPr>
          <a:lstStyle/>
          <a:p>
            <a:r>
              <a:rPr lang="en-CA" dirty="0" smtClean="0"/>
              <a:t>Chapter 8 of </a:t>
            </a:r>
            <a:r>
              <a:rPr lang="en-CA" dirty="0" err="1" smtClean="0"/>
              <a:t>OpenStax</a:t>
            </a:r>
            <a:r>
              <a:rPr lang="en-CA" dirty="0" smtClean="0"/>
              <a:t> Text</a:t>
            </a:r>
            <a:endParaRPr lang="en-CA" dirty="0"/>
          </a:p>
        </p:txBody>
      </p:sp>
    </p:spTree>
    <p:extLst>
      <p:ext uri="{BB962C8B-B14F-4D97-AF65-F5344CB8AC3E}">
        <p14:creationId xmlns:p14="http://schemas.microsoft.com/office/powerpoint/2010/main" val="3478691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Reading Strategies</a:t>
            </a:r>
            <a:endParaRPr lang="en-CA" dirty="0"/>
          </a:p>
        </p:txBody>
      </p:sp>
      <p:sp>
        <p:nvSpPr>
          <p:cNvPr id="3" name="Content Placeholder 2"/>
          <p:cNvSpPr>
            <a:spLocks noGrp="1"/>
          </p:cNvSpPr>
          <p:nvPr>
            <p:ph sz="half" idx="1"/>
          </p:nvPr>
        </p:nvSpPr>
        <p:spPr/>
        <p:txBody>
          <a:bodyPr/>
          <a:lstStyle/>
          <a:p>
            <a:r>
              <a:rPr lang="en-CA" dirty="0" smtClean="0"/>
              <a:t>Create and answer questions about the content.</a:t>
            </a:r>
          </a:p>
          <a:p>
            <a:r>
              <a:rPr lang="en-CA" dirty="0" smtClean="0"/>
              <a:t>Provide summary of each section/highlight or make keys points or ideas you thought were important.</a:t>
            </a:r>
          </a:p>
          <a:p>
            <a:r>
              <a:rPr lang="en-CA" dirty="0" smtClean="0"/>
              <a:t>Complete end of chapter summaries found in the textbook.</a:t>
            </a:r>
            <a:endParaRPr lang="en-CA" dirty="0"/>
          </a:p>
        </p:txBody>
      </p:sp>
      <p:sp>
        <p:nvSpPr>
          <p:cNvPr id="4" name="Content Placeholder 3"/>
          <p:cNvSpPr>
            <a:spLocks noGrp="1"/>
          </p:cNvSpPr>
          <p:nvPr>
            <p:ph sz="half" idx="2"/>
          </p:nvPr>
        </p:nvSpPr>
        <p:spPr/>
        <p:txBody>
          <a:bodyPr/>
          <a:lstStyle/>
          <a:p>
            <a:r>
              <a:rPr lang="en-CA" dirty="0" smtClean="0"/>
              <a:t>This reminds me of (connect to previous things you know).</a:t>
            </a:r>
            <a:endParaRPr lang="en-CA" dirty="0"/>
          </a:p>
          <a:p>
            <a:r>
              <a:rPr lang="en-CA" dirty="0" smtClean="0"/>
              <a:t>Try to teach it to someone else.</a:t>
            </a:r>
          </a:p>
          <a:p>
            <a:r>
              <a:rPr lang="en-CA" dirty="0" smtClean="0"/>
              <a:t>Make predictions about the start of chapter objectives.</a:t>
            </a:r>
            <a:br>
              <a:rPr lang="en-CA" dirty="0" smtClean="0"/>
            </a:br>
            <a:endParaRPr lang="en-CA" dirty="0" smtClean="0"/>
          </a:p>
          <a:p>
            <a:r>
              <a:rPr lang="en-CA" dirty="0" smtClean="0"/>
              <a:t>Create a drawing or visual to better “see” the content.</a:t>
            </a:r>
          </a:p>
        </p:txBody>
      </p:sp>
    </p:spTree>
    <p:extLst>
      <p:ext uri="{BB962C8B-B14F-4D97-AF65-F5344CB8AC3E}">
        <p14:creationId xmlns:p14="http://schemas.microsoft.com/office/powerpoint/2010/main" val="3746167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Make Questions about P and CR using the curriculum</a:t>
            </a:r>
            <a:endParaRPr lang="en-CA" dirty="0"/>
          </a:p>
        </p:txBody>
      </p:sp>
      <p:sp>
        <p:nvSpPr>
          <p:cNvPr id="3" name="Content Placeholder 2"/>
          <p:cNvSpPr>
            <a:spLocks noGrp="1"/>
          </p:cNvSpPr>
          <p:nvPr>
            <p:ph sz="half" idx="1"/>
          </p:nvPr>
        </p:nvSpPr>
        <p:spPr/>
        <p:txBody>
          <a:bodyPr/>
          <a:lstStyle/>
          <a:p>
            <a:r>
              <a:rPr lang="en-CA" dirty="0" smtClean="0"/>
              <a:t>What are</a:t>
            </a:r>
            <a:endParaRPr lang="en-CA" dirty="0"/>
          </a:p>
        </p:txBody>
      </p:sp>
      <p:sp>
        <p:nvSpPr>
          <p:cNvPr id="4" name="Content Placeholder 3"/>
          <p:cNvSpPr>
            <a:spLocks noGrp="1"/>
          </p:cNvSpPr>
          <p:nvPr>
            <p:ph sz="half" idx="2"/>
          </p:nvPr>
        </p:nvSpPr>
        <p:spPr/>
        <p:txBody>
          <a:bodyPr/>
          <a:lstStyle/>
          <a:p>
            <a:endParaRPr lang="en-CA"/>
          </a:p>
        </p:txBody>
      </p:sp>
    </p:spTree>
    <p:extLst>
      <p:ext uri="{BB962C8B-B14F-4D97-AF65-F5344CB8AC3E}">
        <p14:creationId xmlns:p14="http://schemas.microsoft.com/office/powerpoint/2010/main" val="2007032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a:t>
            </a:r>
            <a:endParaRPr lang="en-CA" dirty="0"/>
          </a:p>
        </p:txBody>
      </p:sp>
      <p:sp>
        <p:nvSpPr>
          <p:cNvPr id="3" name="Content Placeholder 2"/>
          <p:cNvSpPr>
            <a:spLocks noGrp="1"/>
          </p:cNvSpPr>
          <p:nvPr>
            <p:ph sz="half" idx="1"/>
          </p:nvPr>
        </p:nvSpPr>
        <p:spPr>
          <a:xfrm>
            <a:off x="368300" y="1304924"/>
            <a:ext cx="5765800" cy="5362575"/>
          </a:xfrm>
        </p:spPr>
        <p:txBody>
          <a:bodyPr>
            <a:normAutofit fontScale="92500" lnSpcReduction="20000"/>
          </a:bodyPr>
          <a:lstStyle/>
          <a:p>
            <a:r>
              <a:rPr lang="en-CA" dirty="0" smtClean="0"/>
              <a:t>Light-dependent reactions in eukaryotes capture free energy in light to make ATP and NADPH.</a:t>
            </a:r>
          </a:p>
          <a:p>
            <a:r>
              <a:rPr lang="en-CA" dirty="0" smtClean="0"/>
              <a:t>Chlorophylls absorb light, energizing electrons in PII and PI.</a:t>
            </a:r>
          </a:p>
          <a:p>
            <a:r>
              <a:rPr lang="en-CA" dirty="0" smtClean="0"/>
              <a:t>PII and PI are embedded in the membranes of the thylakoid in chloroplasts and are connected by the transfer of these electrons through a series of other molecules in the electron transport chain (ETC). </a:t>
            </a:r>
          </a:p>
          <a:p>
            <a:r>
              <a:rPr lang="en-CA" dirty="0"/>
              <a:t>As these electrons are transferred via reactions in the ETC, water is split to replenish lost electrons and contributes to a buildup of H+ (protons) causing an </a:t>
            </a:r>
            <a:r>
              <a:rPr lang="en-CA" b="1" dirty="0"/>
              <a:t>electrochemical gradient</a:t>
            </a:r>
            <a:r>
              <a:rPr lang="en-CA" dirty="0"/>
              <a:t>.</a:t>
            </a:r>
          </a:p>
          <a:p>
            <a:endParaRPr lang="en-CA" dirty="0"/>
          </a:p>
        </p:txBody>
      </p:sp>
      <p:sp>
        <p:nvSpPr>
          <p:cNvPr id="4" name="Content Placeholder 3"/>
          <p:cNvSpPr>
            <a:spLocks noGrp="1"/>
          </p:cNvSpPr>
          <p:nvPr>
            <p:ph sz="half" idx="2"/>
          </p:nvPr>
        </p:nvSpPr>
        <p:spPr>
          <a:xfrm>
            <a:off x="6134100" y="1304924"/>
            <a:ext cx="5181600" cy="3013076"/>
          </a:xfrm>
        </p:spPr>
        <p:txBody>
          <a:bodyPr>
            <a:normAutofit fontScale="92500" lnSpcReduction="20000"/>
          </a:bodyPr>
          <a:lstStyle/>
          <a:p>
            <a:r>
              <a:rPr lang="en-CA" dirty="0" smtClean="0"/>
              <a:t>This proton gradient is harnessed by an enzyme to create ATP from ADP and an inorganic phosphate.</a:t>
            </a:r>
          </a:p>
          <a:p>
            <a:r>
              <a:rPr lang="en-CA" dirty="0" smtClean="0"/>
              <a:t>The energy captured and stored into ATP and NADPH powers the production of carbohydrates from carbon dioxide in the Calvin cycle, which occurs in the stroma of the chloroplast.</a:t>
            </a:r>
            <a:endParaRPr lang="en-CA" dirty="0"/>
          </a:p>
        </p:txBody>
      </p:sp>
      <p:pic>
        <p:nvPicPr>
          <p:cNvPr id="5" name="Picture 4">
            <a:hlinkClick r:id="rId2"/>
          </p:cNvPr>
          <p:cNvPicPr>
            <a:picLocks noChangeAspect="1"/>
          </p:cNvPicPr>
          <p:nvPr/>
        </p:nvPicPr>
        <p:blipFill>
          <a:blip r:embed="rId3"/>
          <a:stretch>
            <a:fillRect/>
          </a:stretch>
        </p:blipFill>
        <p:spPr>
          <a:xfrm>
            <a:off x="6286500" y="3986211"/>
            <a:ext cx="4876800" cy="2743200"/>
          </a:xfrm>
          <a:prstGeom prst="rect">
            <a:avLst/>
          </a:prstGeom>
        </p:spPr>
      </p:pic>
    </p:spTree>
    <p:extLst>
      <p:ext uri="{BB962C8B-B14F-4D97-AF65-F5344CB8AC3E}">
        <p14:creationId xmlns:p14="http://schemas.microsoft.com/office/powerpoint/2010/main" val="4238270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 and Prokaryotes</a:t>
            </a:r>
            <a:endParaRPr lang="en-CA" dirty="0"/>
          </a:p>
        </p:txBody>
      </p:sp>
      <p:sp>
        <p:nvSpPr>
          <p:cNvPr id="3" name="Content Placeholder 2"/>
          <p:cNvSpPr>
            <a:spLocks noGrp="1"/>
          </p:cNvSpPr>
          <p:nvPr>
            <p:ph sz="half" idx="1"/>
          </p:nvPr>
        </p:nvSpPr>
        <p:spPr>
          <a:xfrm>
            <a:off x="279400" y="1473200"/>
            <a:ext cx="5740400" cy="5130800"/>
          </a:xfrm>
        </p:spPr>
        <p:txBody>
          <a:bodyPr>
            <a:normAutofit fontScale="92500" lnSpcReduction="20000"/>
          </a:bodyPr>
          <a:lstStyle/>
          <a:p>
            <a:r>
              <a:rPr lang="en-CA" dirty="0" smtClean="0"/>
              <a:t>Photosynthesis first evolved in prokaryotes (chlorophyll is in the cytoplasm).</a:t>
            </a:r>
          </a:p>
          <a:p>
            <a:r>
              <a:rPr lang="en-CA" dirty="0" smtClean="0"/>
              <a:t>Evidence supports that this is what oxygenated our atmosphere.</a:t>
            </a:r>
          </a:p>
          <a:p>
            <a:r>
              <a:rPr lang="en-CA" dirty="0" smtClean="0"/>
              <a:t>Prokaryotic photosynthetic pathways are foundation of photosynthesis but instead occurs in their plasma membranes than organelle-based pathways (much like respiration in the mitochondria).</a:t>
            </a:r>
          </a:p>
          <a:p>
            <a:r>
              <a:rPr lang="en-CA" dirty="0" smtClean="0"/>
              <a:t>Think of </a:t>
            </a:r>
            <a:r>
              <a:rPr lang="en-CA" b="1" dirty="0" smtClean="0"/>
              <a:t>endosymbiotic theory</a:t>
            </a:r>
            <a:r>
              <a:rPr lang="en-CA" dirty="0" smtClean="0"/>
              <a:t>. Rather than getting water and CO</a:t>
            </a:r>
            <a:r>
              <a:rPr lang="en-CA" baseline="-25000" dirty="0" smtClean="0"/>
              <a:t>2 </a:t>
            </a:r>
            <a:r>
              <a:rPr lang="en-CA" dirty="0" smtClean="0"/>
              <a:t>from inside the cell, it got it from the surrounding environment.</a:t>
            </a:r>
            <a:endParaRPr lang="en-CA" b="1" baseline="-25000" dirty="0"/>
          </a:p>
        </p:txBody>
      </p:sp>
      <p:pic>
        <p:nvPicPr>
          <p:cNvPr id="2050" name="Picture 2" descr="https://image.slidesharecdn.com/comparephotoresp-160113101850/95/comparing-photosynthesis-cellular-respiration-4-638.jpg?cb=1452680403">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800" y="1690688"/>
            <a:ext cx="6172200" cy="4633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904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Cellular Respiration</a:t>
            </a:r>
            <a:endParaRPr lang="en-CA" dirty="0"/>
          </a:p>
        </p:txBody>
      </p:sp>
      <p:sp>
        <p:nvSpPr>
          <p:cNvPr id="3" name="Content Placeholder 2"/>
          <p:cNvSpPr>
            <a:spLocks noGrp="1"/>
          </p:cNvSpPr>
          <p:nvPr>
            <p:ph sz="half" idx="1"/>
          </p:nvPr>
        </p:nvSpPr>
        <p:spPr/>
        <p:txBody>
          <a:bodyPr/>
          <a:lstStyle/>
          <a:p>
            <a:endParaRPr lang="en-CA"/>
          </a:p>
        </p:txBody>
      </p:sp>
      <p:sp>
        <p:nvSpPr>
          <p:cNvPr id="4" name="Content Placeholder 3"/>
          <p:cNvSpPr>
            <a:spLocks noGrp="1"/>
          </p:cNvSpPr>
          <p:nvPr>
            <p:ph sz="half" idx="2"/>
          </p:nvPr>
        </p:nvSpPr>
        <p:spPr/>
        <p:txBody>
          <a:bodyPr/>
          <a:lstStyle/>
          <a:p>
            <a:endParaRPr lang="en-CA"/>
          </a:p>
        </p:txBody>
      </p:sp>
    </p:spTree>
    <p:extLst>
      <p:ext uri="{BB962C8B-B14F-4D97-AF65-F5344CB8AC3E}">
        <p14:creationId xmlns:p14="http://schemas.microsoft.com/office/powerpoint/2010/main" val="1121059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sz="half" idx="1"/>
          </p:nvPr>
        </p:nvSpPr>
        <p:spPr>
          <a:xfrm>
            <a:off x="838200" y="1825625"/>
            <a:ext cx="5181600" cy="3974108"/>
          </a:xfrm>
        </p:spPr>
        <p:txBody>
          <a:bodyPr/>
          <a:lstStyle/>
          <a:p>
            <a:r>
              <a:rPr lang="en-CA" dirty="0" smtClean="0"/>
              <a:t>Free energy ultimately becomes available for metabolism by converting ATP </a:t>
            </a:r>
            <a:r>
              <a:rPr lang="en-CA" dirty="0" smtClean="0">
                <a:sym typeface="Wingdings" panose="05000000000000000000" pitchFamily="2" charset="2"/>
              </a:rPr>
              <a:t> ADP, which is a big part of many steps in metabolic pathways (occurring by that H+ buildup and chemiosmosis).</a:t>
            </a:r>
            <a:endParaRPr lang="en-CA" dirty="0"/>
          </a:p>
        </p:txBody>
      </p:sp>
      <p:sp>
        <p:nvSpPr>
          <p:cNvPr id="4" name="Content Placeholder 3"/>
          <p:cNvSpPr>
            <a:spLocks noGrp="1"/>
          </p:cNvSpPr>
          <p:nvPr>
            <p:ph sz="half" idx="2"/>
          </p:nvPr>
        </p:nvSpPr>
        <p:spPr>
          <a:xfrm>
            <a:off x="6172200" y="1838325"/>
            <a:ext cx="5181600" cy="3974108"/>
          </a:xfrm>
        </p:spPr>
        <p:txBody>
          <a:bodyPr/>
          <a:lstStyle/>
          <a:p>
            <a:r>
              <a:rPr lang="en-CA" dirty="0" smtClean="0"/>
              <a:t>What are structural features and mechanisms allow organisms/cells to capture, store, and use free energy?</a:t>
            </a:r>
          </a:p>
          <a:p>
            <a:endParaRPr lang="en-CA" dirty="0"/>
          </a:p>
          <a:p>
            <a:r>
              <a:rPr lang="en-CA" dirty="0" smtClean="0"/>
              <a:t>Construct a graph of free energy in a system starting from light </a:t>
            </a:r>
            <a:r>
              <a:rPr lang="en-CA" dirty="0" smtClean="0">
                <a:sym typeface="Wingdings" panose="05000000000000000000" pitchFamily="2" charset="2"/>
              </a:rPr>
              <a:t> photosynthesis  respiration.</a:t>
            </a:r>
            <a:endParaRPr lang="en-CA" dirty="0"/>
          </a:p>
        </p:txBody>
      </p:sp>
      <p:sp>
        <p:nvSpPr>
          <p:cNvPr id="5" name="TextBox 4"/>
          <p:cNvSpPr txBox="1"/>
          <p:nvPr/>
        </p:nvSpPr>
        <p:spPr>
          <a:xfrm>
            <a:off x="3975100" y="5934670"/>
            <a:ext cx="8216900" cy="861774"/>
          </a:xfrm>
          <a:prstGeom prst="rect">
            <a:avLst/>
          </a:prstGeom>
          <a:noFill/>
        </p:spPr>
        <p:txBody>
          <a:bodyPr wrap="square" rtlCol="0">
            <a:spAutoFit/>
          </a:bodyPr>
          <a:lstStyle/>
          <a:p>
            <a:r>
              <a:rPr lang="en-CA" b="1" u="sng" dirty="0" smtClean="0"/>
              <a:t>Oxidative phosphorylation </a:t>
            </a:r>
            <a:r>
              <a:rPr lang="en-CA" sz="1600" dirty="0" smtClean="0"/>
              <a:t>–</a:t>
            </a:r>
            <a:r>
              <a:rPr lang="en-US" sz="1600" dirty="0">
                <a:solidFill>
                  <a:srgbClr val="222222"/>
                </a:solidFill>
                <a:latin typeface="arial" panose="020B0604020202020204" pitchFamily="34" charset="0"/>
              </a:rPr>
              <a:t> is the metabolic pathway in which cells use enzymes to oxidize nutrients, thereby releasing energy which is used to produce adenosine triphosphate (ATP</a:t>
            </a:r>
            <a:r>
              <a:rPr lang="en-US" sz="1600" dirty="0" smtClean="0">
                <a:solidFill>
                  <a:srgbClr val="222222"/>
                </a:solidFill>
                <a:latin typeface="arial" panose="020B0604020202020204" pitchFamily="34" charset="0"/>
              </a:rPr>
              <a:t>). Phosphorylation specifically is the addition of a phosphate group.</a:t>
            </a:r>
            <a:endParaRPr lang="en-CA" sz="1600" dirty="0"/>
          </a:p>
        </p:txBody>
      </p:sp>
    </p:spTree>
    <p:extLst>
      <p:ext uri="{BB962C8B-B14F-4D97-AF65-F5344CB8AC3E}">
        <p14:creationId xmlns:p14="http://schemas.microsoft.com/office/powerpoint/2010/main" val="3457975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Biological Energy Processes</a:t>
            </a:r>
            <a:endParaRPr lang="en-CA" dirty="0"/>
          </a:p>
        </p:txBody>
      </p:sp>
      <p:sp>
        <p:nvSpPr>
          <p:cNvPr id="3" name="Content Placeholder 2"/>
          <p:cNvSpPr>
            <a:spLocks noGrp="1"/>
          </p:cNvSpPr>
          <p:nvPr>
            <p:ph idx="1"/>
          </p:nvPr>
        </p:nvSpPr>
        <p:spPr/>
        <p:txBody>
          <a:bodyPr>
            <a:normAutofit lnSpcReduction="10000"/>
          </a:bodyPr>
          <a:lstStyle/>
          <a:p>
            <a:r>
              <a:rPr lang="en-CA" dirty="0"/>
              <a:t>Summarize the process - How is the energy obtained? What is the energy specifically obtained from/converted?</a:t>
            </a:r>
            <a:r>
              <a:rPr lang="en-CA" dirty="0" smtClean="0"/>
              <a:t/>
            </a:r>
            <a:br>
              <a:rPr lang="en-CA" dirty="0" smtClean="0"/>
            </a:br>
            <a:r>
              <a:rPr lang="en-CA" dirty="0"/>
              <a:t>- What molecules are electron acceptors in the process?</a:t>
            </a:r>
            <a:r>
              <a:rPr lang="en-CA" dirty="0" smtClean="0"/>
              <a:t/>
            </a:r>
            <a:br>
              <a:rPr lang="en-CA" dirty="0" smtClean="0"/>
            </a:br>
            <a:r>
              <a:rPr lang="en-CA" dirty="0" smtClean="0"/>
              <a:t>- How is an electrochemical gradient involved?</a:t>
            </a:r>
            <a:br>
              <a:rPr lang="en-CA" dirty="0" smtClean="0"/>
            </a:br>
            <a:r>
              <a:rPr lang="en-CA" dirty="0" smtClean="0"/>
              <a:t/>
            </a:r>
            <a:br>
              <a:rPr lang="en-CA" dirty="0" smtClean="0"/>
            </a:br>
            <a:r>
              <a:rPr lang="en-CA" u="sng" dirty="0"/>
              <a:t>Autotrophs (inorganic --&gt; organic)</a:t>
            </a:r>
            <a:r>
              <a:rPr lang="en-CA" dirty="0" smtClean="0"/>
              <a:t/>
            </a:r>
            <a:br>
              <a:rPr lang="en-CA" dirty="0" smtClean="0"/>
            </a:br>
            <a:r>
              <a:rPr lang="en-CA" dirty="0"/>
              <a:t>--&gt; Chemosynthesis</a:t>
            </a:r>
            <a:r>
              <a:rPr lang="en-CA" dirty="0" smtClean="0"/>
              <a:t/>
            </a:r>
            <a:br>
              <a:rPr lang="en-CA" dirty="0" smtClean="0"/>
            </a:br>
            <a:r>
              <a:rPr lang="en-CA" dirty="0"/>
              <a:t>--&gt; Photosynthesis</a:t>
            </a:r>
            <a:r>
              <a:rPr lang="en-CA" dirty="0" smtClean="0"/>
              <a:t/>
            </a:r>
            <a:br>
              <a:rPr lang="en-CA" dirty="0" smtClean="0"/>
            </a:br>
            <a:r>
              <a:rPr lang="en-CA" u="sng" dirty="0"/>
              <a:t/>
            </a:r>
            <a:br>
              <a:rPr lang="en-CA" u="sng" dirty="0"/>
            </a:br>
            <a:r>
              <a:rPr lang="en-CA" u="sng" dirty="0"/>
              <a:t>Heterotrophs (organic --&gt; organic)</a:t>
            </a:r>
            <a:r>
              <a:rPr lang="en-CA" dirty="0" smtClean="0"/>
              <a:t/>
            </a:r>
            <a:br>
              <a:rPr lang="en-CA" dirty="0" smtClean="0"/>
            </a:br>
            <a:r>
              <a:rPr lang="en-CA" dirty="0"/>
              <a:t>--&gt; Metabolism of carbs, lipids, and proteins for energy</a:t>
            </a:r>
            <a:r>
              <a:rPr lang="en-CA" dirty="0" smtClean="0"/>
              <a:t/>
            </a:r>
            <a:br>
              <a:rPr lang="en-CA" dirty="0" smtClean="0"/>
            </a:br>
            <a:r>
              <a:rPr lang="en-CA" dirty="0"/>
              <a:t>--&gt; Fermentation (lactic acid or ethyl alcohol) </a:t>
            </a:r>
          </a:p>
        </p:txBody>
      </p:sp>
    </p:spTree>
    <p:extLst>
      <p:ext uri="{BB962C8B-B14F-4D97-AF65-F5344CB8AC3E}">
        <p14:creationId xmlns:p14="http://schemas.microsoft.com/office/powerpoint/2010/main" val="4274225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Organic Molecules</a:t>
            </a:r>
            <a:endParaRPr lang="en-CA" dirty="0"/>
          </a:p>
        </p:txBody>
      </p:sp>
      <p:sp>
        <p:nvSpPr>
          <p:cNvPr id="5" name="Text Placeholder 4"/>
          <p:cNvSpPr>
            <a:spLocks noGrp="1"/>
          </p:cNvSpPr>
          <p:nvPr>
            <p:ph type="body" idx="1"/>
          </p:nvPr>
        </p:nvSpPr>
        <p:spPr/>
        <p:txBody>
          <a:bodyPr/>
          <a:lstStyle/>
          <a:p>
            <a:r>
              <a:rPr lang="en-CA" dirty="0" smtClean="0"/>
              <a:t>Chapter 2 and 3 (Atoms, Water and Organic Molecules) of </a:t>
            </a:r>
            <a:r>
              <a:rPr lang="en-CA" dirty="0" err="1" smtClean="0"/>
              <a:t>OpenStax</a:t>
            </a:r>
            <a:r>
              <a:rPr lang="en-CA" dirty="0" smtClean="0"/>
              <a:t> Text</a:t>
            </a:r>
            <a:endParaRPr lang="en-CA" dirty="0"/>
          </a:p>
        </p:txBody>
      </p:sp>
    </p:spTree>
    <p:extLst>
      <p:ext uri="{BB962C8B-B14F-4D97-AF65-F5344CB8AC3E}">
        <p14:creationId xmlns:p14="http://schemas.microsoft.com/office/powerpoint/2010/main" val="3384473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Carbon Cycle</a:t>
            </a:r>
            <a:endParaRPr lang="en-CA" dirty="0"/>
          </a:p>
        </p:txBody>
      </p:sp>
      <p:pic>
        <p:nvPicPr>
          <p:cNvPr id="2050" name="Picture 2" descr="Image result for carbon cyc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64830" y="568324"/>
            <a:ext cx="5909469" cy="5909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506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Nitrogen Cycle</a:t>
            </a:r>
            <a:endParaRPr lang="en-CA" dirty="0"/>
          </a:p>
        </p:txBody>
      </p:sp>
      <p:pic>
        <p:nvPicPr>
          <p:cNvPr id="3074" name="Picture 2" descr="https://upload.wikimedia.org/wikipedia/commons/thumb/f/fe/Nitrogen_Cycle.svg/1200px-Nitrogen_Cycle.sv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90508" y="835025"/>
            <a:ext cx="7383992" cy="5537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061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Phosphorus Cycle</a:t>
            </a:r>
            <a:endParaRPr lang="en-CA" dirty="0"/>
          </a:p>
        </p:txBody>
      </p:sp>
      <p:pic>
        <p:nvPicPr>
          <p:cNvPr id="4098" name="Picture 2" descr="Image result for phosphorus cycle">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16100" y="1466056"/>
            <a:ext cx="8496300" cy="5310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225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Water</a:t>
            </a:r>
            <a:endParaRPr lang="en-CA" dirty="0"/>
          </a:p>
        </p:txBody>
      </p:sp>
      <p:sp>
        <p:nvSpPr>
          <p:cNvPr id="3" name="Content Placeholder 2"/>
          <p:cNvSpPr>
            <a:spLocks noGrp="1"/>
          </p:cNvSpPr>
          <p:nvPr>
            <p:ph idx="1"/>
          </p:nvPr>
        </p:nvSpPr>
        <p:spPr/>
        <p:txBody>
          <a:bodyPr/>
          <a:lstStyle/>
          <a:p>
            <a:r>
              <a:rPr lang="en-CA" dirty="0" smtClean="0"/>
              <a:t>Water is polar! What does this mean? Why is it important? Why is it polar?</a:t>
            </a:r>
            <a:br>
              <a:rPr lang="en-CA" dirty="0" smtClean="0"/>
            </a:br>
            <a:r>
              <a:rPr lang="en-CA" dirty="0" smtClean="0"/>
              <a:t/>
            </a:r>
            <a:br>
              <a:rPr lang="en-CA" dirty="0" smtClean="0"/>
            </a:br>
            <a:endParaRPr lang="en-CA" dirty="0" smtClean="0"/>
          </a:p>
          <a:p>
            <a:r>
              <a:rPr lang="en-CA" dirty="0" smtClean="0"/>
              <a:t>Is hydrogen-bonding strong or weak?</a:t>
            </a:r>
          </a:p>
          <a:p>
            <a:endParaRPr lang="en-CA" dirty="0"/>
          </a:p>
          <a:p>
            <a:endParaRPr lang="en-CA" dirty="0" smtClean="0"/>
          </a:p>
          <a:p>
            <a:r>
              <a:rPr lang="en-CA" dirty="0" smtClean="0"/>
              <a:t>Reminder: What is diffusion (active/passive transport), what are cell membranes composed of, and why is this relevant to nutrient uptake?</a:t>
            </a:r>
          </a:p>
          <a:p>
            <a:endParaRPr lang="en-CA" dirty="0"/>
          </a:p>
          <a:p>
            <a:endParaRPr lang="en-CA" dirty="0" smtClean="0"/>
          </a:p>
        </p:txBody>
      </p:sp>
    </p:spTree>
    <p:extLst>
      <p:ext uri="{BB962C8B-B14F-4D97-AF65-F5344CB8AC3E}">
        <p14:creationId xmlns:p14="http://schemas.microsoft.com/office/powerpoint/2010/main" val="1870558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Water – why are each of these properties so significant to life?</a:t>
            </a:r>
            <a:endParaRPr lang="en-CA" dirty="0"/>
          </a:p>
        </p:txBody>
      </p:sp>
      <p:sp>
        <p:nvSpPr>
          <p:cNvPr id="3" name="Content Placeholder 2"/>
          <p:cNvSpPr>
            <a:spLocks noGrp="1"/>
          </p:cNvSpPr>
          <p:nvPr>
            <p:ph idx="1"/>
          </p:nvPr>
        </p:nvSpPr>
        <p:spPr/>
        <p:txBody>
          <a:bodyPr/>
          <a:lstStyle/>
          <a:p>
            <a:r>
              <a:rPr lang="en-CA" dirty="0" smtClean="0"/>
              <a:t>Cohesion</a:t>
            </a:r>
          </a:p>
          <a:p>
            <a:r>
              <a:rPr lang="en-CA" dirty="0" smtClean="0"/>
              <a:t>Adhesion</a:t>
            </a:r>
          </a:p>
          <a:p>
            <a:r>
              <a:rPr lang="en-CA" dirty="0" smtClean="0"/>
              <a:t>High specific heat capacity</a:t>
            </a:r>
          </a:p>
          <a:p>
            <a:r>
              <a:rPr lang="en-CA" dirty="0" smtClean="0"/>
              <a:t>Universal solvent supports reactions</a:t>
            </a:r>
          </a:p>
          <a:p>
            <a:r>
              <a:rPr lang="en-CA" dirty="0" smtClean="0"/>
              <a:t>Heat of vaporization</a:t>
            </a:r>
            <a:endParaRPr lang="en-CA" dirty="0"/>
          </a:p>
          <a:p>
            <a:r>
              <a:rPr lang="en-CA" dirty="0" smtClean="0"/>
              <a:t>Heat of fusion</a:t>
            </a:r>
          </a:p>
          <a:p>
            <a:r>
              <a:rPr lang="en-CA" dirty="0" smtClean="0"/>
              <a:t>Water’s thermal conductivity</a:t>
            </a:r>
          </a:p>
        </p:txBody>
      </p:sp>
    </p:spTree>
    <p:extLst>
      <p:ext uri="{BB962C8B-B14F-4D97-AF65-F5344CB8AC3E}">
        <p14:creationId xmlns:p14="http://schemas.microsoft.com/office/powerpoint/2010/main" val="3597763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Surface to Area Volume in Uptake</a:t>
            </a:r>
            <a:endParaRPr lang="en-CA" dirty="0"/>
          </a:p>
        </p:txBody>
      </p:sp>
      <p:sp>
        <p:nvSpPr>
          <p:cNvPr id="3" name="Content Placeholder 2"/>
          <p:cNvSpPr>
            <a:spLocks noGrp="1"/>
          </p:cNvSpPr>
          <p:nvPr>
            <p:ph idx="1"/>
          </p:nvPr>
        </p:nvSpPr>
        <p:spPr>
          <a:xfrm>
            <a:off x="838200" y="1825625"/>
            <a:ext cx="5372100" cy="4351338"/>
          </a:xfrm>
        </p:spPr>
        <p:txBody>
          <a:bodyPr>
            <a:normAutofit fontScale="85000" lnSpcReduction="20000"/>
          </a:bodyPr>
          <a:lstStyle/>
          <a:p>
            <a:r>
              <a:rPr lang="en-CA" dirty="0" smtClean="0"/>
              <a:t>As cells get bigger, their surface area to volume ratio decreases. </a:t>
            </a:r>
          </a:p>
          <a:p>
            <a:endParaRPr lang="en-CA" dirty="0"/>
          </a:p>
          <a:p>
            <a:r>
              <a:rPr lang="en-CA" dirty="0" smtClean="0"/>
              <a:t>If interested in maximizing the ability to take in nutrients and dispose of waste, what is the most practical “design” when organizing cells?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Is having larger cells smart then? Why might some of our human body cells be bigger than others when considering its “needs” or function.</a:t>
            </a:r>
            <a:endParaRPr lang="en-CA" dirty="0"/>
          </a:p>
        </p:txBody>
      </p:sp>
      <p:pic>
        <p:nvPicPr>
          <p:cNvPr id="4" name="Picture 3">
            <a:hlinkClick r:id="rId2"/>
          </p:cNvPr>
          <p:cNvPicPr>
            <a:picLocks noChangeAspect="1"/>
          </p:cNvPicPr>
          <p:nvPr/>
        </p:nvPicPr>
        <p:blipFill>
          <a:blip r:embed="rId3"/>
          <a:stretch>
            <a:fillRect/>
          </a:stretch>
        </p:blipFill>
        <p:spPr>
          <a:xfrm>
            <a:off x="6286500" y="1315244"/>
            <a:ext cx="5905500" cy="5372100"/>
          </a:xfrm>
          <a:prstGeom prst="rect">
            <a:avLst/>
          </a:prstGeom>
        </p:spPr>
      </p:pic>
    </p:spTree>
    <p:extLst>
      <p:ext uri="{BB962C8B-B14F-4D97-AF65-F5344CB8AC3E}">
        <p14:creationId xmlns:p14="http://schemas.microsoft.com/office/powerpoint/2010/main" val="2867842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Structures that utilize this concept.</a:t>
            </a:r>
            <a:endParaRPr lang="en-CA" dirty="0"/>
          </a:p>
        </p:txBody>
      </p:sp>
      <p:sp>
        <p:nvSpPr>
          <p:cNvPr id="4" name="Content Placeholder 3"/>
          <p:cNvSpPr>
            <a:spLocks noGrp="1"/>
          </p:cNvSpPr>
          <p:nvPr>
            <p:ph sz="half" idx="1"/>
          </p:nvPr>
        </p:nvSpPr>
        <p:spPr/>
        <p:txBody>
          <a:bodyPr>
            <a:normAutofit fontScale="92500"/>
          </a:bodyPr>
          <a:lstStyle/>
          <a:p>
            <a:r>
              <a:rPr lang="en-CA" dirty="0" smtClean="0"/>
              <a:t>Root hairs (tinier roots can lead to greater water uptake).</a:t>
            </a:r>
          </a:p>
          <a:p>
            <a:r>
              <a:rPr lang="en-CA" dirty="0" smtClean="0"/>
              <a:t>Cells of alveoli (in our lungs, maximizes diffusion of CO</a:t>
            </a:r>
            <a:r>
              <a:rPr lang="en-CA" baseline="-25000" dirty="0" smtClean="0"/>
              <a:t>2 </a:t>
            </a:r>
            <a:r>
              <a:rPr lang="en-CA" dirty="0" smtClean="0"/>
              <a:t>and O</a:t>
            </a:r>
            <a:r>
              <a:rPr lang="en-CA" baseline="-25000" dirty="0" smtClean="0"/>
              <a:t>2</a:t>
            </a:r>
          </a:p>
          <a:p>
            <a:r>
              <a:rPr lang="en-CA" dirty="0" smtClean="0"/>
              <a:t>Villi (part of our digestive tract)</a:t>
            </a:r>
          </a:p>
          <a:p>
            <a:r>
              <a:rPr lang="en-CA" dirty="0" smtClean="0"/>
              <a:t>Microvilli (cellular protrusions)</a:t>
            </a:r>
          </a:p>
          <a:p>
            <a:endParaRPr lang="en-CA" dirty="0"/>
          </a:p>
          <a:p>
            <a:r>
              <a:rPr lang="en-CA" dirty="0" smtClean="0"/>
              <a:t>Larger cell membrane surface areas provide more opportunities for nutrient exchange.</a:t>
            </a:r>
          </a:p>
        </p:txBody>
      </p:sp>
      <p:pic>
        <p:nvPicPr>
          <p:cNvPr id="1026" name="Picture 2" descr="Image result">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056164"/>
            <a:ext cx="5181600" cy="389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243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0" y="365125"/>
            <a:ext cx="7962900" cy="1325563"/>
          </a:xfrm>
        </p:spPr>
        <p:txBody>
          <a:bodyPr>
            <a:normAutofit fontScale="90000"/>
          </a:bodyPr>
          <a:lstStyle/>
          <a:p>
            <a:r>
              <a:rPr lang="en-CA" dirty="0" smtClean="0"/>
              <a:t>Applying this concept mathematically</a:t>
            </a:r>
            <a:br>
              <a:rPr lang="en-CA" dirty="0" smtClean="0"/>
            </a:br>
            <a:r>
              <a:rPr lang="en-CA" sz="2400" dirty="0" smtClean="0"/>
              <a:t>Cylinder SA = </a:t>
            </a:r>
            <a:r>
              <a:rPr lang="el-GR" sz="2400" dirty="0" smtClean="0"/>
              <a:t>2π</a:t>
            </a:r>
            <a:r>
              <a:rPr lang="en-CA" sz="2400" dirty="0"/>
              <a:t>rh+2</a:t>
            </a:r>
            <a:r>
              <a:rPr lang="el-GR" sz="2400" dirty="0"/>
              <a:t>π</a:t>
            </a:r>
            <a:r>
              <a:rPr lang="en-CA" sz="2400" dirty="0" smtClean="0"/>
              <a:t>r</a:t>
            </a:r>
            <a:r>
              <a:rPr lang="en-CA" sz="2400" baseline="30000" dirty="0" smtClean="0"/>
              <a:t>2</a:t>
            </a:r>
            <a:br>
              <a:rPr lang="en-CA" sz="2400" baseline="30000" dirty="0" smtClean="0"/>
            </a:br>
            <a:endParaRPr lang="en-CA" baseline="30000" dirty="0"/>
          </a:p>
        </p:txBody>
      </p:sp>
      <p:sp>
        <p:nvSpPr>
          <p:cNvPr id="3" name="Content Placeholder 2"/>
          <p:cNvSpPr>
            <a:spLocks noGrp="1"/>
          </p:cNvSpPr>
          <p:nvPr>
            <p:ph sz="half" idx="1"/>
          </p:nvPr>
        </p:nvSpPr>
        <p:spPr>
          <a:xfrm>
            <a:off x="393700" y="3092450"/>
            <a:ext cx="5181600" cy="3460749"/>
          </a:xfrm>
        </p:spPr>
        <p:txBody>
          <a:bodyPr>
            <a:normAutofit fontScale="77500" lnSpcReduction="20000"/>
          </a:bodyPr>
          <a:lstStyle/>
          <a:p>
            <a:pPr marL="0" indent="0">
              <a:buNone/>
            </a:pPr>
            <a:r>
              <a:rPr lang="en-CA" dirty="0" smtClean="0"/>
              <a:t>Which of the following cells likely is able to have the greatest uptake of nutrients and loss of waste.</a:t>
            </a:r>
          </a:p>
          <a:p>
            <a:r>
              <a:rPr lang="en-CA" dirty="0" smtClean="0"/>
              <a:t>A spherical red blood cell that has a diameter of 20µm.</a:t>
            </a:r>
          </a:p>
          <a:p>
            <a:r>
              <a:rPr lang="en-CA" dirty="0" smtClean="0"/>
              <a:t>A cylindrical root hair that has a height of 800µm and a diameter of 30µm</a:t>
            </a:r>
          </a:p>
          <a:p>
            <a:r>
              <a:rPr lang="en-CA" dirty="0" smtClean="0"/>
              <a:t>A cube-shaped plant stem cell that is 40µm</a:t>
            </a:r>
            <a:r>
              <a:rPr lang="en-CA" dirty="0"/>
              <a:t> </a:t>
            </a:r>
            <a:r>
              <a:rPr lang="en-CA" dirty="0" smtClean="0"/>
              <a:t>long, wide, and tall.</a:t>
            </a:r>
          </a:p>
          <a:p>
            <a:r>
              <a:rPr lang="en-CA" dirty="0" smtClean="0"/>
              <a:t>A rectangular animal bone cell that is 50µm long, 30µm wide, and 40µm tall.</a:t>
            </a:r>
            <a:endParaRPr lang="en-CA" dirty="0"/>
          </a:p>
        </p:txBody>
      </p:sp>
      <p:graphicFrame>
        <p:nvGraphicFramePr>
          <p:cNvPr id="5" name="Content Placeholder 5"/>
          <p:cNvGraphicFramePr>
            <a:graphicFrameLocks noGrp="1"/>
          </p:cNvGraphicFramePr>
          <p:nvPr>
            <p:ph sz="half" idx="2"/>
            <p:extLst/>
          </p:nvPr>
        </p:nvGraphicFramePr>
        <p:xfrm>
          <a:off x="6172200" y="1825626"/>
          <a:ext cx="5753100" cy="4727573"/>
        </p:xfrm>
        <a:graphic>
          <a:graphicData uri="http://schemas.openxmlformats.org/drawingml/2006/table">
            <a:tbl>
              <a:tblPr firstRow="1" bandRow="1">
                <a:tableStyleId>{5940675A-B579-460E-94D1-54222C63F5DA}</a:tableStyleId>
              </a:tblPr>
              <a:tblGrid>
                <a:gridCol w="2876550"/>
                <a:gridCol w="2876550"/>
              </a:tblGrid>
              <a:tr h="761245">
                <a:tc>
                  <a:txBody>
                    <a:bodyPr/>
                    <a:lstStyle/>
                    <a:p>
                      <a:r>
                        <a:rPr lang="en-CA" dirty="0" smtClean="0"/>
                        <a:t>Cell Type</a:t>
                      </a:r>
                      <a:r>
                        <a:rPr lang="en-CA" baseline="0" dirty="0" smtClean="0"/>
                        <a:t> – Surface Area and Volume</a:t>
                      </a:r>
                      <a:endParaRPr lang="en-CA" dirty="0"/>
                    </a:p>
                  </a:txBody>
                  <a:tcPr/>
                </a:tc>
                <a:tc>
                  <a:txBody>
                    <a:bodyPr/>
                    <a:lstStyle/>
                    <a:p>
                      <a:r>
                        <a:rPr lang="en-CA" dirty="0" smtClean="0"/>
                        <a:t>Surface</a:t>
                      </a:r>
                      <a:r>
                        <a:rPr lang="en-CA" baseline="0" dirty="0" smtClean="0"/>
                        <a:t> area to volume ratio</a:t>
                      </a:r>
                      <a:endParaRPr lang="en-CA" dirty="0"/>
                    </a:p>
                  </a:txBody>
                  <a:tcPr/>
                </a:tc>
              </a:tr>
              <a:tr h="991582">
                <a:tc>
                  <a:txBody>
                    <a:bodyPr/>
                    <a:lstStyle/>
                    <a:p>
                      <a:endParaRPr lang="en-CA" dirty="0"/>
                    </a:p>
                  </a:txBody>
                  <a:tcPr/>
                </a:tc>
                <a:tc>
                  <a:txBody>
                    <a:bodyPr/>
                    <a:lstStyle/>
                    <a:p>
                      <a:endParaRPr lang="en-CA"/>
                    </a:p>
                  </a:txBody>
                  <a:tcPr/>
                </a:tc>
              </a:tr>
              <a:tr h="991582">
                <a:tc>
                  <a:txBody>
                    <a:bodyPr/>
                    <a:lstStyle/>
                    <a:p>
                      <a:endParaRPr lang="en-CA" dirty="0"/>
                    </a:p>
                  </a:txBody>
                  <a:tcPr/>
                </a:tc>
                <a:tc>
                  <a:txBody>
                    <a:bodyPr/>
                    <a:lstStyle/>
                    <a:p>
                      <a:endParaRPr lang="en-CA"/>
                    </a:p>
                  </a:txBody>
                  <a:tcPr/>
                </a:tc>
              </a:tr>
              <a:tr h="991582">
                <a:tc>
                  <a:txBody>
                    <a:bodyPr/>
                    <a:lstStyle/>
                    <a:p>
                      <a:endParaRPr lang="en-CA" dirty="0"/>
                    </a:p>
                  </a:txBody>
                  <a:tcPr/>
                </a:tc>
                <a:tc>
                  <a:txBody>
                    <a:bodyPr/>
                    <a:lstStyle/>
                    <a:p>
                      <a:endParaRPr lang="en-CA" dirty="0"/>
                    </a:p>
                  </a:txBody>
                  <a:tcPr/>
                </a:tc>
              </a:tr>
              <a:tr h="991582">
                <a:tc>
                  <a:txBody>
                    <a:bodyPr/>
                    <a:lstStyle/>
                    <a:p>
                      <a:endParaRPr lang="en-CA"/>
                    </a:p>
                  </a:txBody>
                  <a:tcPr/>
                </a:tc>
                <a:tc>
                  <a:txBody>
                    <a:bodyPr/>
                    <a:lstStyle/>
                    <a:p>
                      <a:endParaRPr lang="en-CA" dirty="0"/>
                    </a:p>
                  </a:txBody>
                  <a:tcPr/>
                </a:tc>
              </a:tr>
            </a:tbl>
          </a:graphicData>
        </a:graphic>
      </p:graphicFrame>
      <p:pic>
        <p:nvPicPr>
          <p:cNvPr id="6" name="Picture 5"/>
          <p:cNvPicPr>
            <a:picLocks noChangeAspect="1"/>
          </p:cNvPicPr>
          <p:nvPr/>
        </p:nvPicPr>
        <p:blipFill>
          <a:blip r:embed="rId2"/>
          <a:stretch>
            <a:fillRect/>
          </a:stretch>
        </p:blipFill>
        <p:spPr>
          <a:xfrm>
            <a:off x="92075" y="177800"/>
            <a:ext cx="3571875" cy="2695575"/>
          </a:xfrm>
          <a:prstGeom prst="rect">
            <a:avLst/>
          </a:prstGeom>
        </p:spPr>
      </p:pic>
    </p:spTree>
    <p:extLst>
      <p:ext uri="{BB962C8B-B14F-4D97-AF65-F5344CB8AC3E}">
        <p14:creationId xmlns:p14="http://schemas.microsoft.com/office/powerpoint/2010/main" val="7636970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CA" sz="4400" dirty="0" smtClean="0"/>
              <a:t>Growth, reproduction and dynamic homeostasis require that cells create and maintain internal environments that are different from their external environments.</a:t>
            </a:r>
            <a:endParaRPr lang="en-CA" sz="4400" dirty="0"/>
          </a:p>
        </p:txBody>
      </p:sp>
      <p:sp>
        <p:nvSpPr>
          <p:cNvPr id="6" name="Text Placeholder 5"/>
          <p:cNvSpPr>
            <a:spLocks noGrp="1"/>
          </p:cNvSpPr>
          <p:nvPr>
            <p:ph type="body" idx="1"/>
          </p:nvPr>
        </p:nvSpPr>
        <p:spPr/>
        <p:txBody>
          <a:bodyPr/>
          <a:lstStyle/>
          <a:p>
            <a:r>
              <a:rPr lang="en-CA" dirty="0" smtClean="0"/>
              <a:t>Recommended Readings: Chapter 5 – Structure and Function of Plasma Membranes (</a:t>
            </a:r>
            <a:r>
              <a:rPr lang="en-CA" dirty="0" err="1" smtClean="0"/>
              <a:t>OpenStax</a:t>
            </a:r>
            <a:r>
              <a:rPr lang="en-CA" dirty="0" smtClean="0"/>
              <a:t>)</a:t>
            </a:r>
            <a:endParaRPr lang="en-CA" dirty="0"/>
          </a:p>
        </p:txBody>
      </p:sp>
    </p:spTree>
    <p:extLst>
      <p:ext uri="{BB962C8B-B14F-4D97-AF65-F5344CB8AC3E}">
        <p14:creationId xmlns:p14="http://schemas.microsoft.com/office/powerpoint/2010/main" val="2102131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2340</TotalTime>
  <Words>1744</Words>
  <Application>Microsoft Office PowerPoint</Application>
  <PresentationFormat>Widescreen</PresentationFormat>
  <Paragraphs>190</Paragraphs>
  <Slides>46</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Arial</vt:lpstr>
      <vt:lpstr>Calibri</vt:lpstr>
      <vt:lpstr>Calibri Light</vt:lpstr>
      <vt:lpstr>Wingdings</vt:lpstr>
      <vt:lpstr>Office Theme</vt:lpstr>
      <vt:lpstr>Big Idea 2</vt:lpstr>
      <vt:lpstr>Growth, reproduction, and maintenance, of the organization of living systems require free energy and matter.</vt:lpstr>
      <vt:lpstr>Constant inputs of energy</vt:lpstr>
      <vt:lpstr>Energy - Biochemistry</vt:lpstr>
      <vt:lpstr>What is a biological process?</vt:lpstr>
      <vt:lpstr>Offsetting Processes</vt:lpstr>
      <vt:lpstr>Feedback Loops</vt:lpstr>
      <vt:lpstr>Free Energy</vt:lpstr>
      <vt:lpstr>Order (Entropy)</vt:lpstr>
      <vt:lpstr>Enthalpy – change in energy</vt:lpstr>
      <vt:lpstr>Calculating Gibb’s Free Energy</vt:lpstr>
      <vt:lpstr>Gibb’s Free Energy</vt:lpstr>
      <vt:lpstr>Graphing comparisons of Ender- and Exer-gonic Reactions</vt:lpstr>
      <vt:lpstr>Entropy</vt:lpstr>
      <vt:lpstr>Spontaneity</vt:lpstr>
      <vt:lpstr>Synthesis and Breakdown of ATP</vt:lpstr>
      <vt:lpstr>Gibbs Free Energy Examples</vt:lpstr>
      <vt:lpstr>Gibbs Free Energy Examples – Showin’ our work!</vt:lpstr>
      <vt:lpstr>More Advanced? Via Prairie South</vt:lpstr>
      <vt:lpstr>Solution</vt:lpstr>
      <vt:lpstr>In our bodies…</vt:lpstr>
      <vt:lpstr>Select a Biological Process from our list before</vt:lpstr>
      <vt:lpstr>Why do organisms need energy?</vt:lpstr>
      <vt:lpstr>Varying Reproductive Strategies</vt:lpstr>
      <vt:lpstr>Metabolic Rates</vt:lpstr>
      <vt:lpstr>In our labs</vt:lpstr>
      <vt:lpstr>In our labs - continued</vt:lpstr>
      <vt:lpstr>Energy capturing needs Electron Acceptors</vt:lpstr>
      <vt:lpstr>Photosynthesis and Cellular Respiration flipped – you learn it, then come to class to discuss and talk it out</vt:lpstr>
      <vt:lpstr>Reading Strategies</vt:lpstr>
      <vt:lpstr>Make Questions about P and CR using the curriculum</vt:lpstr>
      <vt:lpstr>Photosynthesis</vt:lpstr>
      <vt:lpstr>Photosynthesis and Prokaryotes</vt:lpstr>
      <vt:lpstr>Cellular Respiration</vt:lpstr>
      <vt:lpstr>PowerPoint Presentation</vt:lpstr>
      <vt:lpstr>Biological Energy Processes</vt:lpstr>
      <vt:lpstr>Organic Molecules</vt:lpstr>
      <vt:lpstr>Carbon Cycle</vt:lpstr>
      <vt:lpstr>Nitrogen Cycle</vt:lpstr>
      <vt:lpstr>Phosphorus Cycle</vt:lpstr>
      <vt:lpstr>Water</vt:lpstr>
      <vt:lpstr>Water – why are each of these properties so significant to life?</vt:lpstr>
      <vt:lpstr>Surface to Area Volume in Uptake</vt:lpstr>
      <vt:lpstr>Structures that utilize this concept.</vt:lpstr>
      <vt:lpstr>Applying this concept mathematically Cylinder SA = 2πrh+2πr2 </vt:lpstr>
      <vt:lpstr>Growth, reproduction and dynamic homeostasis require that cells create and maintain internal environments that are different from their external environments.</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2</dc:title>
  <dc:creator>Petlak, Logan</dc:creator>
  <cp:lastModifiedBy>Petlak, Logan</cp:lastModifiedBy>
  <cp:revision>61</cp:revision>
  <dcterms:created xsi:type="dcterms:W3CDTF">2017-11-14T17:20:02Z</dcterms:created>
  <dcterms:modified xsi:type="dcterms:W3CDTF">2017-11-29T14:39:15Z</dcterms:modified>
</cp:coreProperties>
</file>