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307" r:id="rId5"/>
    <p:sldId id="272" r:id="rId6"/>
    <p:sldId id="273" r:id="rId7"/>
    <p:sldId id="265" r:id="rId8"/>
    <p:sldId id="262" r:id="rId9"/>
    <p:sldId id="263" r:id="rId10"/>
    <p:sldId id="276" r:id="rId11"/>
    <p:sldId id="264" r:id="rId12"/>
    <p:sldId id="297" r:id="rId13"/>
    <p:sldId id="298" r:id="rId14"/>
    <p:sldId id="261" r:id="rId15"/>
    <p:sldId id="270" r:id="rId16"/>
    <p:sldId id="271" r:id="rId17"/>
    <p:sldId id="296" r:id="rId18"/>
    <p:sldId id="295" r:id="rId19"/>
    <p:sldId id="277" r:id="rId20"/>
    <p:sldId id="302" r:id="rId21"/>
    <p:sldId id="303" r:id="rId22"/>
    <p:sldId id="300" r:id="rId23"/>
    <p:sldId id="301" r:id="rId24"/>
    <p:sldId id="299" r:id="rId25"/>
    <p:sldId id="278" r:id="rId26"/>
    <p:sldId id="266" r:id="rId27"/>
    <p:sldId id="257" r:id="rId28"/>
    <p:sldId id="305" r:id="rId29"/>
    <p:sldId id="267" r:id="rId30"/>
    <p:sldId id="268" r:id="rId31"/>
    <p:sldId id="304" r:id="rId32"/>
    <p:sldId id="274" r:id="rId33"/>
    <p:sldId id="275" r:id="rId34"/>
    <p:sldId id="279" r:id="rId35"/>
    <p:sldId id="280" r:id="rId36"/>
    <p:sldId id="283" r:id="rId37"/>
    <p:sldId id="281" r:id="rId38"/>
    <p:sldId id="306" r:id="rId39"/>
    <p:sldId id="284" r:id="rId40"/>
    <p:sldId id="259" r:id="rId41"/>
    <p:sldId id="285" r:id="rId42"/>
    <p:sldId id="286" r:id="rId43"/>
    <p:sldId id="287" r:id="rId44"/>
    <p:sldId id="288" r:id="rId45"/>
    <p:sldId id="289" r:id="rId46"/>
    <p:sldId id="290" r:id="rId47"/>
    <p:sldId id="291" r:id="rId48"/>
    <p:sldId id="292" r:id="rId49"/>
    <p:sldId id="293" r:id="rId50"/>
    <p:sldId id="29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12/05/17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412413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12/05/17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1816610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808AA3-555E-4D66-A032-33A339A0CFB4}" type="datetimeFigureOut">
              <a:rPr lang="en-CA" smtClean="0"/>
              <a:t>12/05/17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284624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E808AA3-555E-4D66-A032-33A339A0CFB4}" type="datetimeFigureOut">
              <a:rPr lang="en-CA" smtClean="0"/>
              <a:t>12/05/17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50476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E808AA3-555E-4D66-A032-33A339A0CFB4}" type="datetimeFigureOut">
              <a:rPr lang="en-CA" smtClean="0"/>
              <a:t>12/05/17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163689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E808AA3-555E-4D66-A032-33A339A0CFB4}" type="datetimeFigureOut">
              <a:rPr lang="en-CA" smtClean="0"/>
              <a:t>12/05/17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4185246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08AA3-555E-4D66-A032-33A339A0CFB4}" type="datetimeFigureOut">
              <a:rPr lang="en-CA" smtClean="0"/>
              <a:t>12/05/17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1308780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08AA3-555E-4D66-A032-33A339A0CFB4}" type="datetimeFigureOut">
              <a:rPr lang="en-CA" smtClean="0"/>
              <a:t>12/05/17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153354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08AA3-555E-4D66-A032-33A339A0CFB4}" type="datetimeFigureOut">
              <a:rPr lang="en-CA" smtClean="0"/>
              <a:t>12/05/17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4049055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12/05/17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118507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808AA3-555E-4D66-A032-33A339A0CFB4}" type="datetimeFigureOut">
              <a:rPr lang="en-CA" smtClean="0"/>
              <a:t>12/05/17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AF6701-F44F-42BB-A2F3-C55D4D9FA6CD}" type="slidenum">
              <a:rPr lang="en-CA" smtClean="0"/>
              <a:t>‹#›</a:t>
            </a:fld>
            <a:endParaRPr lang="en-CA"/>
          </a:p>
        </p:txBody>
      </p:sp>
    </p:spTree>
    <p:extLst>
      <p:ext uri="{BB962C8B-B14F-4D97-AF65-F5344CB8AC3E}">
        <p14:creationId xmlns:p14="http://schemas.microsoft.com/office/powerpoint/2010/main" val="33114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08AA3-555E-4D66-A032-33A339A0CFB4}" type="datetimeFigureOut">
              <a:rPr lang="en-CA" smtClean="0"/>
              <a:t>12/05/17</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F6701-F44F-42BB-A2F3-C55D4D9FA6CD}" type="slidenum">
              <a:rPr lang="en-CA" smtClean="0"/>
              <a:t>‹#›</a:t>
            </a:fld>
            <a:endParaRPr lang="en-CA"/>
          </a:p>
        </p:txBody>
      </p:sp>
    </p:spTree>
    <p:extLst>
      <p:ext uri="{BB962C8B-B14F-4D97-AF65-F5344CB8AC3E}">
        <p14:creationId xmlns:p14="http://schemas.microsoft.com/office/powerpoint/2010/main" val="1391599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en.wikipedia.org/wiki/Biological_process"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mrgscience.com/uploads/2/0/7/9/20796234/1457270142.png"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books.org/wiki/Structural_Biochemistry/Exergonic_reaction" TargetMode="External"/><Relationship Id="rId2" Type="http://schemas.openxmlformats.org/officeDocument/2006/relationships/hyperlink" Target="https://en.wikipedia.org/wiki/Thermodynamic_free_energy" TargetMode="External"/><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www.wiredchemist.com/chemistry/data/entropies-inorganic"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tags" Target="../tags/tag63.xml"/><Relationship Id="rId68" Type="http://schemas.openxmlformats.org/officeDocument/2006/relationships/tags" Target="../tags/tag68.xml"/><Relationship Id="rId76" Type="http://schemas.openxmlformats.org/officeDocument/2006/relationships/tags" Target="../tags/tag76.xml"/><Relationship Id="rId84" Type="http://schemas.openxmlformats.org/officeDocument/2006/relationships/tags" Target="../tags/tag84.xml"/><Relationship Id="rId89" Type="http://schemas.openxmlformats.org/officeDocument/2006/relationships/tags" Target="../tags/tag89.xml"/><Relationship Id="rId97" Type="http://schemas.openxmlformats.org/officeDocument/2006/relationships/tags" Target="../tags/tag97.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66" Type="http://schemas.openxmlformats.org/officeDocument/2006/relationships/tags" Target="../tags/tag66.xml"/><Relationship Id="rId74" Type="http://schemas.openxmlformats.org/officeDocument/2006/relationships/tags" Target="../tags/tag74.xml"/><Relationship Id="rId79" Type="http://schemas.openxmlformats.org/officeDocument/2006/relationships/tags" Target="../tags/tag79.xml"/><Relationship Id="rId87" Type="http://schemas.openxmlformats.org/officeDocument/2006/relationships/tags" Target="../tags/tag87.xml"/><Relationship Id="rId5" Type="http://schemas.openxmlformats.org/officeDocument/2006/relationships/tags" Target="../tags/tag5.xml"/><Relationship Id="rId61" Type="http://schemas.openxmlformats.org/officeDocument/2006/relationships/tags" Target="../tags/tag61.xml"/><Relationship Id="rId82" Type="http://schemas.openxmlformats.org/officeDocument/2006/relationships/tags" Target="../tags/tag82.xml"/><Relationship Id="rId90" Type="http://schemas.openxmlformats.org/officeDocument/2006/relationships/tags" Target="../tags/tag90.xml"/><Relationship Id="rId95" Type="http://schemas.openxmlformats.org/officeDocument/2006/relationships/tags" Target="../tags/tag95.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tags" Target="../tags/tag64.xml"/><Relationship Id="rId69" Type="http://schemas.openxmlformats.org/officeDocument/2006/relationships/tags" Target="../tags/tag69.xml"/><Relationship Id="rId77" Type="http://schemas.openxmlformats.org/officeDocument/2006/relationships/tags" Target="../tags/tag77.xml"/><Relationship Id="rId100" Type="http://schemas.openxmlformats.org/officeDocument/2006/relationships/tags" Target="../tags/tag100.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80" Type="http://schemas.openxmlformats.org/officeDocument/2006/relationships/tags" Target="../tags/tag80.xml"/><Relationship Id="rId85" Type="http://schemas.openxmlformats.org/officeDocument/2006/relationships/tags" Target="../tags/tag85.xml"/><Relationship Id="rId93" Type="http://schemas.openxmlformats.org/officeDocument/2006/relationships/tags" Target="../tags/tag93.xml"/><Relationship Id="rId98" Type="http://schemas.openxmlformats.org/officeDocument/2006/relationships/tags" Target="../tags/tag98.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67" Type="http://schemas.openxmlformats.org/officeDocument/2006/relationships/tags" Target="../tags/tag67.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70" Type="http://schemas.openxmlformats.org/officeDocument/2006/relationships/tags" Target="../tags/tag70.xml"/><Relationship Id="rId75" Type="http://schemas.openxmlformats.org/officeDocument/2006/relationships/tags" Target="../tags/tag75.xml"/><Relationship Id="rId83" Type="http://schemas.openxmlformats.org/officeDocument/2006/relationships/tags" Target="../tags/tag83.xml"/><Relationship Id="rId88" Type="http://schemas.openxmlformats.org/officeDocument/2006/relationships/tags" Target="../tags/tag88.xml"/><Relationship Id="rId91" Type="http://schemas.openxmlformats.org/officeDocument/2006/relationships/tags" Target="../tags/tag91.xml"/><Relationship Id="rId96" Type="http://schemas.openxmlformats.org/officeDocument/2006/relationships/tags" Target="../tags/tag96.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tags" Target="../tags/tag65.xml"/><Relationship Id="rId73" Type="http://schemas.openxmlformats.org/officeDocument/2006/relationships/tags" Target="../tags/tag73.xml"/><Relationship Id="rId78" Type="http://schemas.openxmlformats.org/officeDocument/2006/relationships/tags" Target="../tags/tag78.xml"/><Relationship Id="rId81" Type="http://schemas.openxmlformats.org/officeDocument/2006/relationships/tags" Target="../tags/tag81.xml"/><Relationship Id="rId86" Type="http://schemas.openxmlformats.org/officeDocument/2006/relationships/tags" Target="../tags/tag86.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slideLayout" Target="../slideLayouts/slideLayout4.xml"/><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s://sites.prairiesouth.ca/legacy/chemistry/chem30/1_energy/energy3_3.htm"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3.bp.blogspot.com/-P-6D6cc7XLM/Uh9Vu1OMbzI/AAAAAAAAAtg/U6LgNhjRKoo/s1600/Enzyme+Induced+fit+Model.jpg"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khanacademy.or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tatic.pexels.com/photos/39517/rose-flower-blossom-bloom-39517.jpe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bodybuilding.com/fun/calrmr.htm" TargetMode="External"/><Relationship Id="rId2" Type="http://schemas.openxmlformats.org/officeDocument/2006/relationships/hyperlink" Target="https://www.ncbi.nlm.nih.gov/pubmed/9243711"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tudy.com/cimages/multimages/16/Mass-specific_metabolic_rate.pn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https://www.youtube.com/embed/00jbG_cfGuQ" TargetMode="External"/><Relationship Id="rId1" Type="http://schemas.openxmlformats.org/officeDocument/2006/relationships/video" Target="https://www.youtube.com/embed/sQK3Yr4Sc_k" TargetMode="External"/><Relationship Id="rId5" Type="http://schemas.openxmlformats.org/officeDocument/2006/relationships/image" Target="../media/image16.jpeg"/><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cdn.kastatic.org/googleusercontent/5kYfgWV9sZ6NHO3Qlhfy3UFPvZ43z6yAkFLIcinnViHbekNRJqn4LDx1j6Tj7FhWBzA97Ci9nWSNhwahpI7RdFo"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image.slidesharecdn.com/comparephotoresp-160113101850/95/comparing-photosynthesis-cellular-respiration-4-638.jpg?cb=1452680403"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hyperphysics.phy-astr.gsu.edu/hbase/Biology/imgbio/aeresp.png"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hyperphysics.phy-astr.gsu.edu/hbase/Biology/imgbio/aeresp.png"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d2gne97vdumgn3.cloudfront.net/api/file/B4aquACtSVWFNYes8ot4"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book.bionumbers.org/how-big-is-a-human-cell/"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image.slidesharecdn.com/cells1-150107050005-conversion-gate02/95/cells1-13-638.jpg?cb=1420606852" TargetMode="Externa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Big Idea 2</a:t>
            </a:r>
            <a:endParaRPr lang="en-CA" dirty="0"/>
          </a:p>
        </p:txBody>
      </p:sp>
      <p:sp>
        <p:nvSpPr>
          <p:cNvPr id="3" name="Subtitle 2"/>
          <p:cNvSpPr>
            <a:spLocks noGrp="1"/>
          </p:cNvSpPr>
          <p:nvPr>
            <p:ph type="subTitle" idx="1"/>
          </p:nvPr>
        </p:nvSpPr>
        <p:spPr>
          <a:xfrm>
            <a:off x="1524000" y="3602038"/>
            <a:ext cx="9144000" cy="1135062"/>
          </a:xfrm>
        </p:spPr>
        <p:txBody>
          <a:bodyPr/>
          <a:lstStyle/>
          <a:p>
            <a:r>
              <a:rPr lang="en-US" dirty="0" smtClean="0"/>
              <a:t>Biological systems utilize free energy and molecular building blocks to grow, to reproduce, and to maintain dynamic homeostasis.</a:t>
            </a:r>
          </a:p>
          <a:p>
            <a:endParaRPr lang="en-CA" dirty="0"/>
          </a:p>
        </p:txBody>
      </p:sp>
    </p:spTree>
    <p:extLst>
      <p:ext uri="{BB962C8B-B14F-4D97-AF65-F5344CB8AC3E}">
        <p14:creationId xmlns:p14="http://schemas.microsoft.com/office/powerpoint/2010/main" val="278016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smtClean="0"/>
              <a:t>Growth, reproduction, and maintenance, of the organization of living systems require free energy and matter.</a:t>
            </a:r>
            <a:endParaRPr lang="en-CA" dirty="0"/>
          </a:p>
        </p:txBody>
      </p:sp>
      <p:sp>
        <p:nvSpPr>
          <p:cNvPr id="5" name="Text Placeholder 4"/>
          <p:cNvSpPr>
            <a:spLocks noGrp="1"/>
          </p:cNvSpPr>
          <p:nvPr>
            <p:ph type="body" idx="1"/>
          </p:nvPr>
        </p:nvSpPr>
        <p:spPr/>
        <p:txBody>
          <a:bodyPr/>
          <a:lstStyle/>
          <a:p>
            <a:r>
              <a:rPr lang="en-CA" dirty="0" smtClean="0"/>
              <a:t>Recommended reading: Chapter 6: Metabolism, </a:t>
            </a:r>
            <a:r>
              <a:rPr lang="en-CA" dirty="0" err="1" smtClean="0"/>
              <a:t>OpenStax</a:t>
            </a:r>
            <a:r>
              <a:rPr lang="en-CA" dirty="0" smtClean="0"/>
              <a:t> Biology</a:t>
            </a:r>
            <a:endParaRPr lang="en-CA" dirty="0"/>
          </a:p>
        </p:txBody>
      </p:sp>
    </p:spTree>
    <p:extLst>
      <p:ext uri="{BB962C8B-B14F-4D97-AF65-F5344CB8AC3E}">
        <p14:creationId xmlns:p14="http://schemas.microsoft.com/office/powerpoint/2010/main" val="437616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Constant inputs of energy</a:t>
            </a:r>
            <a:endParaRPr lang="en-CA" dirty="0"/>
          </a:p>
        </p:txBody>
      </p:sp>
      <p:sp>
        <p:nvSpPr>
          <p:cNvPr id="5" name="Content Placeholder 4"/>
          <p:cNvSpPr>
            <a:spLocks noGrp="1"/>
          </p:cNvSpPr>
          <p:nvPr>
            <p:ph sz="half" idx="1"/>
          </p:nvPr>
        </p:nvSpPr>
        <p:spPr/>
        <p:txBody>
          <a:bodyPr>
            <a:normAutofit/>
          </a:bodyPr>
          <a:lstStyle/>
          <a:p>
            <a:r>
              <a:rPr lang="en-CA" dirty="0" smtClean="0"/>
              <a:t>Life is incredibly complex and ordered (inter- and intra-</a:t>
            </a:r>
            <a:r>
              <a:rPr lang="en-CA" dirty="0" err="1" smtClean="0"/>
              <a:t>organismally</a:t>
            </a:r>
            <a:r>
              <a:rPr lang="en-CA" dirty="0" smtClean="0"/>
              <a:t>).</a:t>
            </a:r>
          </a:p>
          <a:p>
            <a:r>
              <a:rPr lang="en-CA" dirty="0" smtClean="0"/>
              <a:t>To function, constant inputs of energy are required.</a:t>
            </a:r>
          </a:p>
          <a:p>
            <a:r>
              <a:rPr lang="en-CA" dirty="0" smtClean="0"/>
              <a:t>Prolonged (dis)order = death.</a:t>
            </a:r>
          </a:p>
          <a:p>
            <a:pPr marL="0" indent="0">
              <a:buNone/>
            </a:pPr>
            <a:endParaRPr lang="en-CA" dirty="0" smtClean="0"/>
          </a:p>
          <a:p>
            <a:r>
              <a:rPr lang="en-CA" dirty="0" smtClean="0"/>
              <a:t>Enthalpy relates to energy change (energy changes).</a:t>
            </a:r>
          </a:p>
          <a:p>
            <a:pPr marL="0" indent="0">
              <a:buNone/>
            </a:pPr>
            <a:endParaRPr lang="en-CA" dirty="0"/>
          </a:p>
        </p:txBody>
      </p:sp>
      <p:sp>
        <p:nvSpPr>
          <p:cNvPr id="6" name="Content Placeholder 5"/>
          <p:cNvSpPr>
            <a:spLocks noGrp="1"/>
          </p:cNvSpPr>
          <p:nvPr>
            <p:ph sz="half" idx="2"/>
          </p:nvPr>
        </p:nvSpPr>
        <p:spPr/>
        <p:txBody>
          <a:bodyPr>
            <a:normAutofit/>
          </a:bodyPr>
          <a:lstStyle/>
          <a:p>
            <a:r>
              <a:rPr lang="en-CA" dirty="0" smtClean="0"/>
              <a:t>Living systems do not violate the second law of thermodynamics (entropy). What is this?</a:t>
            </a:r>
            <a:br>
              <a:rPr lang="en-CA" dirty="0" smtClean="0"/>
            </a:br>
            <a:endParaRPr lang="en-CA" dirty="0" smtClean="0"/>
          </a:p>
          <a:p>
            <a:r>
              <a:rPr lang="en-CA" dirty="0" smtClean="0"/>
              <a:t>Increasing disorder is offset by </a:t>
            </a:r>
            <a:r>
              <a:rPr lang="en-CA" b="1" dirty="0" smtClean="0"/>
              <a:t>biological processes </a:t>
            </a:r>
            <a:r>
              <a:rPr lang="en-CA" dirty="0" smtClean="0"/>
              <a:t>that maintain or increase order. How might this work?</a:t>
            </a:r>
            <a:endParaRPr lang="en-CA" dirty="0"/>
          </a:p>
        </p:txBody>
      </p:sp>
      <p:sp>
        <p:nvSpPr>
          <p:cNvPr id="2" name="TextBox 1"/>
          <p:cNvSpPr txBox="1"/>
          <p:nvPr/>
        </p:nvSpPr>
        <p:spPr>
          <a:xfrm>
            <a:off x="6019800" y="6240463"/>
            <a:ext cx="6172200" cy="646331"/>
          </a:xfrm>
          <a:prstGeom prst="rect">
            <a:avLst/>
          </a:prstGeom>
          <a:noFill/>
        </p:spPr>
        <p:txBody>
          <a:bodyPr wrap="square" rtlCol="0">
            <a:spAutoFit/>
          </a:bodyPr>
          <a:lstStyle/>
          <a:p>
            <a:r>
              <a:rPr lang="en-CA" dirty="0" smtClean="0"/>
              <a:t>2</a:t>
            </a:r>
            <a:r>
              <a:rPr lang="en-CA" baseline="30000" dirty="0" smtClean="0"/>
              <a:t>nd</a:t>
            </a:r>
            <a:r>
              <a:rPr lang="en-CA" dirty="0" smtClean="0"/>
              <a:t> Law = Entropy increases over time.</a:t>
            </a:r>
            <a:br>
              <a:rPr lang="en-CA" dirty="0" smtClean="0"/>
            </a:br>
            <a:r>
              <a:rPr lang="en-CA" dirty="0" smtClean="0"/>
              <a:t>Photosynthesis products are used as reactants in respiration.</a:t>
            </a:r>
            <a:endParaRPr lang="en-CA" dirty="0"/>
          </a:p>
        </p:txBody>
      </p:sp>
    </p:spTree>
    <p:extLst>
      <p:ext uri="{BB962C8B-B14F-4D97-AF65-F5344CB8AC3E}">
        <p14:creationId xmlns:p14="http://schemas.microsoft.com/office/powerpoint/2010/main" val="31603326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Lab Vocabulary</a:t>
            </a:r>
            <a:endParaRPr lang="en-CA" dirty="0"/>
          </a:p>
        </p:txBody>
      </p:sp>
      <p:sp>
        <p:nvSpPr>
          <p:cNvPr id="3" name="Content Placeholder 2"/>
          <p:cNvSpPr>
            <a:spLocks noGrp="1"/>
          </p:cNvSpPr>
          <p:nvPr>
            <p:ph sz="half" idx="1"/>
          </p:nvPr>
        </p:nvSpPr>
        <p:spPr>
          <a:xfrm>
            <a:off x="838200" y="1825625"/>
            <a:ext cx="5181600" cy="4929136"/>
          </a:xfrm>
        </p:spPr>
        <p:txBody>
          <a:bodyPr>
            <a:normAutofit fontScale="92500" lnSpcReduction="20000"/>
          </a:bodyPr>
          <a:lstStyle/>
          <a:p>
            <a:r>
              <a:rPr lang="en-CA" dirty="0" smtClean="0"/>
              <a:t>Trophic Levels</a:t>
            </a:r>
            <a:br>
              <a:rPr lang="en-CA" dirty="0" smtClean="0"/>
            </a:br>
            <a:endParaRPr lang="en-CA" dirty="0" smtClean="0"/>
          </a:p>
          <a:p>
            <a:r>
              <a:rPr lang="en-CA" dirty="0" smtClean="0"/>
              <a:t>Autotroph</a:t>
            </a:r>
            <a:br>
              <a:rPr lang="en-CA" dirty="0" smtClean="0"/>
            </a:br>
            <a:endParaRPr lang="en-CA" dirty="0" smtClean="0"/>
          </a:p>
          <a:p>
            <a:r>
              <a:rPr lang="en-CA" dirty="0" smtClean="0"/>
              <a:t>Heterotroph</a:t>
            </a:r>
            <a:br>
              <a:rPr lang="en-CA" dirty="0" smtClean="0"/>
            </a:br>
            <a:endParaRPr lang="en-CA" dirty="0" smtClean="0"/>
          </a:p>
          <a:p>
            <a:r>
              <a:rPr lang="en-CA" dirty="0" smtClean="0"/>
              <a:t>Primary consumer</a:t>
            </a:r>
            <a:br>
              <a:rPr lang="en-CA" dirty="0" smtClean="0"/>
            </a:br>
            <a:endParaRPr lang="en-CA" dirty="0" smtClean="0"/>
          </a:p>
          <a:p>
            <a:r>
              <a:rPr lang="en-CA" dirty="0" smtClean="0"/>
              <a:t>Secondary consumer</a:t>
            </a:r>
            <a:br>
              <a:rPr lang="en-CA" dirty="0" smtClean="0"/>
            </a:br>
            <a:endParaRPr lang="en-CA" dirty="0" smtClean="0"/>
          </a:p>
          <a:p>
            <a:r>
              <a:rPr lang="en-CA" dirty="0" smtClean="0"/>
              <a:t>Tertiary consumer</a:t>
            </a:r>
            <a:endParaRPr lang="en-CA" dirty="0"/>
          </a:p>
        </p:txBody>
      </p:sp>
      <p:sp>
        <p:nvSpPr>
          <p:cNvPr id="4" name="Content Placeholder 3"/>
          <p:cNvSpPr>
            <a:spLocks noGrp="1"/>
          </p:cNvSpPr>
          <p:nvPr>
            <p:ph sz="half" idx="2"/>
          </p:nvPr>
        </p:nvSpPr>
        <p:spPr>
          <a:xfrm>
            <a:off x="6172200" y="1825625"/>
            <a:ext cx="5181600" cy="4929136"/>
          </a:xfrm>
        </p:spPr>
        <p:txBody>
          <a:bodyPr>
            <a:normAutofit fontScale="92500" lnSpcReduction="20000"/>
          </a:bodyPr>
          <a:lstStyle/>
          <a:p>
            <a:r>
              <a:rPr lang="en-CA" dirty="0" smtClean="0"/>
              <a:t>Producer</a:t>
            </a:r>
            <a:br>
              <a:rPr lang="en-CA" dirty="0" smtClean="0"/>
            </a:br>
            <a:endParaRPr lang="en-CA" dirty="0" smtClean="0"/>
          </a:p>
          <a:p>
            <a:r>
              <a:rPr lang="en-CA" dirty="0" smtClean="0"/>
              <a:t>Decomposer</a:t>
            </a:r>
            <a:br>
              <a:rPr lang="en-CA" dirty="0" smtClean="0"/>
            </a:br>
            <a:r>
              <a:rPr lang="en-CA" dirty="0" smtClean="0"/>
              <a:t/>
            </a:r>
            <a:br>
              <a:rPr lang="en-CA" dirty="0" smtClean="0"/>
            </a:br>
            <a:endParaRPr lang="en-CA" dirty="0" smtClean="0"/>
          </a:p>
          <a:p>
            <a:r>
              <a:rPr lang="en-CA" dirty="0" smtClean="0"/>
              <a:t>Most of the time, producers will be measured in how much sq. ft. they take up rather than number of species – however, for this assignment, go with number of organisms. However, you may want to record theirs as a multiple of 10 as there will be a LOT more than other organisms than there are producers.</a:t>
            </a:r>
            <a:endParaRPr lang="en-CA" dirty="0"/>
          </a:p>
        </p:txBody>
      </p:sp>
    </p:spTree>
    <p:extLst>
      <p:ext uri="{BB962C8B-B14F-4D97-AF65-F5344CB8AC3E}">
        <p14:creationId xmlns:p14="http://schemas.microsoft.com/office/powerpoint/2010/main" val="135985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our labs</a:t>
            </a:r>
            <a:endParaRPr lang="en-CA" dirty="0"/>
          </a:p>
        </p:txBody>
      </p:sp>
      <p:sp>
        <p:nvSpPr>
          <p:cNvPr id="3" name="Content Placeholder 2"/>
          <p:cNvSpPr>
            <a:spLocks noGrp="1"/>
          </p:cNvSpPr>
          <p:nvPr>
            <p:ph idx="1"/>
          </p:nvPr>
        </p:nvSpPr>
        <p:spPr/>
        <p:txBody>
          <a:bodyPr>
            <a:normAutofit fontScale="92500"/>
          </a:bodyPr>
          <a:lstStyle/>
          <a:p>
            <a:r>
              <a:rPr lang="en-CA" dirty="0" smtClean="0"/>
              <a:t>When you increased the amount of producers in a population, what should have happened to the total population of the community?</a:t>
            </a:r>
            <a:br>
              <a:rPr lang="en-CA" dirty="0" smtClean="0"/>
            </a:br>
            <a:endParaRPr lang="en-CA" dirty="0" smtClean="0"/>
          </a:p>
          <a:p>
            <a:r>
              <a:rPr lang="en-CA" dirty="0" smtClean="0"/>
              <a:t>If you decreased decomposers, how might this impact the community?</a:t>
            </a:r>
            <a:br>
              <a:rPr lang="en-CA" dirty="0" smtClean="0"/>
            </a:br>
            <a:r>
              <a:rPr lang="en-CA" dirty="0" smtClean="0"/>
              <a:t/>
            </a:r>
            <a:br>
              <a:rPr lang="en-CA" dirty="0" smtClean="0"/>
            </a:br>
            <a:endParaRPr lang="en-CA" dirty="0" smtClean="0"/>
          </a:p>
          <a:p>
            <a:r>
              <a:rPr lang="en-CA" dirty="0" smtClean="0"/>
              <a:t>The amount of organisms in </a:t>
            </a:r>
            <a:r>
              <a:rPr lang="en-CA" b="1" dirty="0" smtClean="0"/>
              <a:t>trophic levels </a:t>
            </a:r>
            <a:r>
              <a:rPr lang="en-CA" dirty="0" smtClean="0"/>
              <a:t>(energy levels) affect each other.</a:t>
            </a:r>
            <a:br>
              <a:rPr lang="en-CA" dirty="0" smtClean="0"/>
            </a:br>
            <a:endParaRPr lang="en-CA" dirty="0" smtClean="0"/>
          </a:p>
          <a:p>
            <a:r>
              <a:rPr lang="en-CA" dirty="0" smtClean="0"/>
              <a:t>Therefore, changes in the energy available to an ecosystem fluctuates and so, too, does the organisms comprising the ecosystem.</a:t>
            </a:r>
            <a:endParaRPr lang="en-CA" dirty="0"/>
          </a:p>
        </p:txBody>
      </p:sp>
    </p:spTree>
    <p:extLst>
      <p:ext uri="{BB962C8B-B14F-4D97-AF65-F5344CB8AC3E}">
        <p14:creationId xmlns:p14="http://schemas.microsoft.com/office/powerpoint/2010/main" val="4070655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our labs - continued</a:t>
            </a:r>
            <a:endParaRPr lang="en-CA" dirty="0"/>
          </a:p>
        </p:txBody>
      </p:sp>
      <p:sp>
        <p:nvSpPr>
          <p:cNvPr id="3" name="Content Placeholder 2"/>
          <p:cNvSpPr>
            <a:spLocks noGrp="1"/>
          </p:cNvSpPr>
          <p:nvPr>
            <p:ph idx="1"/>
          </p:nvPr>
        </p:nvSpPr>
        <p:spPr/>
        <p:txBody>
          <a:bodyPr/>
          <a:lstStyle/>
          <a:p>
            <a:r>
              <a:rPr lang="en-CA" dirty="0" smtClean="0"/>
              <a:t>Autotrophs (chemo- or photo-) convert free energy from inorganic components.</a:t>
            </a:r>
          </a:p>
          <a:p>
            <a:endParaRPr lang="en-CA" dirty="0"/>
          </a:p>
          <a:p>
            <a:r>
              <a:rPr lang="en-CA" dirty="0" smtClean="0"/>
              <a:t>What types of different macromolecules do we (heterotrophs) get energy from?</a:t>
            </a:r>
          </a:p>
          <a:p>
            <a:endParaRPr lang="en-CA" dirty="0"/>
          </a:p>
        </p:txBody>
      </p:sp>
    </p:spTree>
    <p:extLst>
      <p:ext uri="{BB962C8B-B14F-4D97-AF65-F5344CB8AC3E}">
        <p14:creationId xmlns:p14="http://schemas.microsoft.com/office/powerpoint/2010/main" val="393940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Energy - Biochemistry</a:t>
            </a:r>
            <a:endParaRPr lang="en-CA" dirty="0"/>
          </a:p>
        </p:txBody>
      </p:sp>
      <p:sp>
        <p:nvSpPr>
          <p:cNvPr id="3" name="Content Placeholder 2"/>
          <p:cNvSpPr>
            <a:spLocks noGrp="1"/>
          </p:cNvSpPr>
          <p:nvPr>
            <p:ph sz="half" idx="1"/>
          </p:nvPr>
        </p:nvSpPr>
        <p:spPr/>
        <p:txBody>
          <a:bodyPr/>
          <a:lstStyle/>
          <a:p>
            <a:r>
              <a:rPr lang="en-CA" dirty="0" smtClean="0"/>
              <a:t>What types of energy are there?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Where is energy stored?</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does energy get converted and subsequently stored?</a:t>
            </a:r>
            <a:endParaRPr lang="en-CA" dirty="0"/>
          </a:p>
        </p:txBody>
      </p:sp>
      <p:sp>
        <p:nvSpPr>
          <p:cNvPr id="4" name="Content Placeholder 3"/>
          <p:cNvSpPr>
            <a:spLocks noGrp="1"/>
          </p:cNvSpPr>
          <p:nvPr>
            <p:ph sz="half" idx="2"/>
          </p:nvPr>
        </p:nvSpPr>
        <p:spPr/>
        <p:txBody>
          <a:bodyPr/>
          <a:lstStyle/>
          <a:p>
            <a:r>
              <a:rPr lang="en-CA" dirty="0" smtClean="0"/>
              <a:t>Why might there be different amounts of energy in different types of macromolecules?</a:t>
            </a:r>
            <a:endParaRPr lang="en-CA" dirty="0"/>
          </a:p>
        </p:txBody>
      </p:sp>
    </p:spTree>
    <p:extLst>
      <p:ext uri="{BB962C8B-B14F-4D97-AF65-F5344CB8AC3E}">
        <p14:creationId xmlns:p14="http://schemas.microsoft.com/office/powerpoint/2010/main" val="683584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is a biological process?</a:t>
            </a:r>
            <a:endParaRPr lang="en-CA" dirty="0"/>
          </a:p>
        </p:txBody>
      </p:sp>
      <p:sp>
        <p:nvSpPr>
          <p:cNvPr id="3" name="Content Placeholder 2"/>
          <p:cNvSpPr>
            <a:spLocks noGrp="1"/>
          </p:cNvSpPr>
          <p:nvPr>
            <p:ph sz="half" idx="1"/>
          </p:nvPr>
        </p:nvSpPr>
        <p:spPr/>
        <p:txBody>
          <a:bodyPr>
            <a:normAutofit fontScale="92500" lnSpcReduction="20000"/>
          </a:bodyPr>
          <a:lstStyle/>
          <a:p>
            <a:r>
              <a:rPr lang="en-CA" dirty="0" smtClean="0"/>
              <a:t>Explain some examples?</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smtClean="0"/>
          </a:p>
          <a:p>
            <a:r>
              <a:rPr lang="en-CA" dirty="0"/>
              <a:t>B</a:t>
            </a:r>
            <a:r>
              <a:rPr lang="en-CA" dirty="0" smtClean="0"/>
              <a:t>iological processes “</a:t>
            </a:r>
            <a:r>
              <a:rPr lang="en-US" dirty="0"/>
              <a:t>are the </a:t>
            </a:r>
            <a:r>
              <a:rPr lang="en-US" b="1" dirty="0"/>
              <a:t>processes</a:t>
            </a:r>
            <a:r>
              <a:rPr lang="en-US" dirty="0"/>
              <a:t> vital for a living organism to live. </a:t>
            </a:r>
            <a:r>
              <a:rPr lang="en-US" b="1" dirty="0"/>
              <a:t>Biological processes</a:t>
            </a:r>
            <a:r>
              <a:rPr lang="en-US" dirty="0"/>
              <a:t> are made up of many chemical reactions or other events that are involved in the persistence and transformation of life forms</a:t>
            </a:r>
            <a:r>
              <a:rPr lang="en-US" dirty="0" smtClean="0"/>
              <a:t>.”(</a:t>
            </a:r>
            <a:r>
              <a:rPr lang="en-US" dirty="0" smtClean="0">
                <a:hlinkClick r:id="rId2"/>
              </a:rPr>
              <a:t>1</a:t>
            </a:r>
            <a:r>
              <a:rPr lang="en-US" dirty="0" smtClean="0"/>
              <a:t>)</a:t>
            </a:r>
            <a:r>
              <a:rPr lang="en-CA" dirty="0" smtClean="0"/>
              <a:t> </a:t>
            </a:r>
            <a:endParaRPr lang="en-CA" dirty="0"/>
          </a:p>
        </p:txBody>
      </p:sp>
      <p:sp>
        <p:nvSpPr>
          <p:cNvPr id="4" name="Content Placeholder 3"/>
          <p:cNvSpPr>
            <a:spLocks noGrp="1"/>
          </p:cNvSpPr>
          <p:nvPr>
            <p:ph sz="half" idx="2"/>
          </p:nvPr>
        </p:nvSpPr>
        <p:spPr/>
        <p:txBody>
          <a:bodyPr>
            <a:normAutofit fontScale="92500" lnSpcReduction="20000"/>
          </a:bodyPr>
          <a:lstStyle/>
          <a:p>
            <a:pPr marL="0" indent="0">
              <a:buNone/>
            </a:pPr>
            <a:r>
              <a:rPr lang="en-CA" b="1" u="sng" dirty="0" smtClean="0"/>
              <a:t>Examples (more on this later)</a:t>
            </a:r>
          </a:p>
          <a:p>
            <a:r>
              <a:rPr lang="en-CA" dirty="0" smtClean="0"/>
              <a:t>Calvin Cycle</a:t>
            </a:r>
          </a:p>
          <a:p>
            <a:r>
              <a:rPr lang="en-CA" dirty="0" smtClean="0"/>
              <a:t>Krebs Cycle</a:t>
            </a:r>
          </a:p>
          <a:p>
            <a:r>
              <a:rPr lang="en-CA" dirty="0" smtClean="0"/>
              <a:t>Light-Dependent Reactions</a:t>
            </a:r>
          </a:p>
          <a:p>
            <a:r>
              <a:rPr lang="en-CA" dirty="0" smtClean="0"/>
              <a:t>Glycolysis</a:t>
            </a:r>
          </a:p>
          <a:p>
            <a:r>
              <a:rPr lang="en-CA" dirty="0" smtClean="0"/>
              <a:t>Fermentation</a:t>
            </a:r>
            <a:endParaRPr lang="en-CA" dirty="0"/>
          </a:p>
        </p:txBody>
      </p:sp>
    </p:spTree>
    <p:extLst>
      <p:ext uri="{BB962C8B-B14F-4D97-AF65-F5344CB8AC3E}">
        <p14:creationId xmlns:p14="http://schemas.microsoft.com/office/powerpoint/2010/main" val="2199071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Offsetting Processes</a:t>
            </a:r>
            <a:endParaRPr lang="en-CA" dirty="0"/>
          </a:p>
        </p:txBody>
      </p:sp>
      <p:sp>
        <p:nvSpPr>
          <p:cNvPr id="3" name="Content Placeholder 2"/>
          <p:cNvSpPr>
            <a:spLocks noGrp="1"/>
          </p:cNvSpPr>
          <p:nvPr>
            <p:ph sz="half" idx="1"/>
          </p:nvPr>
        </p:nvSpPr>
        <p:spPr/>
        <p:txBody>
          <a:bodyPr>
            <a:normAutofit fontScale="92500" lnSpcReduction="10000"/>
          </a:bodyPr>
          <a:lstStyle/>
          <a:p>
            <a:r>
              <a:rPr lang="en-CA" dirty="0" smtClean="0"/>
              <a:t>In biological systems, within and between organisms, offsetting processes occur. The products of one reaction become the reactants of other reactions. However the input of energy must always be greater than the loss of energy over time (and energy is lost through heat and use).</a:t>
            </a:r>
            <a:br>
              <a:rPr lang="en-CA" dirty="0" smtClean="0"/>
            </a:br>
            <a:r>
              <a:rPr lang="en-CA" dirty="0" smtClean="0"/>
              <a:t/>
            </a:r>
            <a:br>
              <a:rPr lang="en-CA" dirty="0" smtClean="0"/>
            </a:br>
            <a:endParaRPr lang="en-CA" dirty="0" smtClean="0"/>
          </a:p>
          <a:p>
            <a:r>
              <a:rPr lang="en-CA" dirty="0" smtClean="0"/>
              <a:t>Cycle(s) of life, chemically, how does this look?</a:t>
            </a:r>
            <a:endParaRPr lang="en-CA" dirty="0"/>
          </a:p>
        </p:txBody>
      </p:sp>
      <p:sp>
        <p:nvSpPr>
          <p:cNvPr id="4" name="Content Placeholder 3"/>
          <p:cNvSpPr>
            <a:spLocks noGrp="1"/>
          </p:cNvSpPr>
          <p:nvPr>
            <p:ph sz="half" idx="2"/>
          </p:nvPr>
        </p:nvSpPr>
        <p:spPr>
          <a:xfrm>
            <a:off x="6172200" y="1825625"/>
            <a:ext cx="5181600" cy="3508375"/>
          </a:xfrm>
        </p:spPr>
        <p:txBody>
          <a:bodyPr>
            <a:normAutofit fontScale="92500" lnSpcReduction="10000"/>
          </a:bodyPr>
          <a:lstStyle/>
          <a:p>
            <a:r>
              <a:rPr lang="en-CA" dirty="0" smtClean="0"/>
              <a:t> Series of negative feedback loops exist throughout nature. What are examples of these?</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Certain things that </a:t>
            </a:r>
            <a:r>
              <a:rPr lang="en-CA" b="1" dirty="0" smtClean="0"/>
              <a:t>consume</a:t>
            </a:r>
            <a:r>
              <a:rPr lang="en-CA" dirty="0" smtClean="0"/>
              <a:t> energy are offset by processes that </a:t>
            </a:r>
            <a:r>
              <a:rPr lang="en-CA" b="1" dirty="0" smtClean="0"/>
              <a:t>produce</a:t>
            </a:r>
            <a:r>
              <a:rPr lang="en-CA" dirty="0" smtClean="0"/>
              <a:t> energy.</a:t>
            </a:r>
          </a:p>
          <a:p>
            <a:endParaRPr lang="en-CA" dirty="0"/>
          </a:p>
        </p:txBody>
      </p:sp>
    </p:spTree>
    <p:extLst>
      <p:ext uri="{BB962C8B-B14F-4D97-AF65-F5344CB8AC3E}">
        <p14:creationId xmlns:p14="http://schemas.microsoft.com/office/powerpoint/2010/main" val="1752228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Feedback Loops</a:t>
            </a:r>
            <a:endParaRPr lang="en-CA" dirty="0"/>
          </a:p>
        </p:txBody>
      </p:sp>
      <p:sp>
        <p:nvSpPr>
          <p:cNvPr id="3" name="Content Placeholder 2"/>
          <p:cNvSpPr>
            <a:spLocks noGrp="1"/>
          </p:cNvSpPr>
          <p:nvPr>
            <p:ph sz="half" idx="1"/>
          </p:nvPr>
        </p:nvSpPr>
        <p:spPr>
          <a:xfrm>
            <a:off x="838200" y="1825625"/>
            <a:ext cx="5181600" cy="1387475"/>
          </a:xfrm>
        </p:spPr>
        <p:txBody>
          <a:bodyPr>
            <a:normAutofit fontScale="92500" lnSpcReduction="10000"/>
          </a:bodyPr>
          <a:lstStyle/>
          <a:p>
            <a:r>
              <a:rPr lang="en-CA" dirty="0" smtClean="0"/>
              <a:t>Negative feedback loops in nature typically are a good thing. The input is negated by the output.</a:t>
            </a:r>
            <a:endParaRPr lang="en-CA" dirty="0"/>
          </a:p>
        </p:txBody>
      </p:sp>
      <p:sp>
        <p:nvSpPr>
          <p:cNvPr id="4" name="Content Placeholder 3"/>
          <p:cNvSpPr>
            <a:spLocks noGrp="1"/>
          </p:cNvSpPr>
          <p:nvPr>
            <p:ph sz="half" idx="2"/>
          </p:nvPr>
        </p:nvSpPr>
        <p:spPr/>
        <p:txBody>
          <a:bodyPr>
            <a:normAutofit fontScale="92500" lnSpcReduction="10000"/>
          </a:bodyPr>
          <a:lstStyle/>
          <a:p>
            <a:r>
              <a:rPr lang="en-CA" dirty="0" smtClean="0"/>
              <a:t>Positive feedback loops in nature are typically a bad thing. The input produces and output which increases the input which produces more output.</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r>
              <a:rPr lang="en-CA" dirty="0" smtClean="0"/>
              <a:t>Negative feedback loops maintain balance. Positive drives towards an extreme.</a:t>
            </a:r>
            <a:endParaRPr lang="en-CA" dirty="0"/>
          </a:p>
        </p:txBody>
      </p:sp>
      <p:pic>
        <p:nvPicPr>
          <p:cNvPr id="5" name="Picture 4">
            <a:hlinkClick r:id="rId2"/>
          </p:cNvPr>
          <p:cNvPicPr>
            <a:picLocks noChangeAspect="1"/>
          </p:cNvPicPr>
          <p:nvPr/>
        </p:nvPicPr>
        <p:blipFill>
          <a:blip r:embed="rId3"/>
          <a:stretch>
            <a:fillRect/>
          </a:stretch>
        </p:blipFill>
        <p:spPr>
          <a:xfrm>
            <a:off x="0" y="3129756"/>
            <a:ext cx="6019800" cy="2929849"/>
          </a:xfrm>
          <a:prstGeom prst="rect">
            <a:avLst/>
          </a:prstGeom>
        </p:spPr>
      </p:pic>
    </p:spTree>
    <p:extLst>
      <p:ext uri="{BB962C8B-B14F-4D97-AF65-F5344CB8AC3E}">
        <p14:creationId xmlns:p14="http://schemas.microsoft.com/office/powerpoint/2010/main" val="3222264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Free Energy</a:t>
            </a:r>
            <a:endParaRPr lang="en-CA" dirty="0"/>
          </a:p>
        </p:txBody>
      </p:sp>
      <p:sp>
        <p:nvSpPr>
          <p:cNvPr id="3" name="Content Placeholder 2"/>
          <p:cNvSpPr>
            <a:spLocks noGrp="1"/>
          </p:cNvSpPr>
          <p:nvPr>
            <p:ph sz="half" idx="1"/>
          </p:nvPr>
        </p:nvSpPr>
        <p:spPr>
          <a:xfrm>
            <a:off x="444500" y="1825624"/>
            <a:ext cx="5181600" cy="4930775"/>
          </a:xfrm>
        </p:spPr>
        <p:txBody>
          <a:bodyPr>
            <a:normAutofit fontScale="85000" lnSpcReduction="20000"/>
          </a:bodyPr>
          <a:lstStyle/>
          <a:p>
            <a:r>
              <a:rPr lang="en-CA" dirty="0" smtClean="0"/>
              <a:t>Thermodynamic quantity equivalent to the capacity of a system to do work.(</a:t>
            </a:r>
            <a:r>
              <a:rPr lang="en-CA" dirty="0" smtClean="0">
                <a:hlinkClick r:id="rId2"/>
              </a:rPr>
              <a:t>1</a:t>
            </a:r>
            <a:r>
              <a:rPr lang="en-CA" dirty="0" smtClean="0"/>
              <a:t>)</a:t>
            </a:r>
          </a:p>
          <a:p>
            <a:endParaRPr lang="en-CA" dirty="0"/>
          </a:p>
          <a:p>
            <a:r>
              <a:rPr lang="en-CA" dirty="0" smtClean="0"/>
              <a:t>An </a:t>
            </a:r>
            <a:r>
              <a:rPr lang="en-US" b="1" dirty="0" smtClean="0"/>
              <a:t>exergonic </a:t>
            </a:r>
            <a:r>
              <a:rPr lang="en-US" b="1" dirty="0"/>
              <a:t>reaction</a:t>
            </a:r>
            <a:r>
              <a:rPr lang="en-US" dirty="0"/>
              <a:t> refers to a reaction where energy is released. Because the reactants lose energy (G decreases), Gibbs free energy (ΔG) is negative under constant temperature and pressure</a:t>
            </a:r>
            <a:r>
              <a:rPr lang="en-US" dirty="0" smtClean="0"/>
              <a:t>. (</a:t>
            </a:r>
            <a:r>
              <a:rPr lang="en-US" dirty="0" smtClean="0">
                <a:hlinkClick r:id="rId3"/>
              </a:rPr>
              <a:t>2</a:t>
            </a:r>
            <a:r>
              <a:rPr lang="en-US" dirty="0" smtClean="0"/>
              <a:t>) Some reactions require activation energy E</a:t>
            </a:r>
            <a:r>
              <a:rPr lang="en-US" baseline="-25000" dirty="0" smtClean="0"/>
              <a:t>A</a:t>
            </a:r>
            <a:r>
              <a:rPr lang="en-US" dirty="0" smtClean="0"/>
              <a:t> (energy to get the reaction going!)</a:t>
            </a:r>
          </a:p>
          <a:p>
            <a:r>
              <a:rPr lang="en-US" dirty="0"/>
              <a:t>Here is an endergonic </a:t>
            </a:r>
            <a:r>
              <a:rPr lang="en-US" dirty="0" smtClean="0"/>
              <a:t>reaction </a:t>
            </a:r>
            <a:r>
              <a:rPr lang="en-US" dirty="0"/>
              <a:t>of </a:t>
            </a:r>
            <a:r>
              <a:rPr lang="en-US" dirty="0" smtClean="0"/>
              <a:t>ATP to </a:t>
            </a:r>
            <a:r>
              <a:rPr lang="en-US" dirty="0"/>
              <a:t>give energy. </a:t>
            </a:r>
            <a:r>
              <a:rPr lang="en-US" dirty="0" smtClean="0"/>
              <a:t>Breaking </a:t>
            </a:r>
            <a:r>
              <a:rPr lang="en-US" dirty="0"/>
              <a:t>down the ATP formed ADP and Pi is an exergonic reaction, where Δ</a:t>
            </a:r>
            <a:r>
              <a:rPr lang="en-US" dirty="0" smtClean="0"/>
              <a:t>G </a:t>
            </a:r>
            <a:r>
              <a:rPr lang="en-US" dirty="0"/>
              <a:t>is less than 0.</a:t>
            </a:r>
            <a:endParaRPr lang="en-CA"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5650" y="631825"/>
            <a:ext cx="6010040" cy="5413375"/>
          </a:xfrm>
          <a:prstGeom prst="rect">
            <a:avLst/>
          </a:prstGeom>
        </p:spPr>
      </p:pic>
    </p:spTree>
    <p:extLst>
      <p:ext uri="{BB962C8B-B14F-4D97-AF65-F5344CB8AC3E}">
        <p14:creationId xmlns:p14="http://schemas.microsoft.com/office/powerpoint/2010/main" val="595126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Order (Entropy)</a:t>
            </a:r>
            <a:endParaRPr lang="en-CA" dirty="0"/>
          </a:p>
        </p:txBody>
      </p:sp>
      <p:sp>
        <p:nvSpPr>
          <p:cNvPr id="3" name="Content Placeholder 2"/>
          <p:cNvSpPr>
            <a:spLocks noGrp="1"/>
          </p:cNvSpPr>
          <p:nvPr>
            <p:ph sz="half" idx="1"/>
          </p:nvPr>
        </p:nvSpPr>
        <p:spPr>
          <a:xfrm>
            <a:off x="838200" y="1825625"/>
            <a:ext cx="5181600" cy="2670175"/>
          </a:xfrm>
        </p:spPr>
        <p:txBody>
          <a:bodyPr/>
          <a:lstStyle/>
          <a:p>
            <a:r>
              <a:rPr lang="en-CA" dirty="0" smtClean="0"/>
              <a:t>Order is maintained through processes that increase entropy (and give off energy), combined with processes that decrease energy and “take in” energy into products.</a:t>
            </a:r>
            <a:endParaRPr lang="en-CA" dirty="0"/>
          </a:p>
        </p:txBody>
      </p:sp>
      <p:sp>
        <p:nvSpPr>
          <p:cNvPr id="4" name="Content Placeholder 3"/>
          <p:cNvSpPr>
            <a:spLocks noGrp="1"/>
          </p:cNvSpPr>
          <p:nvPr>
            <p:ph sz="half" idx="2"/>
          </p:nvPr>
        </p:nvSpPr>
        <p:spPr>
          <a:xfrm>
            <a:off x="6172200" y="1825625"/>
            <a:ext cx="5181600" cy="2035175"/>
          </a:xfrm>
        </p:spPr>
        <p:txBody>
          <a:bodyPr/>
          <a:lstStyle/>
          <a:p>
            <a:r>
              <a:rPr lang="en-CA" dirty="0" smtClean="0"/>
              <a:t>More energy stored in a molecule means it is more ordered (the energy is nicely organized into a molecule) – this is a decrease in entropy.</a:t>
            </a:r>
          </a:p>
        </p:txBody>
      </p:sp>
      <p:pic>
        <p:nvPicPr>
          <p:cNvPr id="6" name="Picture 5"/>
          <p:cNvPicPr>
            <a:picLocks noChangeAspect="1"/>
          </p:cNvPicPr>
          <p:nvPr/>
        </p:nvPicPr>
        <p:blipFill>
          <a:blip r:embed="rId2"/>
          <a:stretch>
            <a:fillRect/>
          </a:stretch>
        </p:blipFill>
        <p:spPr>
          <a:xfrm>
            <a:off x="6667500" y="3750469"/>
            <a:ext cx="5524500" cy="3107531"/>
          </a:xfrm>
          <a:prstGeom prst="rect">
            <a:avLst/>
          </a:prstGeom>
        </p:spPr>
      </p:pic>
    </p:spTree>
    <p:extLst>
      <p:ext uri="{BB962C8B-B14F-4D97-AF65-F5344CB8AC3E}">
        <p14:creationId xmlns:p14="http://schemas.microsoft.com/office/powerpoint/2010/main" val="47316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Enthalpy – change in energy</a:t>
            </a:r>
            <a:endParaRPr lang="en-CA" dirty="0"/>
          </a:p>
        </p:txBody>
      </p:sp>
      <p:sp>
        <p:nvSpPr>
          <p:cNvPr id="3" name="Content Placeholder 2"/>
          <p:cNvSpPr>
            <a:spLocks noGrp="1"/>
          </p:cNvSpPr>
          <p:nvPr>
            <p:ph sz="half" idx="1"/>
          </p:nvPr>
        </p:nvSpPr>
        <p:spPr/>
        <p:txBody>
          <a:bodyPr/>
          <a:lstStyle/>
          <a:p>
            <a:r>
              <a:rPr lang="en-CA" dirty="0" smtClean="0"/>
              <a:t>When we burn wood, energy is released. When referring to simply the reactants and products, if the process releases energy, the change in energy is negative because we “lost” it.</a:t>
            </a:r>
            <a:endParaRPr lang="en-CA" dirty="0"/>
          </a:p>
        </p:txBody>
      </p:sp>
      <p:pic>
        <p:nvPicPr>
          <p:cNvPr id="5" name="Content Placeholder 4"/>
          <p:cNvPicPr>
            <a:picLocks noGrp="1" noChangeAspect="1"/>
          </p:cNvPicPr>
          <p:nvPr>
            <p:ph sz="half" idx="2"/>
          </p:nvPr>
        </p:nvPicPr>
        <p:blipFill>
          <a:blip r:embed="rId2"/>
          <a:stretch>
            <a:fillRect/>
          </a:stretch>
        </p:blipFill>
        <p:spPr>
          <a:xfrm>
            <a:off x="6121399" y="1825625"/>
            <a:ext cx="5695245" cy="3203575"/>
          </a:xfrm>
          <a:prstGeom prst="rect">
            <a:avLst/>
          </a:prstGeom>
        </p:spPr>
      </p:pic>
    </p:spTree>
    <p:extLst>
      <p:ext uri="{BB962C8B-B14F-4D97-AF65-F5344CB8AC3E}">
        <p14:creationId xmlns:p14="http://schemas.microsoft.com/office/powerpoint/2010/main" val="2914303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Calculating Gibb’s Free Energy</a:t>
            </a:r>
            <a:endParaRPr lang="en-CA" dirty="0"/>
          </a:p>
        </p:txBody>
      </p:sp>
      <p:sp>
        <p:nvSpPr>
          <p:cNvPr id="3" name="Content Placeholder 2"/>
          <p:cNvSpPr>
            <a:spLocks noGrp="1"/>
          </p:cNvSpPr>
          <p:nvPr>
            <p:ph sz="half" idx="1"/>
          </p:nvPr>
        </p:nvSpPr>
        <p:spPr>
          <a:xfrm>
            <a:off x="76200" y="1825625"/>
            <a:ext cx="3276600" cy="4351338"/>
          </a:xfrm>
        </p:spPr>
        <p:txBody>
          <a:bodyPr>
            <a:normAutofit fontScale="92500" lnSpcReduction="20000"/>
          </a:bodyPr>
          <a:lstStyle/>
          <a:p>
            <a:r>
              <a:rPr lang="el-GR" i="1" dirty="0"/>
              <a:t>Δ</a:t>
            </a:r>
            <a:r>
              <a:rPr lang="en-CA" dirty="0"/>
              <a:t>G = </a:t>
            </a:r>
            <a:r>
              <a:rPr lang="el-GR" i="1" dirty="0"/>
              <a:t>Δ</a:t>
            </a:r>
            <a:r>
              <a:rPr lang="en-CA" dirty="0"/>
              <a:t>H − T</a:t>
            </a:r>
            <a:r>
              <a:rPr lang="el-GR" i="1" dirty="0"/>
              <a:t>Δ</a:t>
            </a:r>
            <a:r>
              <a:rPr lang="en-CA" dirty="0" smtClean="0"/>
              <a:t>S</a:t>
            </a:r>
            <a:br>
              <a:rPr lang="en-CA" dirty="0" smtClean="0"/>
            </a:br>
            <a:r>
              <a:rPr lang="en-CA" dirty="0" smtClean="0"/>
              <a:t/>
            </a:r>
            <a:br>
              <a:rPr lang="en-CA" dirty="0" smtClean="0"/>
            </a:br>
            <a:r>
              <a:rPr lang="de-DE" dirty="0"/>
              <a:t>ΔG = change in Gibbs free energy </a:t>
            </a:r>
            <a:r>
              <a:rPr lang="de-DE" dirty="0" smtClean="0"/>
              <a:t/>
            </a:r>
            <a:br>
              <a:rPr lang="de-DE" dirty="0" smtClean="0"/>
            </a:br>
            <a:r>
              <a:rPr lang="de-DE" dirty="0" smtClean="0"/>
              <a:t/>
            </a:r>
            <a:br>
              <a:rPr lang="de-DE" dirty="0" smtClean="0"/>
            </a:br>
            <a:r>
              <a:rPr lang="de-DE" dirty="0" smtClean="0"/>
              <a:t>ΔS </a:t>
            </a:r>
            <a:r>
              <a:rPr lang="de-DE" dirty="0"/>
              <a:t>= change in entropy </a:t>
            </a:r>
            <a:r>
              <a:rPr lang="de-DE" dirty="0" smtClean="0"/>
              <a:t/>
            </a:r>
            <a:br>
              <a:rPr lang="de-DE" dirty="0" smtClean="0"/>
            </a:br>
            <a:r>
              <a:rPr lang="de-DE" dirty="0" smtClean="0"/>
              <a:t/>
            </a:r>
            <a:br>
              <a:rPr lang="de-DE" dirty="0" smtClean="0"/>
            </a:br>
            <a:r>
              <a:rPr lang="de-DE" dirty="0" smtClean="0"/>
              <a:t>ΔH </a:t>
            </a:r>
            <a:r>
              <a:rPr lang="de-DE" dirty="0"/>
              <a:t>= change in enthalpy </a:t>
            </a:r>
            <a:r>
              <a:rPr lang="de-DE" dirty="0" smtClean="0"/>
              <a:t/>
            </a:r>
            <a:br>
              <a:rPr lang="de-DE" dirty="0" smtClean="0"/>
            </a:br>
            <a:r>
              <a:rPr lang="de-DE" dirty="0" smtClean="0"/>
              <a:t/>
            </a:r>
            <a:br>
              <a:rPr lang="de-DE" dirty="0" smtClean="0"/>
            </a:br>
            <a:r>
              <a:rPr lang="de-DE" dirty="0" smtClean="0"/>
              <a:t>T </a:t>
            </a:r>
            <a:r>
              <a:rPr lang="de-DE" dirty="0"/>
              <a:t>= absolute temperature (in </a:t>
            </a:r>
            <a:r>
              <a:rPr lang="de-DE" dirty="0" smtClean="0"/>
              <a:t>Kelvin = C° + 273)</a:t>
            </a:r>
            <a:endParaRPr lang="en-CA" dirty="0"/>
          </a:p>
        </p:txBody>
      </p:sp>
      <p:sp>
        <p:nvSpPr>
          <p:cNvPr id="4" name="Content Placeholder 3"/>
          <p:cNvSpPr>
            <a:spLocks noGrp="1"/>
          </p:cNvSpPr>
          <p:nvPr>
            <p:ph sz="half" idx="2"/>
          </p:nvPr>
        </p:nvSpPr>
        <p:spPr>
          <a:xfrm>
            <a:off x="3987800" y="1825625"/>
            <a:ext cx="7366000" cy="4351338"/>
          </a:xfrm>
        </p:spPr>
        <p:txBody>
          <a:bodyPr>
            <a:normAutofit fontScale="92500" lnSpcReduction="20000"/>
          </a:bodyPr>
          <a:lstStyle/>
          <a:p>
            <a:r>
              <a:rPr lang="en-CA" dirty="0" smtClean="0"/>
              <a:t>From </a:t>
            </a:r>
            <a:r>
              <a:rPr lang="en-CA" dirty="0" err="1" smtClean="0"/>
              <a:t>OpenStax</a:t>
            </a:r>
            <a:r>
              <a:rPr lang="en-CA" dirty="0" smtClean="0"/>
              <a:t>, pg. 181: </a:t>
            </a:r>
            <a:br>
              <a:rPr lang="en-CA" dirty="0" smtClean="0"/>
            </a:br>
            <a:r>
              <a:rPr lang="en-CA" dirty="0" smtClean="0"/>
              <a:t>[</a:t>
            </a:r>
            <a:r>
              <a:rPr lang="en-US" dirty="0" smtClean="0"/>
              <a:t>The </a:t>
            </a:r>
            <a:r>
              <a:rPr lang="en-US" dirty="0"/>
              <a:t>standard free energy change of a chemical reaction is expressed as an amount of energy per mole of the reaction </a:t>
            </a:r>
            <a:r>
              <a:rPr lang="en-US" dirty="0" smtClean="0"/>
              <a:t>product (either </a:t>
            </a:r>
            <a:r>
              <a:rPr lang="en-US" dirty="0"/>
              <a:t>in kilojoules or kilocalories, kJ/</a:t>
            </a:r>
            <a:r>
              <a:rPr lang="en-US" dirty="0" err="1"/>
              <a:t>mol</a:t>
            </a:r>
            <a:r>
              <a:rPr lang="en-US" dirty="0"/>
              <a:t> or kcal/</a:t>
            </a:r>
            <a:r>
              <a:rPr lang="en-US" dirty="0" err="1"/>
              <a:t>mol</a:t>
            </a:r>
            <a:r>
              <a:rPr lang="en-US" dirty="0"/>
              <a:t>; 1 kJ = 0.239 kcal) under standard pH, temperature, and </a:t>
            </a:r>
            <a:r>
              <a:rPr lang="en-US" dirty="0" smtClean="0"/>
              <a:t>pressure conditions</a:t>
            </a:r>
            <a:r>
              <a:rPr lang="en-US" dirty="0"/>
              <a:t>. Standard pH, temperature, and pressure conditions are generally calculated at pH 7.0 in biological </a:t>
            </a:r>
            <a:r>
              <a:rPr lang="en-US" dirty="0" smtClean="0"/>
              <a:t>systems, 25 </a:t>
            </a:r>
            <a:r>
              <a:rPr lang="en-US" dirty="0"/>
              <a:t>degrees Celsius, and 100 kilopascals (1 </a:t>
            </a:r>
            <a:r>
              <a:rPr lang="en-US" dirty="0" err="1"/>
              <a:t>atm</a:t>
            </a:r>
            <a:r>
              <a:rPr lang="en-US" dirty="0"/>
              <a:t> pressure), respectively. It is important to note that cellular conditions </a:t>
            </a:r>
            <a:r>
              <a:rPr lang="en-US" dirty="0" smtClean="0"/>
              <a:t>vary considerably </a:t>
            </a:r>
            <a:r>
              <a:rPr lang="en-US" dirty="0"/>
              <a:t>from these standard conditions, and so standard calculated ΔG values for biological reactions will be </a:t>
            </a:r>
            <a:r>
              <a:rPr lang="en-US" dirty="0" smtClean="0"/>
              <a:t>different </a:t>
            </a:r>
            <a:r>
              <a:rPr lang="en-CA" dirty="0" smtClean="0"/>
              <a:t>inside </a:t>
            </a:r>
            <a:r>
              <a:rPr lang="en-CA" dirty="0"/>
              <a:t>the cell</a:t>
            </a:r>
            <a:r>
              <a:rPr lang="en-CA" dirty="0" smtClean="0"/>
              <a:t>.]</a:t>
            </a:r>
            <a:endParaRPr lang="en-CA" dirty="0"/>
          </a:p>
        </p:txBody>
      </p:sp>
    </p:spTree>
    <p:extLst>
      <p:ext uri="{BB962C8B-B14F-4D97-AF65-F5344CB8AC3E}">
        <p14:creationId xmlns:p14="http://schemas.microsoft.com/office/powerpoint/2010/main" val="2462301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Gibb’s Free Energy</a:t>
            </a:r>
            <a:endParaRPr lang="en-CA" dirty="0"/>
          </a:p>
        </p:txBody>
      </p:sp>
      <p:sp>
        <p:nvSpPr>
          <p:cNvPr id="3" name="Content Placeholder 2"/>
          <p:cNvSpPr>
            <a:spLocks noGrp="1"/>
          </p:cNvSpPr>
          <p:nvPr>
            <p:ph sz="half" idx="1"/>
          </p:nvPr>
        </p:nvSpPr>
        <p:spPr>
          <a:xfrm>
            <a:off x="0" y="1431725"/>
            <a:ext cx="6019800" cy="3300412"/>
          </a:xfrm>
        </p:spPr>
        <p:txBody>
          <a:bodyPr>
            <a:normAutofit/>
          </a:bodyPr>
          <a:lstStyle/>
          <a:p>
            <a:r>
              <a:rPr lang="en-CA" dirty="0" smtClean="0"/>
              <a:t>If energy is released (increase in free energy, increase in entropy), this is a negative or exergonic reaction (the products have less energy than the reactants).</a:t>
            </a:r>
          </a:p>
          <a:p>
            <a:r>
              <a:rPr lang="en-CA" dirty="0" smtClean="0"/>
              <a:t>If it is taken in (decrease in free energy, decrease in entropy), this is a positive or endergonic reaction.</a:t>
            </a:r>
            <a:endParaRPr lang="en-CA" dirty="0"/>
          </a:p>
        </p:txBody>
      </p:sp>
      <p:pic>
        <p:nvPicPr>
          <p:cNvPr id="5" name="Content Placeholder 4"/>
          <p:cNvPicPr>
            <a:picLocks noGrp="1" noChangeAspect="1"/>
          </p:cNvPicPr>
          <p:nvPr>
            <p:ph sz="half" idx="2"/>
          </p:nvPr>
        </p:nvPicPr>
        <p:blipFill>
          <a:blip r:embed="rId2"/>
          <a:stretch>
            <a:fillRect/>
          </a:stretch>
        </p:blipFill>
        <p:spPr>
          <a:xfrm>
            <a:off x="6019800" y="194474"/>
            <a:ext cx="6012375" cy="4796626"/>
          </a:xfrm>
          <a:prstGeom prst="rect">
            <a:avLst/>
          </a:prstGeom>
        </p:spPr>
      </p:pic>
      <p:sp>
        <p:nvSpPr>
          <p:cNvPr id="6" name="TextBox 5"/>
          <p:cNvSpPr txBox="1"/>
          <p:nvPr/>
        </p:nvSpPr>
        <p:spPr>
          <a:xfrm>
            <a:off x="3048000" y="5126037"/>
            <a:ext cx="8851900" cy="1200329"/>
          </a:xfrm>
          <a:prstGeom prst="rect">
            <a:avLst/>
          </a:prstGeom>
          <a:noFill/>
        </p:spPr>
        <p:txBody>
          <a:bodyPr wrap="square" rtlCol="0">
            <a:spAutoFit/>
          </a:bodyPr>
          <a:lstStyle/>
          <a:p>
            <a:r>
              <a:rPr lang="en-US" dirty="0"/>
              <a:t>Look at each of the processes shown, and decide if it is endergonic or exergonic. In each case, </a:t>
            </a:r>
            <a:r>
              <a:rPr lang="en-US" dirty="0" smtClean="0"/>
              <a:t>does </a:t>
            </a:r>
            <a:r>
              <a:rPr lang="en-US" b="1" dirty="0" smtClean="0"/>
              <a:t>enthalpy</a:t>
            </a:r>
            <a:r>
              <a:rPr lang="en-US" dirty="0" smtClean="0"/>
              <a:t> </a:t>
            </a:r>
            <a:r>
              <a:rPr lang="en-US" dirty="0"/>
              <a:t>increase or decrease, and does </a:t>
            </a:r>
            <a:r>
              <a:rPr lang="en-US" b="1" dirty="0"/>
              <a:t>entropy</a:t>
            </a:r>
            <a:r>
              <a:rPr lang="en-US" dirty="0"/>
              <a:t> increase or decrease</a:t>
            </a:r>
            <a:r>
              <a:rPr lang="en-US" dirty="0" smtClean="0"/>
              <a:t>?</a:t>
            </a:r>
            <a:br>
              <a:rPr lang="en-US" dirty="0" smtClean="0"/>
            </a:br>
            <a:r>
              <a:rPr lang="en-US" dirty="0"/>
              <a:t>(a) a compost pile decomposing, (b) a chick hatching from</a:t>
            </a:r>
          </a:p>
          <a:p>
            <a:r>
              <a:rPr lang="en-US" dirty="0"/>
              <a:t>a fertilized egg, (c) sand art being destroyed, and (d) a ball rolling down a hill.</a:t>
            </a:r>
            <a:endParaRPr lang="en-CA" dirty="0"/>
          </a:p>
        </p:txBody>
      </p:sp>
      <p:sp>
        <p:nvSpPr>
          <p:cNvPr id="7" name="TextBox 6"/>
          <p:cNvSpPr txBox="1"/>
          <p:nvPr/>
        </p:nvSpPr>
        <p:spPr>
          <a:xfrm>
            <a:off x="0" y="4732137"/>
            <a:ext cx="2315497" cy="1938992"/>
          </a:xfrm>
          <a:prstGeom prst="rect">
            <a:avLst/>
          </a:prstGeom>
          <a:noFill/>
        </p:spPr>
        <p:txBody>
          <a:bodyPr wrap="square" rtlCol="0">
            <a:spAutoFit/>
          </a:bodyPr>
          <a:lstStyle/>
          <a:p>
            <a:r>
              <a:rPr lang="en-CA" sz="2400" dirty="0" smtClean="0"/>
              <a:t>If </a:t>
            </a:r>
            <a:r>
              <a:rPr lang="de-DE" sz="2400" dirty="0"/>
              <a:t>ΔH</a:t>
            </a:r>
            <a:r>
              <a:rPr lang="en-CA" sz="2400" dirty="0" smtClean="0"/>
              <a:t> is negative (energy is released – decrease in enthalpy</a:t>
            </a:r>
            <a:r>
              <a:rPr lang="en-CA" dirty="0" smtClean="0"/>
              <a:t>)</a:t>
            </a:r>
            <a:endParaRPr lang="en-CA" dirty="0"/>
          </a:p>
        </p:txBody>
      </p:sp>
    </p:spTree>
    <p:extLst>
      <p:ext uri="{BB962C8B-B14F-4D97-AF65-F5344CB8AC3E}">
        <p14:creationId xmlns:p14="http://schemas.microsoft.com/office/powerpoint/2010/main" val="33857994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Graphing comparisons of Ender- and </a:t>
            </a:r>
            <a:r>
              <a:rPr lang="en-CA" dirty="0" err="1" smtClean="0"/>
              <a:t>Exer-gonic</a:t>
            </a:r>
            <a:r>
              <a:rPr lang="en-CA" dirty="0" smtClean="0"/>
              <a:t> Reactions</a:t>
            </a:r>
            <a:endParaRPr lang="en-CA" dirty="0"/>
          </a:p>
        </p:txBody>
      </p:sp>
      <p:pic>
        <p:nvPicPr>
          <p:cNvPr id="5" name="Content Placeholder 4"/>
          <p:cNvPicPr>
            <a:picLocks noGrp="1" noChangeAspect="1"/>
          </p:cNvPicPr>
          <p:nvPr>
            <p:ph sz="half" idx="1"/>
          </p:nvPr>
        </p:nvPicPr>
        <p:blipFill>
          <a:blip r:embed="rId2"/>
          <a:stretch>
            <a:fillRect/>
          </a:stretch>
        </p:blipFill>
        <p:spPr>
          <a:xfrm>
            <a:off x="1079499" y="1690688"/>
            <a:ext cx="10031803" cy="3681412"/>
          </a:xfrm>
          <a:prstGeom prst="rect">
            <a:avLst/>
          </a:prstGeom>
        </p:spPr>
      </p:pic>
      <p:sp>
        <p:nvSpPr>
          <p:cNvPr id="6" name="TextBox 5"/>
          <p:cNvSpPr txBox="1"/>
          <p:nvPr/>
        </p:nvSpPr>
        <p:spPr>
          <a:xfrm>
            <a:off x="7188200" y="5981700"/>
            <a:ext cx="3923102" cy="646331"/>
          </a:xfrm>
          <a:prstGeom prst="rect">
            <a:avLst/>
          </a:prstGeom>
          <a:noFill/>
        </p:spPr>
        <p:txBody>
          <a:bodyPr wrap="square" rtlCol="0">
            <a:spAutoFit/>
          </a:bodyPr>
          <a:lstStyle/>
          <a:p>
            <a:r>
              <a:rPr lang="en-CA" dirty="0" smtClean="0"/>
              <a:t>How do enzymes help when energy is required to make a product?</a:t>
            </a:r>
            <a:endParaRPr lang="en-CA" dirty="0"/>
          </a:p>
        </p:txBody>
      </p:sp>
    </p:spTree>
    <p:extLst>
      <p:ext uri="{BB962C8B-B14F-4D97-AF65-F5344CB8AC3E}">
        <p14:creationId xmlns:p14="http://schemas.microsoft.com/office/powerpoint/2010/main" val="4222197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111500" cy="1325563"/>
          </a:xfrm>
        </p:spPr>
        <p:txBody>
          <a:bodyPr/>
          <a:lstStyle/>
          <a:p>
            <a:r>
              <a:rPr lang="en-CA" dirty="0" smtClean="0"/>
              <a:t>Entropy</a:t>
            </a:r>
            <a:endParaRPr lang="en-CA" dirty="0"/>
          </a:p>
        </p:txBody>
      </p:sp>
      <p:sp>
        <p:nvSpPr>
          <p:cNvPr id="3" name="Content Placeholder 2"/>
          <p:cNvSpPr>
            <a:spLocks noGrp="1"/>
          </p:cNvSpPr>
          <p:nvPr>
            <p:ph sz="half" idx="1"/>
          </p:nvPr>
        </p:nvSpPr>
        <p:spPr/>
        <p:txBody>
          <a:bodyPr/>
          <a:lstStyle/>
          <a:p>
            <a:r>
              <a:rPr lang="en-CA" dirty="0"/>
              <a:t>M</a:t>
            </a:r>
            <a:r>
              <a:rPr lang="en-CA" dirty="0" smtClean="0"/>
              <a:t>eans disorder.</a:t>
            </a:r>
            <a:br>
              <a:rPr lang="en-CA" dirty="0" smtClean="0"/>
            </a:br>
            <a:endParaRPr lang="en-CA" dirty="0" smtClean="0"/>
          </a:p>
          <a:p>
            <a:r>
              <a:rPr lang="en-CA" dirty="0" smtClean="0"/>
              <a:t/>
            </a:r>
            <a:br>
              <a:rPr lang="en-CA" dirty="0" smtClean="0"/>
            </a:br>
            <a:endParaRPr lang="en-CA" dirty="0" smtClean="0"/>
          </a:p>
          <a:p>
            <a:endParaRPr lang="en-CA" dirty="0" smtClean="0"/>
          </a:p>
          <a:p>
            <a:endParaRPr lang="en-CA" dirty="0"/>
          </a:p>
        </p:txBody>
      </p:sp>
      <p:sp>
        <p:nvSpPr>
          <p:cNvPr id="4" name="Content Placeholder 3"/>
          <p:cNvSpPr>
            <a:spLocks noGrp="1"/>
          </p:cNvSpPr>
          <p:nvPr>
            <p:ph sz="half" idx="2"/>
          </p:nvPr>
        </p:nvSpPr>
        <p:spPr/>
        <p:txBody>
          <a:bodyPr/>
          <a:lstStyle/>
          <a:p>
            <a:r>
              <a:rPr lang="en-CA" dirty="0" smtClean="0"/>
              <a:t>Means energy.</a:t>
            </a:r>
            <a:br>
              <a:rPr lang="en-CA" dirty="0" smtClean="0"/>
            </a:br>
            <a:endParaRPr lang="en-CA" dirty="0" smtClean="0"/>
          </a:p>
          <a:p>
            <a:endParaRPr lang="en-CA" dirty="0" smtClean="0"/>
          </a:p>
          <a:p>
            <a:endParaRPr lang="en-CA" dirty="0"/>
          </a:p>
        </p:txBody>
      </p:sp>
      <p:sp>
        <p:nvSpPr>
          <p:cNvPr id="5" name="Title 1"/>
          <p:cNvSpPr txBox="1">
            <a:spLocks/>
          </p:cNvSpPr>
          <p:nvPr/>
        </p:nvSpPr>
        <p:spPr>
          <a:xfrm>
            <a:off x="6172200" y="365124"/>
            <a:ext cx="31115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Enthalpy</a:t>
            </a:r>
            <a:endParaRPr lang="en-CA" dirty="0"/>
          </a:p>
        </p:txBody>
      </p:sp>
    </p:spTree>
    <p:extLst>
      <p:ext uri="{BB962C8B-B14F-4D97-AF65-F5344CB8AC3E}">
        <p14:creationId xmlns:p14="http://schemas.microsoft.com/office/powerpoint/2010/main" val="32079744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Spontaneity</a:t>
            </a:r>
            <a:endParaRPr lang="en-CA" dirty="0"/>
          </a:p>
        </p:txBody>
      </p:sp>
      <p:pic>
        <p:nvPicPr>
          <p:cNvPr id="5" name="table"/>
          <p:cNvPicPr>
            <a:picLocks noGrp="1" noChangeAspect="1"/>
          </p:cNvPicPr>
          <p:nvPr>
            <p:ph sz="half" idx="1"/>
          </p:nvPr>
        </p:nvPicPr>
        <p:blipFill>
          <a:blip r:embed="rId2"/>
          <a:stretch>
            <a:fillRect/>
          </a:stretch>
        </p:blipFill>
        <p:spPr>
          <a:xfrm>
            <a:off x="1905000" y="2119918"/>
            <a:ext cx="7721600" cy="4055347"/>
          </a:xfrm>
          <a:prstGeom prst="rect">
            <a:avLst/>
          </a:prstGeom>
        </p:spPr>
      </p:pic>
    </p:spTree>
    <p:extLst>
      <p:ext uri="{BB962C8B-B14F-4D97-AF65-F5344CB8AC3E}">
        <p14:creationId xmlns:p14="http://schemas.microsoft.com/office/powerpoint/2010/main" val="2559784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Gibbs Free Energy Examples</a:t>
            </a:r>
            <a:endParaRPr lang="en-CA" dirty="0"/>
          </a:p>
        </p:txBody>
      </p:sp>
      <p:sp>
        <p:nvSpPr>
          <p:cNvPr id="3" name="Content Placeholder 2"/>
          <p:cNvSpPr>
            <a:spLocks noGrp="1"/>
          </p:cNvSpPr>
          <p:nvPr>
            <p:ph sz="half" idx="1"/>
          </p:nvPr>
        </p:nvSpPr>
        <p:spPr>
          <a:xfrm>
            <a:off x="0" y="1825625"/>
            <a:ext cx="6731000" cy="4914387"/>
          </a:xfrm>
        </p:spPr>
        <p:txBody>
          <a:bodyPr>
            <a:normAutofit fontScale="92500" lnSpcReduction="20000"/>
          </a:bodyPr>
          <a:lstStyle/>
          <a:p>
            <a:r>
              <a:rPr lang="en-US" dirty="0"/>
              <a:t>Calculate </a:t>
            </a:r>
            <a:r>
              <a:rPr lang="el-GR" dirty="0" smtClean="0"/>
              <a:t>Δ</a:t>
            </a:r>
            <a:r>
              <a:rPr lang="en-US" dirty="0" smtClean="0"/>
              <a:t>G </a:t>
            </a:r>
            <a:r>
              <a:rPr lang="en-US" dirty="0"/>
              <a:t>using </a:t>
            </a:r>
            <a:r>
              <a:rPr lang="el-GR" dirty="0" smtClean="0"/>
              <a:t>Δ</a:t>
            </a:r>
            <a:r>
              <a:rPr lang="en-US" dirty="0" smtClean="0"/>
              <a:t>G </a:t>
            </a:r>
            <a:r>
              <a:rPr lang="en-US" dirty="0"/>
              <a:t>= </a:t>
            </a:r>
            <a:r>
              <a:rPr lang="el-GR" dirty="0" smtClean="0"/>
              <a:t>Δ</a:t>
            </a:r>
            <a:r>
              <a:rPr lang="en-US" dirty="0" smtClean="0"/>
              <a:t>H </a:t>
            </a:r>
            <a:r>
              <a:rPr lang="en-US" dirty="0"/>
              <a:t>- </a:t>
            </a:r>
            <a:r>
              <a:rPr lang="en-US" dirty="0" smtClean="0"/>
              <a:t>T</a:t>
            </a:r>
            <a:r>
              <a:rPr lang="el-GR" dirty="0" smtClean="0"/>
              <a:t>Δ</a:t>
            </a:r>
            <a:r>
              <a:rPr lang="en-US" dirty="0" smtClean="0"/>
              <a:t>S</a:t>
            </a:r>
            <a:r>
              <a:rPr lang="en-US" dirty="0"/>
              <a:t>. Also, for each question, tell whether or not the reaction will be </a:t>
            </a:r>
            <a:r>
              <a:rPr lang="en-US" dirty="0" smtClean="0"/>
              <a:t>spontaneous (assume standard temp). </a:t>
            </a:r>
            <a:br>
              <a:rPr lang="en-US" dirty="0" smtClean="0"/>
            </a:br>
            <a:r>
              <a:rPr lang="en-US" dirty="0" smtClean="0"/>
              <a:t/>
            </a:r>
            <a:br>
              <a:rPr lang="en-US" dirty="0" smtClean="0"/>
            </a:br>
            <a:r>
              <a:rPr lang="en-US" dirty="0" smtClean="0"/>
              <a:t>a</a:t>
            </a:r>
            <a:r>
              <a:rPr lang="en-US" dirty="0"/>
              <a:t>) CH</a:t>
            </a:r>
            <a:r>
              <a:rPr lang="en-US" baseline="-25000" dirty="0"/>
              <a:t>3</a:t>
            </a:r>
            <a:r>
              <a:rPr lang="en-US" dirty="0"/>
              <a:t>OH(l) + 1½ O</a:t>
            </a:r>
            <a:r>
              <a:rPr lang="en-US" baseline="-25000" dirty="0"/>
              <a:t>2</a:t>
            </a:r>
            <a:r>
              <a:rPr lang="en-US" dirty="0"/>
              <a:t>(g</a:t>
            </a:r>
            <a:r>
              <a:rPr lang="en-US" dirty="0" smtClean="0"/>
              <a:t>) </a:t>
            </a:r>
            <a:r>
              <a:rPr lang="en-US" dirty="0" smtClean="0">
                <a:sym typeface="Wingdings" panose="05000000000000000000" pitchFamily="2" charset="2"/>
              </a:rPr>
              <a:t></a:t>
            </a:r>
            <a:r>
              <a:rPr lang="en-US" dirty="0" smtClean="0"/>
              <a:t> </a:t>
            </a:r>
            <a:r>
              <a:rPr lang="en-US" dirty="0"/>
              <a:t>CO</a:t>
            </a:r>
            <a:r>
              <a:rPr lang="en-US" baseline="-25000" dirty="0"/>
              <a:t>2</a:t>
            </a:r>
            <a:r>
              <a:rPr lang="en-US" dirty="0"/>
              <a:t>(g) + 2 </a:t>
            </a:r>
            <a:r>
              <a:rPr lang="en-US" dirty="0" smtClean="0"/>
              <a:t>H</a:t>
            </a:r>
            <a:r>
              <a:rPr lang="en-US" baseline="-25000" dirty="0" smtClean="0"/>
              <a:t>2</a:t>
            </a:r>
            <a:r>
              <a:rPr lang="en-US" dirty="0" smtClean="0"/>
              <a:t>O(g</a:t>
            </a:r>
            <a:r>
              <a:rPr lang="en-US" dirty="0"/>
              <a:t>) </a:t>
            </a:r>
            <a:r>
              <a:rPr lang="en-US" dirty="0" smtClean="0"/>
              <a:t/>
            </a:r>
            <a:br>
              <a:rPr lang="en-US" dirty="0" smtClean="0"/>
            </a:br>
            <a:r>
              <a:rPr lang="en-US" dirty="0" smtClean="0"/>
              <a:t/>
            </a:r>
            <a:br>
              <a:rPr lang="en-US" dirty="0" smtClean="0"/>
            </a:br>
            <a:r>
              <a:rPr lang="el-GR" dirty="0" smtClean="0"/>
              <a:t>Δ</a:t>
            </a:r>
            <a:r>
              <a:rPr lang="en-US" dirty="0" smtClean="0"/>
              <a:t>H </a:t>
            </a:r>
            <a:r>
              <a:rPr lang="en-US" dirty="0"/>
              <a:t>= -638.4 kJ </a:t>
            </a:r>
            <a:r>
              <a:rPr lang="en-US" dirty="0" smtClean="0"/>
              <a:t/>
            </a:r>
            <a:br>
              <a:rPr lang="en-US" dirty="0" smtClean="0"/>
            </a:br>
            <a:r>
              <a:rPr lang="el-GR" dirty="0" smtClean="0"/>
              <a:t>Δ</a:t>
            </a:r>
            <a:r>
              <a:rPr lang="en-US" dirty="0" smtClean="0"/>
              <a:t>S </a:t>
            </a:r>
            <a:r>
              <a:rPr lang="en-US" dirty="0"/>
              <a:t>= 156.9 J / </a:t>
            </a:r>
            <a:r>
              <a:rPr lang="en-US" dirty="0" smtClean="0"/>
              <a:t>K</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l-GR" dirty="0"/>
              <a:t>Δ</a:t>
            </a:r>
            <a:r>
              <a:rPr lang="en-US" dirty="0" smtClean="0"/>
              <a:t>G = </a:t>
            </a:r>
            <a:br>
              <a:rPr lang="en-US" dirty="0" smtClean="0"/>
            </a:br>
            <a:r>
              <a:rPr lang="en-US" dirty="0" smtClean="0"/>
              <a:t/>
            </a:r>
            <a:br>
              <a:rPr lang="en-US" dirty="0" smtClean="0"/>
            </a:br>
            <a:r>
              <a:rPr lang="en-US" dirty="0" smtClean="0"/>
              <a:t>*remember, we are going from J to kJ.*</a:t>
            </a:r>
            <a:br>
              <a:rPr lang="en-US" dirty="0" smtClean="0"/>
            </a:br>
            <a:r>
              <a:rPr lang="en-US" dirty="0" smtClean="0"/>
              <a:t>K = Kelvin 	</a:t>
            </a:r>
            <a:endParaRPr lang="en-CA" dirty="0"/>
          </a:p>
        </p:txBody>
      </p:sp>
      <p:sp>
        <p:nvSpPr>
          <p:cNvPr id="4" name="Content Placeholder 3"/>
          <p:cNvSpPr>
            <a:spLocks noGrp="1"/>
          </p:cNvSpPr>
          <p:nvPr>
            <p:ph sz="half" idx="2"/>
          </p:nvPr>
        </p:nvSpPr>
        <p:spPr>
          <a:xfrm>
            <a:off x="6731000" y="1825625"/>
            <a:ext cx="5181600" cy="4351338"/>
          </a:xfrm>
        </p:spPr>
        <p:txBody>
          <a:bodyPr>
            <a:normAutofit fontScale="92500" lnSpcReduction="20000"/>
          </a:bodyPr>
          <a:lstStyle/>
          <a:p>
            <a:r>
              <a:rPr lang="en-US" dirty="0"/>
              <a:t>b) 2 NO</a:t>
            </a:r>
            <a:r>
              <a:rPr lang="en-US" baseline="-25000" dirty="0"/>
              <a:t>2</a:t>
            </a:r>
            <a:r>
              <a:rPr lang="en-US" dirty="0"/>
              <a:t>(g</a:t>
            </a:r>
            <a:r>
              <a:rPr lang="en-US" dirty="0" smtClean="0"/>
              <a:t>) </a:t>
            </a:r>
            <a:r>
              <a:rPr lang="en-US" dirty="0" smtClean="0">
                <a:sym typeface="Wingdings" panose="05000000000000000000" pitchFamily="2" charset="2"/>
              </a:rPr>
              <a:t></a:t>
            </a:r>
            <a:r>
              <a:rPr lang="en-US" dirty="0" smtClean="0"/>
              <a:t> </a:t>
            </a:r>
            <a:r>
              <a:rPr lang="en-US" dirty="0"/>
              <a:t>N</a:t>
            </a:r>
            <a:r>
              <a:rPr lang="en-US" baseline="-25000" dirty="0"/>
              <a:t>2</a:t>
            </a:r>
            <a:r>
              <a:rPr lang="en-US" dirty="0"/>
              <a:t>O</a:t>
            </a:r>
            <a:r>
              <a:rPr lang="en-US" baseline="-25000" dirty="0"/>
              <a:t>4</a:t>
            </a:r>
            <a:r>
              <a:rPr lang="en-US" dirty="0"/>
              <a:t>(g) </a:t>
            </a:r>
            <a:r>
              <a:rPr lang="en-US" dirty="0" smtClean="0"/>
              <a:t/>
            </a:r>
            <a:br>
              <a:rPr lang="en-US" dirty="0" smtClean="0"/>
            </a:br>
            <a:r>
              <a:rPr lang="en-US" dirty="0" smtClean="0"/>
              <a:t/>
            </a:r>
            <a:br>
              <a:rPr lang="en-US" dirty="0" smtClean="0"/>
            </a:br>
            <a:r>
              <a:rPr lang="el-GR" dirty="0" smtClean="0"/>
              <a:t>Δ</a:t>
            </a:r>
            <a:r>
              <a:rPr lang="en-US" dirty="0" smtClean="0"/>
              <a:t>H </a:t>
            </a:r>
            <a:r>
              <a:rPr lang="en-US" dirty="0"/>
              <a:t>= - 57.2 kJ </a:t>
            </a:r>
            <a:r>
              <a:rPr lang="en-US" dirty="0" smtClean="0"/>
              <a:t/>
            </a:r>
            <a:br>
              <a:rPr lang="en-US" dirty="0" smtClean="0"/>
            </a:br>
            <a:r>
              <a:rPr lang="el-GR" dirty="0" smtClean="0"/>
              <a:t>Δ</a:t>
            </a:r>
            <a:r>
              <a:rPr lang="en-US" dirty="0" smtClean="0"/>
              <a:t>S </a:t>
            </a:r>
            <a:r>
              <a:rPr lang="en-US" dirty="0"/>
              <a:t>= -175.9 J / K </a:t>
            </a:r>
            <a:endParaRPr lang="en-US" dirty="0" smtClean="0"/>
          </a:p>
          <a:p>
            <a:pPr marL="0" indent="0">
              <a:buNone/>
            </a:pPr>
            <a:endParaRPr lang="en-US" dirty="0"/>
          </a:p>
          <a:p>
            <a:endParaRPr lang="en-US" dirty="0" smtClean="0"/>
          </a:p>
          <a:p>
            <a:endParaRPr lang="en-US" dirty="0"/>
          </a:p>
          <a:p>
            <a:r>
              <a:rPr lang="en-US" b="1" dirty="0">
                <a:hlinkClick r:id="rId2"/>
              </a:rPr>
              <a:t>Standard Heats and Free Energies of Formation and Absolute Entropies of Elements and Inorganic </a:t>
            </a:r>
            <a:r>
              <a:rPr lang="en-US" b="1" dirty="0" smtClean="0">
                <a:hlinkClick r:id="rId2"/>
              </a:rPr>
              <a:t>Compounds</a:t>
            </a:r>
            <a:r>
              <a:rPr lang="en-US" b="1" dirty="0" smtClean="0"/>
              <a:t> (We don’t need this, but in chemistry, you would!)</a:t>
            </a:r>
            <a:endParaRPr lang="en-US" b="1" dirty="0"/>
          </a:p>
        </p:txBody>
      </p:sp>
    </p:spTree>
    <p:extLst>
      <p:ext uri="{BB962C8B-B14F-4D97-AF65-F5344CB8AC3E}">
        <p14:creationId xmlns:p14="http://schemas.microsoft.com/office/powerpoint/2010/main" val="16824848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Gibbs Free Energy Examples – </a:t>
            </a:r>
            <a:r>
              <a:rPr lang="en-CA" dirty="0" err="1" smtClean="0"/>
              <a:t>Showin</a:t>
            </a:r>
            <a:r>
              <a:rPr lang="en-CA" dirty="0" smtClean="0"/>
              <a:t>’ our work!</a:t>
            </a:r>
            <a:endParaRPr lang="en-CA" dirty="0"/>
          </a:p>
        </p:txBody>
      </p:sp>
      <p:sp>
        <p:nvSpPr>
          <p:cNvPr id="3" name="Content Placeholder 2"/>
          <p:cNvSpPr>
            <a:spLocks noGrp="1"/>
          </p:cNvSpPr>
          <p:nvPr>
            <p:ph sz="half" idx="1"/>
          </p:nvPr>
        </p:nvSpPr>
        <p:spPr>
          <a:xfrm>
            <a:off x="0" y="1825625"/>
            <a:ext cx="11975690" cy="4929136"/>
          </a:xfrm>
        </p:spPr>
        <p:txBody>
          <a:bodyPr>
            <a:normAutofit fontScale="92500" lnSpcReduction="10000"/>
          </a:bodyPr>
          <a:lstStyle/>
          <a:p>
            <a:r>
              <a:rPr lang="en-US" dirty="0"/>
              <a:t>Calculate </a:t>
            </a:r>
            <a:r>
              <a:rPr lang="el-GR" dirty="0" smtClean="0"/>
              <a:t>Δ</a:t>
            </a:r>
            <a:r>
              <a:rPr lang="en-US" dirty="0" smtClean="0"/>
              <a:t>G </a:t>
            </a:r>
            <a:r>
              <a:rPr lang="en-US" dirty="0"/>
              <a:t>using </a:t>
            </a:r>
            <a:r>
              <a:rPr lang="el-GR" dirty="0" smtClean="0"/>
              <a:t>Δ</a:t>
            </a:r>
            <a:r>
              <a:rPr lang="en-US" dirty="0" smtClean="0"/>
              <a:t>G </a:t>
            </a:r>
            <a:r>
              <a:rPr lang="en-US" dirty="0"/>
              <a:t>= </a:t>
            </a:r>
            <a:r>
              <a:rPr lang="el-GR" dirty="0" smtClean="0"/>
              <a:t>Δ</a:t>
            </a:r>
            <a:r>
              <a:rPr lang="en-US" dirty="0" smtClean="0"/>
              <a:t>H </a:t>
            </a:r>
            <a:r>
              <a:rPr lang="en-US" dirty="0"/>
              <a:t>- </a:t>
            </a:r>
            <a:r>
              <a:rPr lang="en-US" dirty="0" smtClean="0"/>
              <a:t>T</a:t>
            </a:r>
            <a:r>
              <a:rPr lang="el-GR" dirty="0" smtClean="0"/>
              <a:t>Δ</a:t>
            </a:r>
            <a:r>
              <a:rPr lang="en-US" dirty="0" smtClean="0"/>
              <a:t>S</a:t>
            </a:r>
            <a:r>
              <a:rPr lang="en-US" dirty="0"/>
              <a:t>. Also, for each question, tell whether or not the reaction will be </a:t>
            </a:r>
            <a:r>
              <a:rPr lang="en-US" dirty="0" smtClean="0"/>
              <a:t>spontaneous (assume standard temp – 25°C). </a:t>
            </a:r>
            <a:br>
              <a:rPr lang="en-US" dirty="0" smtClean="0"/>
            </a:br>
            <a:r>
              <a:rPr lang="en-US" dirty="0" smtClean="0"/>
              <a:t/>
            </a:r>
            <a:br>
              <a:rPr lang="en-US" dirty="0" smtClean="0"/>
            </a:br>
            <a:r>
              <a:rPr lang="en-US" dirty="0" smtClean="0"/>
              <a:t>a</a:t>
            </a:r>
            <a:r>
              <a:rPr lang="en-US" dirty="0"/>
              <a:t>) CH</a:t>
            </a:r>
            <a:r>
              <a:rPr lang="en-US" baseline="-25000" dirty="0"/>
              <a:t>3</a:t>
            </a:r>
            <a:r>
              <a:rPr lang="en-US" dirty="0"/>
              <a:t>OH(l) + 1½ O</a:t>
            </a:r>
            <a:r>
              <a:rPr lang="en-US" baseline="-25000" dirty="0"/>
              <a:t>2</a:t>
            </a:r>
            <a:r>
              <a:rPr lang="en-US" dirty="0"/>
              <a:t>(g</a:t>
            </a:r>
            <a:r>
              <a:rPr lang="en-US" dirty="0" smtClean="0"/>
              <a:t>) </a:t>
            </a:r>
            <a:r>
              <a:rPr lang="en-US" dirty="0" smtClean="0">
                <a:sym typeface="Wingdings" panose="05000000000000000000" pitchFamily="2" charset="2"/>
              </a:rPr>
              <a:t></a:t>
            </a:r>
            <a:r>
              <a:rPr lang="en-US" dirty="0" smtClean="0"/>
              <a:t> </a:t>
            </a:r>
            <a:r>
              <a:rPr lang="en-US" dirty="0"/>
              <a:t>CO</a:t>
            </a:r>
            <a:r>
              <a:rPr lang="en-US" baseline="-25000" dirty="0"/>
              <a:t>2</a:t>
            </a:r>
            <a:r>
              <a:rPr lang="en-US" dirty="0"/>
              <a:t>(g) + 2 </a:t>
            </a:r>
            <a:r>
              <a:rPr lang="en-US" dirty="0" smtClean="0"/>
              <a:t>H</a:t>
            </a:r>
            <a:r>
              <a:rPr lang="en-US" baseline="-25000" dirty="0" smtClean="0"/>
              <a:t>2</a:t>
            </a:r>
            <a:r>
              <a:rPr lang="en-US" dirty="0" smtClean="0"/>
              <a:t>O(g</a:t>
            </a:r>
            <a:r>
              <a:rPr lang="en-US" dirty="0"/>
              <a:t>) </a:t>
            </a:r>
            <a:r>
              <a:rPr lang="en-US" dirty="0" smtClean="0"/>
              <a:t/>
            </a:r>
            <a:br>
              <a:rPr lang="en-US" dirty="0" smtClean="0"/>
            </a:br>
            <a:r>
              <a:rPr lang="en-US" dirty="0" smtClean="0"/>
              <a:t/>
            </a:r>
            <a:br>
              <a:rPr lang="en-US" dirty="0" smtClean="0"/>
            </a:br>
            <a:r>
              <a:rPr lang="el-GR" dirty="0" smtClean="0"/>
              <a:t>Δ</a:t>
            </a:r>
            <a:r>
              <a:rPr lang="en-US" dirty="0" smtClean="0"/>
              <a:t>H </a:t>
            </a:r>
            <a:r>
              <a:rPr lang="en-US" dirty="0"/>
              <a:t>= -638.4 kJ </a:t>
            </a:r>
            <a:r>
              <a:rPr lang="en-US" dirty="0" smtClean="0"/>
              <a:t/>
            </a:r>
            <a:br>
              <a:rPr lang="en-US" dirty="0" smtClean="0"/>
            </a:br>
            <a:r>
              <a:rPr lang="el-GR" dirty="0" smtClean="0"/>
              <a:t>Δ</a:t>
            </a:r>
            <a:r>
              <a:rPr lang="en-US" dirty="0" smtClean="0"/>
              <a:t>S </a:t>
            </a:r>
            <a:r>
              <a:rPr lang="en-US" dirty="0"/>
              <a:t>= 156.9 J / </a:t>
            </a:r>
            <a:r>
              <a:rPr lang="en-US" dirty="0" smtClean="0"/>
              <a:t>K</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l-GR" dirty="0"/>
              <a:t>Δ</a:t>
            </a:r>
            <a:r>
              <a:rPr lang="en-US" dirty="0" smtClean="0"/>
              <a:t>G = </a:t>
            </a:r>
            <a:br>
              <a:rPr lang="en-US" dirty="0" smtClean="0"/>
            </a:br>
            <a:r>
              <a:rPr lang="en-US" dirty="0" smtClean="0"/>
              <a:t/>
            </a:r>
            <a:br>
              <a:rPr lang="en-US" dirty="0" smtClean="0"/>
            </a:br>
            <a:r>
              <a:rPr lang="en-US" dirty="0" smtClean="0"/>
              <a:t>*remember, we are going from J to kJ.*</a:t>
            </a:r>
            <a:br>
              <a:rPr lang="en-US" dirty="0" smtClean="0"/>
            </a:br>
            <a:r>
              <a:rPr lang="en-US" dirty="0" smtClean="0"/>
              <a:t>K = Kelvin 	</a:t>
            </a:r>
            <a:endParaRPr lang="en-CA" dirty="0"/>
          </a:p>
        </p:txBody>
      </p:sp>
      <p:grpSp>
        <p:nvGrpSpPr>
          <p:cNvPr id="250" name="SMARTInkShape-Group33"/>
          <p:cNvGrpSpPr/>
          <p:nvPr/>
        </p:nvGrpSpPr>
        <p:grpSpPr>
          <a:xfrm>
            <a:off x="7334250" y="2309958"/>
            <a:ext cx="3569414" cy="857101"/>
            <a:chOff x="7334250" y="2309958"/>
            <a:chExt cx="3569414" cy="857101"/>
          </a:xfrm>
        </p:grpSpPr>
        <p:sp>
          <p:nvSpPr>
            <p:cNvPr id="236" name="SMARTInkShape-201"/>
            <p:cNvSpPr/>
            <p:nvPr>
              <p:custDataLst>
                <p:tags r:id="rId87"/>
              </p:custDataLst>
            </p:nvPr>
          </p:nvSpPr>
          <p:spPr>
            <a:xfrm>
              <a:off x="10573022" y="2309958"/>
              <a:ext cx="330642" cy="476106"/>
            </a:xfrm>
            <a:custGeom>
              <a:avLst/>
              <a:gdLst/>
              <a:ahLst/>
              <a:cxnLst/>
              <a:rect l="0" t="0" r="0" b="0"/>
              <a:pathLst>
                <a:path w="330642" h="476106">
                  <a:moveTo>
                    <a:pt x="202134" y="11761"/>
                  </a:moveTo>
                  <a:lnTo>
                    <a:pt x="202134" y="11761"/>
                  </a:lnTo>
                  <a:lnTo>
                    <a:pt x="213895" y="0"/>
                  </a:lnTo>
                  <a:lnTo>
                    <a:pt x="159515" y="1178"/>
                  </a:lnTo>
                  <a:lnTo>
                    <a:pt x="102554" y="20163"/>
                  </a:lnTo>
                  <a:lnTo>
                    <a:pt x="44572" y="43551"/>
                  </a:lnTo>
                  <a:lnTo>
                    <a:pt x="10174" y="63360"/>
                  </a:lnTo>
                  <a:lnTo>
                    <a:pt x="4371" y="71294"/>
                  </a:lnTo>
                  <a:lnTo>
                    <a:pt x="1103" y="83199"/>
                  </a:lnTo>
                  <a:lnTo>
                    <a:pt x="0" y="99073"/>
                  </a:lnTo>
                  <a:lnTo>
                    <a:pt x="3377" y="107011"/>
                  </a:lnTo>
                  <a:lnTo>
                    <a:pt x="6129" y="110980"/>
                  </a:lnTo>
                  <a:lnTo>
                    <a:pt x="10610" y="113625"/>
                  </a:lnTo>
                  <a:lnTo>
                    <a:pt x="44295" y="124541"/>
                  </a:lnTo>
                  <a:lnTo>
                    <a:pt x="97409" y="157095"/>
                  </a:lnTo>
                  <a:lnTo>
                    <a:pt x="151266" y="182364"/>
                  </a:lnTo>
                  <a:lnTo>
                    <a:pt x="201494" y="204994"/>
                  </a:lnTo>
                  <a:lnTo>
                    <a:pt x="224339" y="220674"/>
                  </a:lnTo>
                  <a:lnTo>
                    <a:pt x="275189" y="268235"/>
                  </a:lnTo>
                  <a:lnTo>
                    <a:pt x="302506" y="301184"/>
                  </a:lnTo>
                  <a:lnTo>
                    <a:pt x="327564" y="349079"/>
                  </a:lnTo>
                  <a:lnTo>
                    <a:pt x="330641" y="364968"/>
                  </a:lnTo>
                  <a:lnTo>
                    <a:pt x="328482" y="377322"/>
                  </a:lnTo>
                  <a:lnTo>
                    <a:pt x="319827" y="391714"/>
                  </a:lnTo>
                  <a:lnTo>
                    <a:pt x="298731" y="414750"/>
                  </a:lnTo>
                  <a:lnTo>
                    <a:pt x="284313" y="422377"/>
                  </a:lnTo>
                  <a:lnTo>
                    <a:pt x="224800" y="437368"/>
                  </a:lnTo>
                  <a:lnTo>
                    <a:pt x="166264" y="448171"/>
                  </a:lnTo>
                  <a:lnTo>
                    <a:pt x="107115" y="460113"/>
                  </a:lnTo>
                  <a:lnTo>
                    <a:pt x="71167" y="4761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7" name="SMARTInkShape-202"/>
            <p:cNvSpPr/>
            <p:nvPr>
              <p:custDataLst>
                <p:tags r:id="rId88"/>
              </p:custDataLst>
            </p:nvPr>
          </p:nvSpPr>
          <p:spPr>
            <a:xfrm>
              <a:off x="10203656" y="2695973"/>
              <a:ext cx="297659" cy="42466"/>
            </a:xfrm>
            <a:custGeom>
              <a:avLst/>
              <a:gdLst/>
              <a:ahLst/>
              <a:cxnLst/>
              <a:rect l="0" t="0" r="0" b="0"/>
              <a:pathLst>
                <a:path w="297659" h="42466">
                  <a:moveTo>
                    <a:pt x="297658" y="42465"/>
                  </a:moveTo>
                  <a:lnTo>
                    <a:pt x="297658" y="42465"/>
                  </a:lnTo>
                  <a:lnTo>
                    <a:pt x="279968" y="26100"/>
                  </a:lnTo>
                  <a:lnTo>
                    <a:pt x="267869" y="19536"/>
                  </a:lnTo>
                  <a:lnTo>
                    <a:pt x="262373" y="11123"/>
                  </a:lnTo>
                  <a:lnTo>
                    <a:pt x="256400" y="8691"/>
                  </a:lnTo>
                  <a:lnTo>
                    <a:pt x="241783" y="5807"/>
                  </a:lnTo>
                  <a:lnTo>
                    <a:pt x="234020" y="596"/>
                  </a:lnTo>
                  <a:lnTo>
                    <a:pt x="228774" y="0"/>
                  </a:lnTo>
                  <a:lnTo>
                    <a:pt x="175284" y="10122"/>
                  </a:lnTo>
                  <a:lnTo>
                    <a:pt x="116898" y="28755"/>
                  </a:lnTo>
                  <a:lnTo>
                    <a:pt x="91393" y="31525"/>
                  </a:lnTo>
                  <a:lnTo>
                    <a:pt x="68007" y="40763"/>
                  </a:lnTo>
                  <a:lnTo>
                    <a:pt x="49400" y="41960"/>
                  </a:lnTo>
                  <a:lnTo>
                    <a:pt x="38272" y="38712"/>
                  </a:lnTo>
                  <a:lnTo>
                    <a:pt x="28916" y="34182"/>
                  </a:lnTo>
                  <a:lnTo>
                    <a:pt x="14407" y="31036"/>
                  </a:lnTo>
                  <a:lnTo>
                    <a:pt x="0" y="186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8" name="SMARTInkShape-203"/>
            <p:cNvSpPr/>
            <p:nvPr>
              <p:custDataLst>
                <p:tags r:id="rId89"/>
              </p:custDataLst>
            </p:nvPr>
          </p:nvSpPr>
          <p:spPr>
            <a:xfrm>
              <a:off x="10251281" y="2381458"/>
              <a:ext cx="261934" cy="390280"/>
            </a:xfrm>
            <a:custGeom>
              <a:avLst/>
              <a:gdLst/>
              <a:ahLst/>
              <a:cxnLst/>
              <a:rect l="0" t="0" r="0" b="0"/>
              <a:pathLst>
                <a:path w="261934" h="390280">
                  <a:moveTo>
                    <a:pt x="0" y="368886"/>
                  </a:moveTo>
                  <a:lnTo>
                    <a:pt x="0" y="368886"/>
                  </a:lnTo>
                  <a:lnTo>
                    <a:pt x="6321" y="368886"/>
                  </a:lnTo>
                  <a:lnTo>
                    <a:pt x="8183" y="367563"/>
                  </a:lnTo>
                  <a:lnTo>
                    <a:pt x="9424" y="365358"/>
                  </a:lnTo>
                  <a:lnTo>
                    <a:pt x="22115" y="312565"/>
                  </a:lnTo>
                  <a:lnTo>
                    <a:pt x="23664" y="259311"/>
                  </a:lnTo>
                  <a:lnTo>
                    <a:pt x="27321" y="201880"/>
                  </a:lnTo>
                  <a:lnTo>
                    <a:pt x="35936" y="142625"/>
                  </a:lnTo>
                  <a:lnTo>
                    <a:pt x="52144" y="89451"/>
                  </a:lnTo>
                  <a:lnTo>
                    <a:pt x="71510" y="51254"/>
                  </a:lnTo>
                  <a:lnTo>
                    <a:pt x="111127" y="7796"/>
                  </a:lnTo>
                  <a:lnTo>
                    <a:pt x="119064" y="3349"/>
                  </a:lnTo>
                  <a:lnTo>
                    <a:pt x="134938" y="495"/>
                  </a:lnTo>
                  <a:lnTo>
                    <a:pt x="146844" y="0"/>
                  </a:lnTo>
                  <a:lnTo>
                    <a:pt x="154783" y="3412"/>
                  </a:lnTo>
                  <a:lnTo>
                    <a:pt x="176977" y="22703"/>
                  </a:lnTo>
                  <a:lnTo>
                    <a:pt x="197335" y="61497"/>
                  </a:lnTo>
                  <a:lnTo>
                    <a:pt x="214096" y="110905"/>
                  </a:lnTo>
                  <a:lnTo>
                    <a:pt x="230144" y="164909"/>
                  </a:lnTo>
                  <a:lnTo>
                    <a:pt x="237872" y="221977"/>
                  </a:lnTo>
                  <a:lnTo>
                    <a:pt x="250765" y="272839"/>
                  </a:lnTo>
                  <a:lnTo>
                    <a:pt x="260467" y="323557"/>
                  </a:lnTo>
                  <a:lnTo>
                    <a:pt x="261912" y="380453"/>
                  </a:lnTo>
                  <a:lnTo>
                    <a:pt x="261933" y="390279"/>
                  </a:lnTo>
                  <a:lnTo>
                    <a:pt x="260611" y="389763"/>
                  </a:lnTo>
                  <a:lnTo>
                    <a:pt x="250522" y="381219"/>
                  </a:lnTo>
                  <a:lnTo>
                    <a:pt x="250033" y="3688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9" name="SMARTInkShape-204"/>
            <p:cNvSpPr/>
            <p:nvPr>
              <p:custDataLst>
                <p:tags r:id="rId90"/>
              </p:custDataLst>
            </p:nvPr>
          </p:nvSpPr>
          <p:spPr>
            <a:xfrm>
              <a:off x="9703594" y="2345531"/>
              <a:ext cx="416721" cy="83345"/>
            </a:xfrm>
            <a:custGeom>
              <a:avLst/>
              <a:gdLst/>
              <a:ahLst/>
              <a:cxnLst/>
              <a:rect l="0" t="0" r="0" b="0"/>
              <a:pathLst>
                <a:path w="416721" h="83345">
                  <a:moveTo>
                    <a:pt x="416720" y="0"/>
                  </a:moveTo>
                  <a:lnTo>
                    <a:pt x="416720" y="0"/>
                  </a:lnTo>
                  <a:lnTo>
                    <a:pt x="364292" y="1323"/>
                  </a:lnTo>
                  <a:lnTo>
                    <a:pt x="312686" y="10252"/>
                  </a:lnTo>
                  <a:lnTo>
                    <a:pt x="268447" y="17737"/>
                  </a:lnTo>
                  <a:lnTo>
                    <a:pt x="221827" y="22012"/>
                  </a:lnTo>
                  <a:lnTo>
                    <a:pt x="174499" y="29600"/>
                  </a:lnTo>
                  <a:lnTo>
                    <a:pt x="126963" y="40226"/>
                  </a:lnTo>
                  <a:lnTo>
                    <a:pt x="72998" y="55669"/>
                  </a:lnTo>
                  <a:lnTo>
                    <a:pt x="18433" y="69100"/>
                  </a:lnTo>
                  <a:lnTo>
                    <a:pt x="5461" y="70745"/>
                  </a:lnTo>
                  <a:lnTo>
                    <a:pt x="3641" y="72299"/>
                  </a:lnTo>
                  <a:lnTo>
                    <a:pt x="0" y="83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0" name="SMARTInkShape-205"/>
            <p:cNvSpPr/>
            <p:nvPr>
              <p:custDataLst>
                <p:tags r:id="rId91"/>
              </p:custDataLst>
            </p:nvPr>
          </p:nvSpPr>
          <p:spPr>
            <a:xfrm>
              <a:off x="9965531" y="2452688"/>
              <a:ext cx="142876" cy="439666"/>
            </a:xfrm>
            <a:custGeom>
              <a:avLst/>
              <a:gdLst/>
              <a:ahLst/>
              <a:cxnLst/>
              <a:rect l="0" t="0" r="0" b="0"/>
              <a:pathLst>
                <a:path w="142876" h="439666">
                  <a:moveTo>
                    <a:pt x="0" y="0"/>
                  </a:moveTo>
                  <a:lnTo>
                    <a:pt x="0" y="0"/>
                  </a:lnTo>
                  <a:lnTo>
                    <a:pt x="18985" y="20308"/>
                  </a:lnTo>
                  <a:lnTo>
                    <a:pt x="32954" y="60603"/>
                  </a:lnTo>
                  <a:lnTo>
                    <a:pt x="44860" y="108865"/>
                  </a:lnTo>
                  <a:lnTo>
                    <a:pt x="63659" y="166912"/>
                  </a:lnTo>
                  <a:lnTo>
                    <a:pt x="79837" y="226248"/>
                  </a:lnTo>
                  <a:lnTo>
                    <a:pt x="91063" y="285753"/>
                  </a:lnTo>
                  <a:lnTo>
                    <a:pt x="101020" y="345281"/>
                  </a:lnTo>
                  <a:lnTo>
                    <a:pt x="109876" y="388333"/>
                  </a:lnTo>
                  <a:lnTo>
                    <a:pt x="114979" y="400134"/>
                  </a:lnTo>
                  <a:lnTo>
                    <a:pt x="118903" y="437609"/>
                  </a:lnTo>
                  <a:lnTo>
                    <a:pt x="120279" y="438583"/>
                  </a:lnTo>
                  <a:lnTo>
                    <a:pt x="125337" y="439665"/>
                  </a:lnTo>
                  <a:lnTo>
                    <a:pt x="127213" y="438631"/>
                  </a:lnTo>
                  <a:lnTo>
                    <a:pt x="128465" y="436618"/>
                  </a:lnTo>
                  <a:lnTo>
                    <a:pt x="142875" y="404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1" name="SMARTInkShape-206"/>
            <p:cNvSpPr/>
            <p:nvPr>
              <p:custDataLst>
                <p:tags r:id="rId92"/>
              </p:custDataLst>
            </p:nvPr>
          </p:nvSpPr>
          <p:spPr>
            <a:xfrm>
              <a:off x="9501188" y="2631281"/>
              <a:ext cx="214313" cy="35720"/>
            </a:xfrm>
            <a:custGeom>
              <a:avLst/>
              <a:gdLst/>
              <a:ahLst/>
              <a:cxnLst/>
              <a:rect l="0" t="0" r="0" b="0"/>
              <a:pathLst>
                <a:path w="214313" h="35720">
                  <a:moveTo>
                    <a:pt x="214312" y="0"/>
                  </a:moveTo>
                  <a:lnTo>
                    <a:pt x="214312" y="0"/>
                  </a:lnTo>
                  <a:lnTo>
                    <a:pt x="207991" y="0"/>
                  </a:lnTo>
                  <a:lnTo>
                    <a:pt x="201361" y="3528"/>
                  </a:lnTo>
                  <a:lnTo>
                    <a:pt x="197740" y="6321"/>
                  </a:lnTo>
                  <a:lnTo>
                    <a:pt x="186662" y="9424"/>
                  </a:lnTo>
                  <a:lnTo>
                    <a:pt x="129585" y="11688"/>
                  </a:lnTo>
                  <a:lnTo>
                    <a:pt x="94840" y="15370"/>
                  </a:lnTo>
                  <a:lnTo>
                    <a:pt x="39633" y="30883"/>
                  </a:lnTo>
                  <a:lnTo>
                    <a:pt x="19881" y="34764"/>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2" name="SMARTInkShape-207"/>
            <p:cNvSpPr/>
            <p:nvPr>
              <p:custDataLst>
                <p:tags r:id="rId93"/>
              </p:custDataLst>
            </p:nvPr>
          </p:nvSpPr>
          <p:spPr>
            <a:xfrm>
              <a:off x="9239741" y="2428875"/>
              <a:ext cx="249541" cy="500064"/>
            </a:xfrm>
            <a:custGeom>
              <a:avLst/>
              <a:gdLst/>
              <a:ahLst/>
              <a:cxnLst/>
              <a:rect l="0" t="0" r="0" b="0"/>
              <a:pathLst>
                <a:path w="249541" h="500064">
                  <a:moveTo>
                    <a:pt x="11415" y="0"/>
                  </a:moveTo>
                  <a:lnTo>
                    <a:pt x="11415" y="0"/>
                  </a:lnTo>
                  <a:lnTo>
                    <a:pt x="0" y="0"/>
                  </a:lnTo>
                  <a:lnTo>
                    <a:pt x="5975" y="6321"/>
                  </a:lnTo>
                  <a:lnTo>
                    <a:pt x="8998" y="16479"/>
                  </a:lnTo>
                  <a:lnTo>
                    <a:pt x="14227" y="37074"/>
                  </a:lnTo>
                  <a:lnTo>
                    <a:pt x="31630" y="86413"/>
                  </a:lnTo>
                  <a:lnTo>
                    <a:pt x="50735" y="140738"/>
                  </a:lnTo>
                  <a:lnTo>
                    <a:pt x="73275" y="196398"/>
                  </a:lnTo>
                  <a:lnTo>
                    <a:pt x="86335" y="242665"/>
                  </a:lnTo>
                  <a:lnTo>
                    <a:pt x="110783" y="297524"/>
                  </a:lnTo>
                  <a:lnTo>
                    <a:pt x="133251" y="354418"/>
                  </a:lnTo>
                  <a:lnTo>
                    <a:pt x="156455" y="404265"/>
                  </a:lnTo>
                  <a:lnTo>
                    <a:pt x="196737" y="459634"/>
                  </a:lnTo>
                  <a:lnTo>
                    <a:pt x="210818" y="479852"/>
                  </a:lnTo>
                  <a:lnTo>
                    <a:pt x="233580" y="497140"/>
                  </a:lnTo>
                  <a:lnTo>
                    <a:pt x="249540" y="5000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3" name="SMARTInkShape-208"/>
            <p:cNvSpPr/>
            <p:nvPr>
              <p:custDataLst>
                <p:tags r:id="rId94"/>
              </p:custDataLst>
            </p:nvPr>
          </p:nvSpPr>
          <p:spPr>
            <a:xfrm>
              <a:off x="9155906" y="2667000"/>
              <a:ext cx="238126" cy="23814"/>
            </a:xfrm>
            <a:custGeom>
              <a:avLst/>
              <a:gdLst/>
              <a:ahLst/>
              <a:cxnLst/>
              <a:rect l="0" t="0" r="0" b="0"/>
              <a:pathLst>
                <a:path w="238126" h="23814">
                  <a:moveTo>
                    <a:pt x="0" y="23813"/>
                  </a:moveTo>
                  <a:lnTo>
                    <a:pt x="0" y="23813"/>
                  </a:lnTo>
                  <a:lnTo>
                    <a:pt x="48278" y="10861"/>
                  </a:lnTo>
                  <a:lnTo>
                    <a:pt x="87065" y="3218"/>
                  </a:lnTo>
                  <a:lnTo>
                    <a:pt x="135600" y="953"/>
                  </a:lnTo>
                  <a:lnTo>
                    <a:pt x="192297" y="188"/>
                  </a:lnTo>
                  <a:lnTo>
                    <a:pt x="23812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4" name="SMARTInkShape-209"/>
            <p:cNvSpPr/>
            <p:nvPr>
              <p:custDataLst>
                <p:tags r:id="rId95"/>
              </p:custDataLst>
            </p:nvPr>
          </p:nvSpPr>
          <p:spPr>
            <a:xfrm>
              <a:off x="9108281" y="2500313"/>
              <a:ext cx="130806" cy="404813"/>
            </a:xfrm>
            <a:custGeom>
              <a:avLst/>
              <a:gdLst/>
              <a:ahLst/>
              <a:cxnLst/>
              <a:rect l="0" t="0" r="0" b="0"/>
              <a:pathLst>
                <a:path w="130806" h="404813">
                  <a:moveTo>
                    <a:pt x="0" y="0"/>
                  </a:moveTo>
                  <a:lnTo>
                    <a:pt x="0" y="0"/>
                  </a:lnTo>
                  <a:lnTo>
                    <a:pt x="11416" y="0"/>
                  </a:lnTo>
                  <a:lnTo>
                    <a:pt x="11761" y="6320"/>
                  </a:lnTo>
                  <a:lnTo>
                    <a:pt x="15370" y="12951"/>
                  </a:lnTo>
                  <a:lnTo>
                    <a:pt x="18184" y="16571"/>
                  </a:lnTo>
                  <a:lnTo>
                    <a:pt x="21311" y="27649"/>
                  </a:lnTo>
                  <a:lnTo>
                    <a:pt x="26599" y="48761"/>
                  </a:lnTo>
                  <a:lnTo>
                    <a:pt x="42701" y="96967"/>
                  </a:lnTo>
                  <a:lnTo>
                    <a:pt x="53297" y="155007"/>
                  </a:lnTo>
                  <a:lnTo>
                    <a:pt x="69129" y="210633"/>
                  </a:lnTo>
                  <a:lnTo>
                    <a:pt x="92835" y="264738"/>
                  </a:lnTo>
                  <a:lnTo>
                    <a:pt x="113453" y="322670"/>
                  </a:lnTo>
                  <a:lnTo>
                    <a:pt x="128158" y="377310"/>
                  </a:lnTo>
                  <a:lnTo>
                    <a:pt x="130805" y="402244"/>
                  </a:lnTo>
                  <a:lnTo>
                    <a:pt x="129537" y="403100"/>
                  </a:lnTo>
                  <a:lnTo>
                    <a:pt x="119063" y="404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5" name="SMARTInkShape-210"/>
            <p:cNvSpPr/>
            <p:nvPr>
              <p:custDataLst>
                <p:tags r:id="rId96"/>
              </p:custDataLst>
            </p:nvPr>
          </p:nvSpPr>
          <p:spPr>
            <a:xfrm>
              <a:off x="8798944" y="2559919"/>
              <a:ext cx="356205" cy="404483"/>
            </a:xfrm>
            <a:custGeom>
              <a:avLst/>
              <a:gdLst/>
              <a:ahLst/>
              <a:cxnLst/>
              <a:rect l="0" t="0" r="0" b="0"/>
              <a:pathLst>
                <a:path w="356205" h="404483">
                  <a:moveTo>
                    <a:pt x="35494" y="392831"/>
                  </a:moveTo>
                  <a:lnTo>
                    <a:pt x="35494" y="392831"/>
                  </a:lnTo>
                  <a:lnTo>
                    <a:pt x="45745" y="382580"/>
                  </a:lnTo>
                  <a:lnTo>
                    <a:pt x="46909" y="375094"/>
                  </a:lnTo>
                  <a:lnTo>
                    <a:pt x="48694" y="336940"/>
                  </a:lnTo>
                  <a:lnTo>
                    <a:pt x="56818" y="305110"/>
                  </a:lnTo>
                  <a:lnTo>
                    <a:pt x="58979" y="249380"/>
                  </a:lnTo>
                  <a:lnTo>
                    <a:pt x="59263" y="190349"/>
                  </a:lnTo>
                  <a:lnTo>
                    <a:pt x="68724" y="130884"/>
                  </a:lnTo>
                  <a:lnTo>
                    <a:pt x="74521" y="72406"/>
                  </a:lnTo>
                  <a:lnTo>
                    <a:pt x="92319" y="14650"/>
                  </a:lnTo>
                  <a:lnTo>
                    <a:pt x="94491" y="2833"/>
                  </a:lnTo>
                  <a:lnTo>
                    <a:pt x="95991" y="1864"/>
                  </a:lnTo>
                  <a:lnTo>
                    <a:pt x="105230" y="180"/>
                  </a:lnTo>
                  <a:lnTo>
                    <a:pt x="112748" y="0"/>
                  </a:lnTo>
                  <a:lnTo>
                    <a:pt x="119658" y="3486"/>
                  </a:lnTo>
                  <a:lnTo>
                    <a:pt x="123353" y="6268"/>
                  </a:lnTo>
                  <a:lnTo>
                    <a:pt x="160125" y="61627"/>
                  </a:lnTo>
                  <a:lnTo>
                    <a:pt x="198423" y="119273"/>
                  </a:lnTo>
                  <a:lnTo>
                    <a:pt x="237928" y="178556"/>
                  </a:lnTo>
                  <a:lnTo>
                    <a:pt x="277591" y="238055"/>
                  </a:lnTo>
                  <a:lnTo>
                    <a:pt x="317275" y="291261"/>
                  </a:lnTo>
                  <a:lnTo>
                    <a:pt x="348328" y="341031"/>
                  </a:lnTo>
                  <a:lnTo>
                    <a:pt x="354403" y="358668"/>
                  </a:lnTo>
                  <a:lnTo>
                    <a:pt x="356204" y="378593"/>
                  </a:lnTo>
                  <a:lnTo>
                    <a:pt x="353097" y="390031"/>
                  </a:lnTo>
                  <a:lnTo>
                    <a:pt x="350417" y="394933"/>
                  </a:lnTo>
                  <a:lnTo>
                    <a:pt x="347307" y="398201"/>
                  </a:lnTo>
                  <a:lnTo>
                    <a:pt x="340324" y="401832"/>
                  </a:lnTo>
                  <a:lnTo>
                    <a:pt x="290384" y="404482"/>
                  </a:lnTo>
                  <a:lnTo>
                    <a:pt x="240231" y="395181"/>
                  </a:lnTo>
                  <a:lnTo>
                    <a:pt x="187208" y="380605"/>
                  </a:lnTo>
                  <a:lnTo>
                    <a:pt x="141741" y="372451"/>
                  </a:lnTo>
                  <a:lnTo>
                    <a:pt x="101811" y="366508"/>
                  </a:lnTo>
                  <a:lnTo>
                    <a:pt x="47996" y="348513"/>
                  </a:lnTo>
                  <a:lnTo>
                    <a:pt x="17296" y="344318"/>
                  </a:lnTo>
                  <a:lnTo>
                    <a:pt x="0" y="333450"/>
                  </a:lnTo>
                  <a:lnTo>
                    <a:pt x="11681" y="3213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6" name="SMARTInkShape-211"/>
            <p:cNvSpPr/>
            <p:nvPr>
              <p:custDataLst>
                <p:tags r:id="rId97"/>
              </p:custDataLst>
            </p:nvPr>
          </p:nvSpPr>
          <p:spPr>
            <a:xfrm>
              <a:off x="8370094" y="2703525"/>
              <a:ext cx="214313" cy="34914"/>
            </a:xfrm>
            <a:custGeom>
              <a:avLst/>
              <a:gdLst/>
              <a:ahLst/>
              <a:cxnLst/>
              <a:rect l="0" t="0" r="0" b="0"/>
              <a:pathLst>
                <a:path w="214313" h="34914">
                  <a:moveTo>
                    <a:pt x="214312" y="34913"/>
                  </a:moveTo>
                  <a:lnTo>
                    <a:pt x="214312" y="34913"/>
                  </a:lnTo>
                  <a:lnTo>
                    <a:pt x="207992" y="34913"/>
                  </a:lnTo>
                  <a:lnTo>
                    <a:pt x="206130" y="33590"/>
                  </a:lnTo>
                  <a:lnTo>
                    <a:pt x="204888" y="31384"/>
                  </a:lnTo>
                  <a:lnTo>
                    <a:pt x="204061" y="28592"/>
                  </a:lnTo>
                  <a:lnTo>
                    <a:pt x="202186" y="26730"/>
                  </a:lnTo>
                  <a:lnTo>
                    <a:pt x="189673" y="20214"/>
                  </a:lnTo>
                  <a:lnTo>
                    <a:pt x="185980" y="17176"/>
                  </a:lnTo>
                  <a:lnTo>
                    <a:pt x="174820" y="13800"/>
                  </a:lnTo>
                  <a:lnTo>
                    <a:pt x="127581" y="3273"/>
                  </a:lnTo>
                  <a:lnTo>
                    <a:pt x="73512" y="0"/>
                  </a:lnTo>
                  <a:lnTo>
                    <a:pt x="36726" y="623"/>
                  </a:lnTo>
                  <a:lnTo>
                    <a:pt x="0" y="111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7" name="SMARTInkShape-212"/>
            <p:cNvSpPr/>
            <p:nvPr>
              <p:custDataLst>
                <p:tags r:id="rId98"/>
              </p:custDataLst>
            </p:nvPr>
          </p:nvSpPr>
          <p:spPr>
            <a:xfrm>
              <a:off x="8370896" y="2809875"/>
              <a:ext cx="225418" cy="11907"/>
            </a:xfrm>
            <a:custGeom>
              <a:avLst/>
              <a:gdLst/>
              <a:ahLst/>
              <a:cxnLst/>
              <a:rect l="0" t="0" r="0" b="0"/>
              <a:pathLst>
                <a:path w="225418" h="11907">
                  <a:moveTo>
                    <a:pt x="225417" y="11906"/>
                  </a:moveTo>
                  <a:lnTo>
                    <a:pt x="225417" y="11906"/>
                  </a:lnTo>
                  <a:lnTo>
                    <a:pt x="172214" y="11906"/>
                  </a:lnTo>
                  <a:lnTo>
                    <a:pt x="117874" y="11906"/>
                  </a:lnTo>
                  <a:lnTo>
                    <a:pt x="91540" y="10583"/>
                  </a:lnTo>
                  <a:lnTo>
                    <a:pt x="36087" y="1103"/>
                  </a:lnTo>
                  <a:lnTo>
                    <a:pt x="0" y="13"/>
                  </a:lnTo>
                  <a:lnTo>
                    <a:pt x="2301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8" name="SMARTInkShape-213"/>
            <p:cNvSpPr/>
            <p:nvPr>
              <p:custDataLst>
                <p:tags r:id="rId99"/>
              </p:custDataLst>
            </p:nvPr>
          </p:nvSpPr>
          <p:spPr>
            <a:xfrm>
              <a:off x="7872634" y="2560063"/>
              <a:ext cx="342680" cy="461562"/>
            </a:xfrm>
            <a:custGeom>
              <a:avLst/>
              <a:gdLst/>
              <a:ahLst/>
              <a:cxnLst/>
              <a:rect l="0" t="0" r="0" b="0"/>
              <a:pathLst>
                <a:path w="342680" h="461562">
                  <a:moveTo>
                    <a:pt x="306960" y="83125"/>
                  </a:moveTo>
                  <a:lnTo>
                    <a:pt x="306960" y="83125"/>
                  </a:lnTo>
                  <a:lnTo>
                    <a:pt x="306960" y="76804"/>
                  </a:lnTo>
                  <a:lnTo>
                    <a:pt x="303432" y="70173"/>
                  </a:lnTo>
                  <a:lnTo>
                    <a:pt x="298777" y="62816"/>
                  </a:lnTo>
                  <a:lnTo>
                    <a:pt x="289223" y="37055"/>
                  </a:lnTo>
                  <a:lnTo>
                    <a:pt x="278792" y="26049"/>
                  </a:lnTo>
                  <a:lnTo>
                    <a:pt x="250537" y="8203"/>
                  </a:lnTo>
                  <a:lnTo>
                    <a:pt x="227330" y="2276"/>
                  </a:lnTo>
                  <a:lnTo>
                    <a:pt x="179937" y="0"/>
                  </a:lnTo>
                  <a:lnTo>
                    <a:pt x="126012" y="16372"/>
                  </a:lnTo>
                  <a:lnTo>
                    <a:pt x="98271" y="27774"/>
                  </a:lnTo>
                  <a:lnTo>
                    <a:pt x="85004" y="39122"/>
                  </a:lnTo>
                  <a:lnTo>
                    <a:pt x="36637" y="91274"/>
                  </a:lnTo>
                  <a:lnTo>
                    <a:pt x="19459" y="121258"/>
                  </a:lnTo>
                  <a:lnTo>
                    <a:pt x="7113" y="175165"/>
                  </a:lnTo>
                  <a:lnTo>
                    <a:pt x="276" y="204764"/>
                  </a:lnTo>
                  <a:lnTo>
                    <a:pt x="0" y="227145"/>
                  </a:lnTo>
                  <a:lnTo>
                    <a:pt x="14137" y="279361"/>
                  </a:lnTo>
                  <a:lnTo>
                    <a:pt x="36758" y="333911"/>
                  </a:lnTo>
                  <a:lnTo>
                    <a:pt x="81060" y="391708"/>
                  </a:lnTo>
                  <a:lnTo>
                    <a:pt x="128653" y="430923"/>
                  </a:lnTo>
                  <a:lnTo>
                    <a:pt x="177858" y="455473"/>
                  </a:lnTo>
                  <a:lnTo>
                    <a:pt x="212262" y="461561"/>
                  </a:lnTo>
                  <a:lnTo>
                    <a:pt x="241272" y="457044"/>
                  </a:lnTo>
                  <a:lnTo>
                    <a:pt x="288755" y="439902"/>
                  </a:lnTo>
                  <a:lnTo>
                    <a:pt x="322467" y="412507"/>
                  </a:lnTo>
                  <a:lnTo>
                    <a:pt x="327081" y="404582"/>
                  </a:lnTo>
                  <a:lnTo>
                    <a:pt x="329679" y="389156"/>
                  </a:lnTo>
                  <a:lnTo>
                    <a:pt x="330044" y="382396"/>
                  </a:lnTo>
                  <a:lnTo>
                    <a:pt x="326921" y="371356"/>
                  </a:lnTo>
                  <a:lnTo>
                    <a:pt x="314197" y="354176"/>
                  </a:lnTo>
                  <a:lnTo>
                    <a:pt x="258477" y="300157"/>
                  </a:lnTo>
                  <a:lnTo>
                    <a:pt x="238796" y="289864"/>
                  </a:lnTo>
                  <a:lnTo>
                    <a:pt x="229040" y="286134"/>
                  </a:lnTo>
                  <a:lnTo>
                    <a:pt x="216109" y="277919"/>
                  </a:lnTo>
                  <a:lnTo>
                    <a:pt x="199866" y="273639"/>
                  </a:lnTo>
                  <a:lnTo>
                    <a:pt x="247343" y="273627"/>
                  </a:lnTo>
                  <a:lnTo>
                    <a:pt x="306306" y="273625"/>
                  </a:lnTo>
                  <a:lnTo>
                    <a:pt x="342679" y="2736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9" name="SMARTInkShape-214"/>
            <p:cNvSpPr/>
            <p:nvPr>
              <p:custDataLst>
                <p:tags r:id="rId100"/>
              </p:custDataLst>
            </p:nvPr>
          </p:nvSpPr>
          <p:spPr>
            <a:xfrm>
              <a:off x="7334250" y="2714832"/>
              <a:ext cx="535619" cy="452227"/>
            </a:xfrm>
            <a:custGeom>
              <a:avLst/>
              <a:gdLst/>
              <a:ahLst/>
              <a:cxnLst/>
              <a:rect l="0" t="0" r="0" b="0"/>
              <a:pathLst>
                <a:path w="535619" h="452227">
                  <a:moveTo>
                    <a:pt x="119063" y="321262"/>
                  </a:moveTo>
                  <a:lnTo>
                    <a:pt x="119063" y="321262"/>
                  </a:lnTo>
                  <a:lnTo>
                    <a:pt x="119063" y="269456"/>
                  </a:lnTo>
                  <a:lnTo>
                    <a:pt x="119063" y="212722"/>
                  </a:lnTo>
                  <a:lnTo>
                    <a:pt x="119063" y="156989"/>
                  </a:lnTo>
                  <a:lnTo>
                    <a:pt x="129865" y="102890"/>
                  </a:lnTo>
                  <a:lnTo>
                    <a:pt x="131965" y="80464"/>
                  </a:lnTo>
                  <a:lnTo>
                    <a:pt x="140377" y="64853"/>
                  </a:lnTo>
                  <a:lnTo>
                    <a:pt x="149926" y="51849"/>
                  </a:lnTo>
                  <a:lnTo>
                    <a:pt x="157350" y="35603"/>
                  </a:lnTo>
                  <a:lnTo>
                    <a:pt x="173641" y="15680"/>
                  </a:lnTo>
                  <a:lnTo>
                    <a:pt x="176392" y="7736"/>
                  </a:lnTo>
                  <a:lnTo>
                    <a:pt x="178449" y="5088"/>
                  </a:lnTo>
                  <a:lnTo>
                    <a:pt x="184262" y="2146"/>
                  </a:lnTo>
                  <a:lnTo>
                    <a:pt x="206524" y="0"/>
                  </a:lnTo>
                  <a:lnTo>
                    <a:pt x="214379" y="3413"/>
                  </a:lnTo>
                  <a:lnTo>
                    <a:pt x="230201" y="16383"/>
                  </a:lnTo>
                  <a:lnTo>
                    <a:pt x="274889" y="75096"/>
                  </a:lnTo>
                  <a:lnTo>
                    <a:pt x="313669" y="131271"/>
                  </a:lnTo>
                  <a:lnTo>
                    <a:pt x="348836" y="182015"/>
                  </a:lnTo>
                  <a:lnTo>
                    <a:pt x="387288" y="236283"/>
                  </a:lnTo>
                  <a:lnTo>
                    <a:pt x="420362" y="285220"/>
                  </a:lnTo>
                  <a:lnTo>
                    <a:pt x="460332" y="338711"/>
                  </a:lnTo>
                  <a:lnTo>
                    <a:pt x="495627" y="396528"/>
                  </a:lnTo>
                  <a:lnTo>
                    <a:pt x="521505" y="437270"/>
                  </a:lnTo>
                  <a:lnTo>
                    <a:pt x="535618" y="452062"/>
                  </a:lnTo>
                  <a:lnTo>
                    <a:pt x="524361" y="452226"/>
                  </a:lnTo>
                  <a:lnTo>
                    <a:pt x="502799" y="432469"/>
                  </a:lnTo>
                  <a:lnTo>
                    <a:pt x="447972" y="408215"/>
                  </a:lnTo>
                  <a:lnTo>
                    <a:pt x="391295" y="376548"/>
                  </a:lnTo>
                  <a:lnTo>
                    <a:pt x="341436" y="357710"/>
                  </a:lnTo>
                  <a:lnTo>
                    <a:pt x="287342" y="341249"/>
                  </a:lnTo>
                  <a:lnTo>
                    <a:pt x="230257" y="326582"/>
                  </a:lnTo>
                  <a:lnTo>
                    <a:pt x="179391" y="318785"/>
                  </a:lnTo>
                  <a:lnTo>
                    <a:pt x="120490" y="310597"/>
                  </a:lnTo>
                  <a:lnTo>
                    <a:pt x="63374" y="309428"/>
                  </a:lnTo>
                  <a:lnTo>
                    <a:pt x="4294" y="309356"/>
                  </a:lnTo>
                  <a:lnTo>
                    <a:pt x="0" y="3093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59" name="SMARTInkShape-Group34"/>
          <p:cNvGrpSpPr/>
          <p:nvPr/>
        </p:nvGrpSpPr>
        <p:grpSpPr>
          <a:xfrm>
            <a:off x="8548701" y="2964699"/>
            <a:ext cx="1209898" cy="700724"/>
            <a:chOff x="8548701" y="2964699"/>
            <a:chExt cx="1209898" cy="700724"/>
          </a:xfrm>
        </p:grpSpPr>
        <p:sp>
          <p:nvSpPr>
            <p:cNvPr id="251" name="SMARTInkShape-215"/>
            <p:cNvSpPr/>
            <p:nvPr>
              <p:custDataLst>
                <p:tags r:id="rId79"/>
              </p:custDataLst>
            </p:nvPr>
          </p:nvSpPr>
          <p:spPr>
            <a:xfrm>
              <a:off x="9703595" y="2964699"/>
              <a:ext cx="55004" cy="305353"/>
            </a:xfrm>
            <a:custGeom>
              <a:avLst/>
              <a:gdLst/>
              <a:ahLst/>
              <a:cxnLst/>
              <a:rect l="0" t="0" r="0" b="0"/>
              <a:pathLst>
                <a:path w="55004" h="305353">
                  <a:moveTo>
                    <a:pt x="11905" y="11864"/>
                  </a:moveTo>
                  <a:lnTo>
                    <a:pt x="11905" y="11864"/>
                  </a:lnTo>
                  <a:lnTo>
                    <a:pt x="42" y="0"/>
                  </a:lnTo>
                  <a:lnTo>
                    <a:pt x="0" y="57443"/>
                  </a:lnTo>
                  <a:lnTo>
                    <a:pt x="3526" y="98988"/>
                  </a:lnTo>
                  <a:lnTo>
                    <a:pt x="12125" y="153914"/>
                  </a:lnTo>
                  <a:lnTo>
                    <a:pt x="28332" y="210404"/>
                  </a:lnTo>
                  <a:lnTo>
                    <a:pt x="43764" y="261131"/>
                  </a:lnTo>
                  <a:lnTo>
                    <a:pt x="55003" y="3053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2" name="SMARTInkShape-216"/>
            <p:cNvSpPr/>
            <p:nvPr>
              <p:custDataLst>
                <p:tags r:id="rId80"/>
              </p:custDataLst>
            </p:nvPr>
          </p:nvSpPr>
          <p:spPr>
            <a:xfrm>
              <a:off x="9572625" y="3017328"/>
              <a:ext cx="166689" cy="125875"/>
            </a:xfrm>
            <a:custGeom>
              <a:avLst/>
              <a:gdLst/>
              <a:ahLst/>
              <a:cxnLst/>
              <a:rect l="0" t="0" r="0" b="0"/>
              <a:pathLst>
                <a:path w="166689" h="125875">
                  <a:moveTo>
                    <a:pt x="0" y="6860"/>
                  </a:moveTo>
                  <a:lnTo>
                    <a:pt x="0" y="6860"/>
                  </a:lnTo>
                  <a:lnTo>
                    <a:pt x="0" y="0"/>
                  </a:lnTo>
                  <a:lnTo>
                    <a:pt x="0" y="23401"/>
                  </a:lnTo>
                  <a:lnTo>
                    <a:pt x="11579" y="74013"/>
                  </a:lnTo>
                  <a:lnTo>
                    <a:pt x="11761" y="82125"/>
                  </a:lnTo>
                  <a:lnTo>
                    <a:pt x="15370" y="90141"/>
                  </a:lnTo>
                  <a:lnTo>
                    <a:pt x="20060" y="98113"/>
                  </a:lnTo>
                  <a:lnTo>
                    <a:pt x="22144" y="106066"/>
                  </a:lnTo>
                  <a:lnTo>
                    <a:pt x="24023" y="108716"/>
                  </a:lnTo>
                  <a:lnTo>
                    <a:pt x="26599" y="110482"/>
                  </a:lnTo>
                  <a:lnTo>
                    <a:pt x="32989" y="113768"/>
                  </a:lnTo>
                  <a:lnTo>
                    <a:pt x="44024" y="121733"/>
                  </a:lnTo>
                  <a:lnTo>
                    <a:pt x="55672" y="124681"/>
                  </a:lnTo>
                  <a:lnTo>
                    <a:pt x="87317" y="125874"/>
                  </a:lnTo>
                  <a:lnTo>
                    <a:pt x="95252" y="122373"/>
                  </a:lnTo>
                  <a:lnTo>
                    <a:pt x="99220" y="119587"/>
                  </a:lnTo>
                  <a:lnTo>
                    <a:pt x="117446" y="115666"/>
                  </a:lnTo>
                  <a:lnTo>
                    <a:pt x="133283" y="114505"/>
                  </a:lnTo>
                  <a:lnTo>
                    <a:pt x="136480" y="113019"/>
                  </a:lnTo>
                  <a:lnTo>
                    <a:pt x="138612" y="110705"/>
                  </a:lnTo>
                  <a:lnTo>
                    <a:pt x="140033" y="107840"/>
                  </a:lnTo>
                  <a:lnTo>
                    <a:pt x="142303" y="105930"/>
                  </a:lnTo>
                  <a:lnTo>
                    <a:pt x="155453" y="99336"/>
                  </a:lnTo>
                  <a:lnTo>
                    <a:pt x="164468" y="92007"/>
                  </a:lnTo>
                  <a:lnTo>
                    <a:pt x="165701" y="87477"/>
                  </a:lnTo>
                  <a:lnTo>
                    <a:pt x="166688" y="544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3" name="SMARTInkShape-217"/>
            <p:cNvSpPr/>
            <p:nvPr>
              <p:custDataLst>
                <p:tags r:id="rId81"/>
              </p:custDataLst>
            </p:nvPr>
          </p:nvSpPr>
          <p:spPr>
            <a:xfrm>
              <a:off x="9620250" y="3262313"/>
              <a:ext cx="11417" cy="35719"/>
            </a:xfrm>
            <a:custGeom>
              <a:avLst/>
              <a:gdLst/>
              <a:ahLst/>
              <a:cxnLst/>
              <a:rect l="0" t="0" r="0" b="0"/>
              <a:pathLst>
                <a:path w="11417" h="35719">
                  <a:moveTo>
                    <a:pt x="0" y="35718"/>
                  </a:moveTo>
                  <a:lnTo>
                    <a:pt x="0" y="35718"/>
                  </a:lnTo>
                  <a:lnTo>
                    <a:pt x="6321" y="35718"/>
                  </a:lnTo>
                  <a:lnTo>
                    <a:pt x="8182" y="34395"/>
                  </a:lnTo>
                  <a:lnTo>
                    <a:pt x="9424" y="32190"/>
                  </a:lnTo>
                  <a:lnTo>
                    <a:pt x="11416" y="25467"/>
                  </a:lnTo>
                  <a:lnTo>
                    <a:pt x="10257" y="24915"/>
                  </a:lnTo>
                  <a:lnTo>
                    <a:pt x="1612" y="23957"/>
                  </a:lnTo>
                  <a:lnTo>
                    <a:pt x="716" y="20349"/>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4" name="SMARTInkShape-218"/>
            <p:cNvSpPr/>
            <p:nvPr>
              <p:custDataLst>
                <p:tags r:id="rId82"/>
              </p:custDataLst>
            </p:nvPr>
          </p:nvSpPr>
          <p:spPr>
            <a:xfrm>
              <a:off x="9334547" y="3048000"/>
              <a:ext cx="214099" cy="297447"/>
            </a:xfrm>
            <a:custGeom>
              <a:avLst/>
              <a:gdLst/>
              <a:ahLst/>
              <a:cxnLst/>
              <a:rect l="0" t="0" r="0" b="0"/>
              <a:pathLst>
                <a:path w="214099" h="297447">
                  <a:moveTo>
                    <a:pt x="23766" y="0"/>
                  </a:moveTo>
                  <a:lnTo>
                    <a:pt x="23766" y="0"/>
                  </a:lnTo>
                  <a:lnTo>
                    <a:pt x="17445" y="0"/>
                  </a:lnTo>
                  <a:lnTo>
                    <a:pt x="15583" y="1323"/>
                  </a:lnTo>
                  <a:lnTo>
                    <a:pt x="14341" y="3528"/>
                  </a:lnTo>
                  <a:lnTo>
                    <a:pt x="13514" y="6321"/>
                  </a:lnTo>
                  <a:lnTo>
                    <a:pt x="11639" y="8183"/>
                  </a:lnTo>
                  <a:lnTo>
                    <a:pt x="6029" y="10251"/>
                  </a:lnTo>
                  <a:lnTo>
                    <a:pt x="4004" y="12126"/>
                  </a:lnTo>
                  <a:lnTo>
                    <a:pt x="1753" y="17737"/>
                  </a:lnTo>
                  <a:lnTo>
                    <a:pt x="0" y="51642"/>
                  </a:lnTo>
                  <a:lnTo>
                    <a:pt x="3502" y="59553"/>
                  </a:lnTo>
                  <a:lnTo>
                    <a:pt x="49953" y="109470"/>
                  </a:lnTo>
                  <a:lnTo>
                    <a:pt x="107357" y="142810"/>
                  </a:lnTo>
                  <a:lnTo>
                    <a:pt x="162437" y="174622"/>
                  </a:lnTo>
                  <a:lnTo>
                    <a:pt x="192561" y="194469"/>
                  </a:lnTo>
                  <a:lnTo>
                    <a:pt x="198004" y="202406"/>
                  </a:lnTo>
                  <a:lnTo>
                    <a:pt x="201747" y="210344"/>
                  </a:lnTo>
                  <a:lnTo>
                    <a:pt x="209969" y="222250"/>
                  </a:lnTo>
                  <a:lnTo>
                    <a:pt x="212356" y="230188"/>
                  </a:lnTo>
                  <a:lnTo>
                    <a:pt x="214098" y="264251"/>
                  </a:lnTo>
                  <a:lnTo>
                    <a:pt x="210663" y="273108"/>
                  </a:lnTo>
                  <a:lnTo>
                    <a:pt x="197679" y="289573"/>
                  </a:lnTo>
                  <a:lnTo>
                    <a:pt x="186609" y="294064"/>
                  </a:lnTo>
                  <a:lnTo>
                    <a:pt x="134666" y="297446"/>
                  </a:lnTo>
                  <a:lnTo>
                    <a:pt x="122444" y="294035"/>
                  </a:lnTo>
                  <a:lnTo>
                    <a:pt x="72215" y="265371"/>
                  </a:lnTo>
                  <a:lnTo>
                    <a:pt x="67971" y="264227"/>
                  </a:lnTo>
                  <a:lnTo>
                    <a:pt x="65143" y="262141"/>
                  </a:lnTo>
                  <a:lnTo>
                    <a:pt x="63257" y="259427"/>
                  </a:lnTo>
                  <a:lnTo>
                    <a:pt x="61161" y="252884"/>
                  </a:lnTo>
                  <a:lnTo>
                    <a:pt x="59550" y="211955"/>
                  </a:lnTo>
                  <a:lnTo>
                    <a:pt x="70657" y="154534"/>
                  </a:lnTo>
                  <a:lnTo>
                    <a:pt x="72387" y="138797"/>
                  </a:lnTo>
                  <a:lnTo>
                    <a:pt x="82542" y="86865"/>
                  </a:lnTo>
                  <a:lnTo>
                    <a:pt x="83148" y="68164"/>
                  </a:lnTo>
                  <a:lnTo>
                    <a:pt x="79703" y="59840"/>
                  </a:lnTo>
                  <a:lnTo>
                    <a:pt x="75085" y="51731"/>
                  </a:lnTo>
                  <a:lnTo>
                    <a:pt x="73033" y="43717"/>
                  </a:lnTo>
                  <a:lnTo>
                    <a:pt x="71163" y="41051"/>
                  </a:lnTo>
                  <a:lnTo>
                    <a:pt x="68592" y="39274"/>
                  </a:lnTo>
                  <a:lnTo>
                    <a:pt x="59484"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5" name="SMARTInkShape-219"/>
            <p:cNvSpPr/>
            <p:nvPr>
              <p:custDataLst>
                <p:tags r:id="rId83"/>
              </p:custDataLst>
            </p:nvPr>
          </p:nvSpPr>
          <p:spPr>
            <a:xfrm>
              <a:off x="9048750" y="3071860"/>
              <a:ext cx="248124" cy="297610"/>
            </a:xfrm>
            <a:custGeom>
              <a:avLst/>
              <a:gdLst/>
              <a:ahLst/>
              <a:cxnLst/>
              <a:rect l="0" t="0" r="0" b="0"/>
              <a:pathLst>
                <a:path w="248124" h="297610">
                  <a:moveTo>
                    <a:pt x="0" y="59484"/>
                  </a:moveTo>
                  <a:lnTo>
                    <a:pt x="0" y="59484"/>
                  </a:lnTo>
                  <a:lnTo>
                    <a:pt x="0" y="42912"/>
                  </a:lnTo>
                  <a:lnTo>
                    <a:pt x="1323" y="40498"/>
                  </a:lnTo>
                  <a:lnTo>
                    <a:pt x="3528" y="38889"/>
                  </a:lnTo>
                  <a:lnTo>
                    <a:pt x="6321" y="37817"/>
                  </a:lnTo>
                  <a:lnTo>
                    <a:pt x="8182" y="35779"/>
                  </a:lnTo>
                  <a:lnTo>
                    <a:pt x="12902" y="23671"/>
                  </a:lnTo>
                  <a:lnTo>
                    <a:pt x="18081" y="17991"/>
                  </a:lnTo>
                  <a:lnTo>
                    <a:pt x="24793" y="14584"/>
                  </a:lnTo>
                  <a:lnTo>
                    <a:pt x="28435" y="13675"/>
                  </a:lnTo>
                  <a:lnTo>
                    <a:pt x="47711" y="2674"/>
                  </a:lnTo>
                  <a:lnTo>
                    <a:pt x="93635" y="0"/>
                  </a:lnTo>
                  <a:lnTo>
                    <a:pt x="104674" y="3502"/>
                  </a:lnTo>
                  <a:lnTo>
                    <a:pt x="128472" y="21621"/>
                  </a:lnTo>
                  <a:lnTo>
                    <a:pt x="136549" y="29450"/>
                  </a:lnTo>
                  <a:lnTo>
                    <a:pt x="140064" y="39962"/>
                  </a:lnTo>
                  <a:lnTo>
                    <a:pt x="142320" y="61948"/>
                  </a:lnTo>
                  <a:lnTo>
                    <a:pt x="139101" y="70721"/>
                  </a:lnTo>
                  <a:lnTo>
                    <a:pt x="134583" y="79030"/>
                  </a:lnTo>
                  <a:lnTo>
                    <a:pt x="130717" y="91146"/>
                  </a:lnTo>
                  <a:lnTo>
                    <a:pt x="107693" y="118463"/>
                  </a:lnTo>
                  <a:lnTo>
                    <a:pt x="117455" y="118967"/>
                  </a:lnTo>
                  <a:lnTo>
                    <a:pt x="128250" y="127188"/>
                  </a:lnTo>
                  <a:lnTo>
                    <a:pt x="139277" y="129815"/>
                  </a:lnTo>
                  <a:lnTo>
                    <a:pt x="164074" y="132147"/>
                  </a:lnTo>
                  <a:lnTo>
                    <a:pt x="198660" y="144362"/>
                  </a:lnTo>
                  <a:lnTo>
                    <a:pt x="228388" y="169504"/>
                  </a:lnTo>
                  <a:lnTo>
                    <a:pt x="233797" y="178055"/>
                  </a:lnTo>
                  <a:lnTo>
                    <a:pt x="248123" y="216550"/>
                  </a:lnTo>
                  <a:lnTo>
                    <a:pt x="245656" y="228951"/>
                  </a:lnTo>
                  <a:lnTo>
                    <a:pt x="236829" y="247280"/>
                  </a:lnTo>
                  <a:lnTo>
                    <a:pt x="221994" y="265325"/>
                  </a:lnTo>
                  <a:lnTo>
                    <a:pt x="214199" y="270031"/>
                  </a:lnTo>
                  <a:lnTo>
                    <a:pt x="169953" y="283827"/>
                  </a:lnTo>
                  <a:lnTo>
                    <a:pt x="130877" y="288983"/>
                  </a:lnTo>
                  <a:lnTo>
                    <a:pt x="98293" y="297104"/>
                  </a:lnTo>
                  <a:lnTo>
                    <a:pt x="83344" y="2976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6" name="SMARTInkShape-220"/>
            <p:cNvSpPr/>
            <p:nvPr>
              <p:custDataLst>
                <p:tags r:id="rId84"/>
              </p:custDataLst>
            </p:nvPr>
          </p:nvSpPr>
          <p:spPr>
            <a:xfrm>
              <a:off x="8883753" y="3143293"/>
              <a:ext cx="205540" cy="297406"/>
            </a:xfrm>
            <a:custGeom>
              <a:avLst/>
              <a:gdLst/>
              <a:ahLst/>
              <a:cxnLst/>
              <a:rect l="0" t="0" r="0" b="0"/>
              <a:pathLst>
                <a:path w="205540" h="297406">
                  <a:moveTo>
                    <a:pt x="117372" y="11863"/>
                  </a:moveTo>
                  <a:lnTo>
                    <a:pt x="117372" y="11863"/>
                  </a:lnTo>
                  <a:lnTo>
                    <a:pt x="117372" y="5543"/>
                  </a:lnTo>
                  <a:lnTo>
                    <a:pt x="116050" y="3681"/>
                  </a:lnTo>
                  <a:lnTo>
                    <a:pt x="113844" y="2439"/>
                  </a:lnTo>
                  <a:lnTo>
                    <a:pt x="105246" y="284"/>
                  </a:lnTo>
                  <a:lnTo>
                    <a:pt x="95359" y="0"/>
                  </a:lnTo>
                  <a:lnTo>
                    <a:pt x="83087" y="8148"/>
                  </a:lnTo>
                  <a:lnTo>
                    <a:pt x="65174" y="12085"/>
                  </a:lnTo>
                  <a:lnTo>
                    <a:pt x="46599" y="24597"/>
                  </a:lnTo>
                  <a:lnTo>
                    <a:pt x="38292" y="33398"/>
                  </a:lnTo>
                  <a:lnTo>
                    <a:pt x="15533" y="67678"/>
                  </a:lnTo>
                  <a:lnTo>
                    <a:pt x="172" y="127122"/>
                  </a:lnTo>
                  <a:lnTo>
                    <a:pt x="0" y="158740"/>
                  </a:lnTo>
                  <a:lnTo>
                    <a:pt x="7924" y="181206"/>
                  </a:lnTo>
                  <a:lnTo>
                    <a:pt x="38062" y="234604"/>
                  </a:lnTo>
                  <a:lnTo>
                    <a:pt x="49491" y="246678"/>
                  </a:lnTo>
                  <a:lnTo>
                    <a:pt x="101705" y="277576"/>
                  </a:lnTo>
                  <a:lnTo>
                    <a:pt x="133288" y="292283"/>
                  </a:lnTo>
                  <a:lnTo>
                    <a:pt x="180176" y="297405"/>
                  </a:lnTo>
                  <a:lnTo>
                    <a:pt x="188500" y="293993"/>
                  </a:lnTo>
                  <a:lnTo>
                    <a:pt x="204624" y="281023"/>
                  </a:lnTo>
                  <a:lnTo>
                    <a:pt x="205539" y="262900"/>
                  </a:lnTo>
                  <a:lnTo>
                    <a:pt x="200213" y="239852"/>
                  </a:lnTo>
                  <a:lnTo>
                    <a:pt x="189027" y="220788"/>
                  </a:lnTo>
                  <a:lnTo>
                    <a:pt x="175236" y="210552"/>
                  </a:lnTo>
                  <a:lnTo>
                    <a:pt x="81653" y="2023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7" name="SMARTInkShape-221"/>
            <p:cNvSpPr/>
            <p:nvPr>
              <p:custDataLst>
                <p:tags r:id="rId85"/>
              </p:custDataLst>
            </p:nvPr>
          </p:nvSpPr>
          <p:spPr>
            <a:xfrm>
              <a:off x="8691563" y="3369469"/>
              <a:ext cx="166688" cy="35720"/>
            </a:xfrm>
            <a:custGeom>
              <a:avLst/>
              <a:gdLst/>
              <a:ahLst/>
              <a:cxnLst/>
              <a:rect l="0" t="0" r="0" b="0"/>
              <a:pathLst>
                <a:path w="166688" h="35720">
                  <a:moveTo>
                    <a:pt x="166687" y="0"/>
                  </a:moveTo>
                  <a:lnTo>
                    <a:pt x="166687" y="0"/>
                  </a:lnTo>
                  <a:lnTo>
                    <a:pt x="138700" y="0"/>
                  </a:lnTo>
                  <a:lnTo>
                    <a:pt x="130877" y="3528"/>
                  </a:lnTo>
                  <a:lnTo>
                    <a:pt x="126938" y="6320"/>
                  </a:lnTo>
                  <a:lnTo>
                    <a:pt x="108754" y="10251"/>
                  </a:lnTo>
                  <a:lnTo>
                    <a:pt x="80229" y="12902"/>
                  </a:lnTo>
                  <a:lnTo>
                    <a:pt x="56956" y="21265"/>
                  </a:lnTo>
                  <a:lnTo>
                    <a:pt x="29009" y="24800"/>
                  </a:lnTo>
                  <a:lnTo>
                    <a:pt x="14420" y="34019"/>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8" name="SMARTInkShape-222"/>
            <p:cNvSpPr/>
            <p:nvPr>
              <p:custDataLst>
                <p:tags r:id="rId86"/>
              </p:custDataLst>
            </p:nvPr>
          </p:nvSpPr>
          <p:spPr>
            <a:xfrm>
              <a:off x="8548701" y="3071857"/>
              <a:ext cx="345269" cy="593566"/>
            </a:xfrm>
            <a:custGeom>
              <a:avLst/>
              <a:gdLst/>
              <a:ahLst/>
              <a:cxnLst/>
              <a:rect l="0" t="0" r="0" b="0"/>
              <a:pathLst>
                <a:path w="345269" h="593566">
                  <a:moveTo>
                    <a:pt x="119049" y="23768"/>
                  </a:moveTo>
                  <a:lnTo>
                    <a:pt x="119049" y="23768"/>
                  </a:lnTo>
                  <a:lnTo>
                    <a:pt x="119049" y="1653"/>
                  </a:lnTo>
                  <a:lnTo>
                    <a:pt x="117727" y="1087"/>
                  </a:lnTo>
                  <a:lnTo>
                    <a:pt x="101312" y="0"/>
                  </a:lnTo>
                  <a:lnTo>
                    <a:pt x="94409" y="3503"/>
                  </a:lnTo>
                  <a:lnTo>
                    <a:pt x="86932" y="8146"/>
                  </a:lnTo>
                  <a:lnTo>
                    <a:pt x="75283" y="12084"/>
                  </a:lnTo>
                  <a:lnTo>
                    <a:pt x="67407" y="17693"/>
                  </a:lnTo>
                  <a:lnTo>
                    <a:pt x="63024" y="24596"/>
                  </a:lnTo>
                  <a:lnTo>
                    <a:pt x="59753" y="32073"/>
                  </a:lnTo>
                  <a:lnTo>
                    <a:pt x="40669" y="63733"/>
                  </a:lnTo>
                  <a:lnTo>
                    <a:pt x="25648" y="115602"/>
                  </a:lnTo>
                  <a:lnTo>
                    <a:pt x="13104" y="171967"/>
                  </a:lnTo>
                  <a:lnTo>
                    <a:pt x="8604" y="211792"/>
                  </a:lnTo>
                  <a:lnTo>
                    <a:pt x="1689" y="245529"/>
                  </a:lnTo>
                  <a:lnTo>
                    <a:pt x="136" y="303851"/>
                  </a:lnTo>
                  <a:lnTo>
                    <a:pt x="0" y="363276"/>
                  </a:lnTo>
                  <a:lnTo>
                    <a:pt x="10239" y="422798"/>
                  </a:lnTo>
                  <a:lnTo>
                    <a:pt x="28320" y="482329"/>
                  </a:lnTo>
                  <a:lnTo>
                    <a:pt x="56905" y="539599"/>
                  </a:lnTo>
                  <a:lnTo>
                    <a:pt x="76970" y="562164"/>
                  </a:lnTo>
                  <a:lnTo>
                    <a:pt x="91968" y="573059"/>
                  </a:lnTo>
                  <a:lnTo>
                    <a:pt x="107454" y="578783"/>
                  </a:lnTo>
                  <a:lnTo>
                    <a:pt x="162724" y="593345"/>
                  </a:lnTo>
                  <a:lnTo>
                    <a:pt x="194459" y="593565"/>
                  </a:lnTo>
                  <a:lnTo>
                    <a:pt x="253546" y="584075"/>
                  </a:lnTo>
                  <a:lnTo>
                    <a:pt x="272753" y="582356"/>
                  </a:lnTo>
                  <a:lnTo>
                    <a:pt x="306745" y="573152"/>
                  </a:lnTo>
                  <a:lnTo>
                    <a:pt x="345268" y="5714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65" name="SMARTInkShape-Group35"/>
          <p:cNvGrpSpPr/>
          <p:nvPr/>
        </p:nvGrpSpPr>
        <p:grpSpPr>
          <a:xfrm>
            <a:off x="9822656" y="2905125"/>
            <a:ext cx="462320" cy="276747"/>
            <a:chOff x="9822656" y="2905125"/>
            <a:chExt cx="462320" cy="276747"/>
          </a:xfrm>
        </p:grpSpPr>
        <p:sp>
          <p:nvSpPr>
            <p:cNvPr id="260" name="SMARTInkShape-223"/>
            <p:cNvSpPr/>
            <p:nvPr>
              <p:custDataLst>
                <p:tags r:id="rId74"/>
              </p:custDataLst>
            </p:nvPr>
          </p:nvSpPr>
          <p:spPr>
            <a:xfrm>
              <a:off x="10167939" y="2905125"/>
              <a:ext cx="117037" cy="240881"/>
            </a:xfrm>
            <a:custGeom>
              <a:avLst/>
              <a:gdLst/>
              <a:ahLst/>
              <a:cxnLst/>
              <a:rect l="0" t="0" r="0" b="0"/>
              <a:pathLst>
                <a:path w="117037" h="240881">
                  <a:moveTo>
                    <a:pt x="0" y="0"/>
                  </a:moveTo>
                  <a:lnTo>
                    <a:pt x="0" y="0"/>
                  </a:lnTo>
                  <a:lnTo>
                    <a:pt x="6319" y="6321"/>
                  </a:lnTo>
                  <a:lnTo>
                    <a:pt x="9423" y="12952"/>
                  </a:lnTo>
                  <a:lnTo>
                    <a:pt x="17735" y="34308"/>
                  </a:lnTo>
                  <a:lnTo>
                    <a:pt x="50100" y="89851"/>
                  </a:lnTo>
                  <a:lnTo>
                    <a:pt x="80663" y="147260"/>
                  </a:lnTo>
                  <a:lnTo>
                    <a:pt x="97983" y="191799"/>
                  </a:lnTo>
                  <a:lnTo>
                    <a:pt x="116343" y="238510"/>
                  </a:lnTo>
                  <a:lnTo>
                    <a:pt x="117036" y="2408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1" name="SMARTInkShape-224"/>
            <p:cNvSpPr/>
            <p:nvPr>
              <p:custDataLst>
                <p:tags r:id="rId75"/>
              </p:custDataLst>
            </p:nvPr>
          </p:nvSpPr>
          <p:spPr>
            <a:xfrm>
              <a:off x="9882189" y="2953863"/>
              <a:ext cx="261937" cy="34607"/>
            </a:xfrm>
            <a:custGeom>
              <a:avLst/>
              <a:gdLst/>
              <a:ahLst/>
              <a:cxnLst/>
              <a:rect l="0" t="0" r="0" b="0"/>
              <a:pathLst>
                <a:path w="261937" h="34607">
                  <a:moveTo>
                    <a:pt x="261936" y="34606"/>
                  </a:moveTo>
                  <a:lnTo>
                    <a:pt x="261936" y="34606"/>
                  </a:lnTo>
                  <a:lnTo>
                    <a:pt x="261936" y="24354"/>
                  </a:lnTo>
                  <a:lnTo>
                    <a:pt x="255614" y="16869"/>
                  </a:lnTo>
                  <a:lnTo>
                    <a:pt x="248985" y="13494"/>
                  </a:lnTo>
                  <a:lnTo>
                    <a:pt x="228726" y="11149"/>
                  </a:lnTo>
                  <a:lnTo>
                    <a:pt x="197805" y="7336"/>
                  </a:lnTo>
                  <a:lnTo>
                    <a:pt x="150450" y="0"/>
                  </a:lnTo>
                  <a:lnTo>
                    <a:pt x="119101" y="540"/>
                  </a:lnTo>
                  <a:lnTo>
                    <a:pt x="59637" y="9719"/>
                  </a:lnTo>
                  <a:lnTo>
                    <a:pt x="34279" y="11798"/>
                  </a:lnTo>
                  <a:lnTo>
                    <a:pt x="12721" y="21568"/>
                  </a:lnTo>
                  <a:lnTo>
                    <a:pt x="0" y="227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2" name="SMARTInkShape-225"/>
            <p:cNvSpPr/>
            <p:nvPr>
              <p:custDataLst>
                <p:tags r:id="rId76"/>
              </p:custDataLst>
            </p:nvPr>
          </p:nvSpPr>
          <p:spPr>
            <a:xfrm>
              <a:off x="10060781" y="3000375"/>
              <a:ext cx="71027" cy="119064"/>
            </a:xfrm>
            <a:custGeom>
              <a:avLst/>
              <a:gdLst/>
              <a:ahLst/>
              <a:cxnLst/>
              <a:rect l="0" t="0" r="0" b="0"/>
              <a:pathLst>
                <a:path w="71027" h="119064">
                  <a:moveTo>
                    <a:pt x="0" y="0"/>
                  </a:moveTo>
                  <a:lnTo>
                    <a:pt x="0" y="0"/>
                  </a:lnTo>
                  <a:lnTo>
                    <a:pt x="11416" y="0"/>
                  </a:lnTo>
                  <a:lnTo>
                    <a:pt x="11761" y="6321"/>
                  </a:lnTo>
                  <a:lnTo>
                    <a:pt x="13133" y="8183"/>
                  </a:lnTo>
                  <a:lnTo>
                    <a:pt x="18184" y="10251"/>
                  </a:lnTo>
                  <a:lnTo>
                    <a:pt x="20061" y="12126"/>
                  </a:lnTo>
                  <a:lnTo>
                    <a:pt x="26600" y="24640"/>
                  </a:lnTo>
                  <a:lnTo>
                    <a:pt x="51758" y="68214"/>
                  </a:lnTo>
                  <a:lnTo>
                    <a:pt x="71026" y="1190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3" name="SMARTInkShape-226"/>
            <p:cNvSpPr/>
            <p:nvPr>
              <p:custDataLst>
                <p:tags r:id="rId77"/>
              </p:custDataLst>
            </p:nvPr>
          </p:nvSpPr>
          <p:spPr>
            <a:xfrm>
              <a:off x="9876825" y="3084209"/>
              <a:ext cx="76801" cy="97663"/>
            </a:xfrm>
            <a:custGeom>
              <a:avLst/>
              <a:gdLst/>
              <a:ahLst/>
              <a:cxnLst/>
              <a:rect l="0" t="0" r="0" b="0"/>
              <a:pathLst>
                <a:path w="76801" h="97663">
                  <a:moveTo>
                    <a:pt x="76800" y="11416"/>
                  </a:moveTo>
                  <a:lnTo>
                    <a:pt x="76800" y="11416"/>
                  </a:lnTo>
                  <a:lnTo>
                    <a:pt x="76800" y="0"/>
                  </a:lnTo>
                  <a:lnTo>
                    <a:pt x="76800" y="5976"/>
                  </a:lnTo>
                  <a:lnTo>
                    <a:pt x="75477" y="7789"/>
                  </a:lnTo>
                  <a:lnTo>
                    <a:pt x="70478" y="9804"/>
                  </a:lnTo>
                  <a:lnTo>
                    <a:pt x="68618" y="11664"/>
                  </a:lnTo>
                  <a:lnTo>
                    <a:pt x="66548" y="17259"/>
                  </a:lnTo>
                  <a:lnTo>
                    <a:pt x="64674" y="19280"/>
                  </a:lnTo>
                  <a:lnTo>
                    <a:pt x="59064" y="21525"/>
                  </a:lnTo>
                  <a:lnTo>
                    <a:pt x="52160" y="29579"/>
                  </a:lnTo>
                  <a:lnTo>
                    <a:pt x="9322" y="87002"/>
                  </a:lnTo>
                  <a:lnTo>
                    <a:pt x="0" y="976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4" name="SMARTInkShape-227"/>
            <p:cNvSpPr/>
            <p:nvPr>
              <p:custDataLst>
                <p:tags r:id="rId78"/>
              </p:custDataLst>
            </p:nvPr>
          </p:nvSpPr>
          <p:spPr>
            <a:xfrm>
              <a:off x="9822656" y="2940990"/>
              <a:ext cx="56097" cy="239892"/>
            </a:xfrm>
            <a:custGeom>
              <a:avLst/>
              <a:gdLst/>
              <a:ahLst/>
              <a:cxnLst/>
              <a:rect l="0" t="0" r="0" b="0"/>
              <a:pathLst>
                <a:path w="56097" h="239892">
                  <a:moveTo>
                    <a:pt x="0" y="23666"/>
                  </a:moveTo>
                  <a:lnTo>
                    <a:pt x="0" y="23666"/>
                  </a:lnTo>
                  <a:lnTo>
                    <a:pt x="0" y="11905"/>
                  </a:lnTo>
                  <a:lnTo>
                    <a:pt x="11761" y="0"/>
                  </a:lnTo>
                  <a:lnTo>
                    <a:pt x="11903" y="17594"/>
                  </a:lnTo>
                  <a:lnTo>
                    <a:pt x="22709" y="57068"/>
                  </a:lnTo>
                  <a:lnTo>
                    <a:pt x="27123" y="93470"/>
                  </a:lnTo>
                  <a:lnTo>
                    <a:pt x="33173" y="121960"/>
                  </a:lnTo>
                  <a:lnTo>
                    <a:pt x="38492" y="152009"/>
                  </a:lnTo>
                  <a:lnTo>
                    <a:pt x="44920" y="181197"/>
                  </a:lnTo>
                  <a:lnTo>
                    <a:pt x="55451" y="237018"/>
                  </a:lnTo>
                  <a:lnTo>
                    <a:pt x="56096" y="239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0" name="SMARTInkShape-Group36"/>
          <p:cNvGrpSpPr/>
          <p:nvPr/>
        </p:nvGrpSpPr>
        <p:grpSpPr>
          <a:xfrm>
            <a:off x="10358439" y="3071813"/>
            <a:ext cx="261937" cy="59532"/>
            <a:chOff x="10358439" y="3071813"/>
            <a:chExt cx="261937" cy="59532"/>
          </a:xfrm>
        </p:grpSpPr>
        <p:sp>
          <p:nvSpPr>
            <p:cNvPr id="266" name="SMARTInkShape-228"/>
            <p:cNvSpPr/>
            <p:nvPr>
              <p:custDataLst>
                <p:tags r:id="rId70"/>
              </p:custDataLst>
            </p:nvPr>
          </p:nvSpPr>
          <p:spPr>
            <a:xfrm>
              <a:off x="10358439" y="3071813"/>
              <a:ext cx="166687" cy="23813"/>
            </a:xfrm>
            <a:custGeom>
              <a:avLst/>
              <a:gdLst/>
              <a:ahLst/>
              <a:cxnLst/>
              <a:rect l="0" t="0" r="0" b="0"/>
              <a:pathLst>
                <a:path w="166687" h="23813">
                  <a:moveTo>
                    <a:pt x="166686" y="0"/>
                  </a:moveTo>
                  <a:lnTo>
                    <a:pt x="166686" y="0"/>
                  </a:lnTo>
                  <a:lnTo>
                    <a:pt x="138353" y="0"/>
                  </a:lnTo>
                  <a:lnTo>
                    <a:pt x="135891" y="1322"/>
                  </a:lnTo>
                  <a:lnTo>
                    <a:pt x="134249" y="3528"/>
                  </a:lnTo>
                  <a:lnTo>
                    <a:pt x="133155" y="6320"/>
                  </a:lnTo>
                  <a:lnTo>
                    <a:pt x="131104" y="8182"/>
                  </a:lnTo>
                  <a:lnTo>
                    <a:pt x="125296" y="10251"/>
                  </a:lnTo>
                  <a:lnTo>
                    <a:pt x="91655" y="15369"/>
                  </a:lnTo>
                  <a:lnTo>
                    <a:pt x="69109" y="22144"/>
                  </a:lnTo>
                  <a:lnTo>
                    <a:pt x="0" y="23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7" name="SMARTInkShape-229"/>
            <p:cNvSpPr/>
            <p:nvPr>
              <p:custDataLst>
                <p:tags r:id="rId71"/>
              </p:custDataLst>
            </p:nvPr>
          </p:nvSpPr>
          <p:spPr>
            <a:xfrm>
              <a:off x="10584656" y="3071813"/>
              <a:ext cx="11909" cy="1"/>
            </a:xfrm>
            <a:custGeom>
              <a:avLst/>
              <a:gdLst/>
              <a:ahLst/>
              <a:cxnLst/>
              <a:rect l="0" t="0" r="0" b="0"/>
              <a:pathLst>
                <a:path w="11909" h="1">
                  <a:moveTo>
                    <a:pt x="0" y="0"/>
                  </a:moveTo>
                  <a:lnTo>
                    <a:pt x="0" y="0"/>
                  </a:lnTo>
                  <a:lnTo>
                    <a:pt x="1190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8" name="SMARTInkShape-230"/>
            <p:cNvSpPr/>
            <p:nvPr>
              <p:custDataLst>
                <p:tags r:id="rId72"/>
              </p:custDataLst>
            </p:nvPr>
          </p:nvSpPr>
          <p:spPr>
            <a:xfrm>
              <a:off x="10548939" y="3083719"/>
              <a:ext cx="11906" cy="1"/>
            </a:xfrm>
            <a:custGeom>
              <a:avLst/>
              <a:gdLst/>
              <a:ahLst/>
              <a:cxnLst/>
              <a:rect l="0" t="0" r="0" b="0"/>
              <a:pathLst>
                <a:path w="11906" h="1">
                  <a:moveTo>
                    <a:pt x="0" y="0"/>
                  </a:moveTo>
                  <a:lnTo>
                    <a:pt x="0" y="0"/>
                  </a:lnTo>
                  <a:lnTo>
                    <a:pt x="119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9" name="SMARTInkShape-231"/>
            <p:cNvSpPr/>
            <p:nvPr>
              <p:custDataLst>
                <p:tags r:id="rId73"/>
              </p:custDataLst>
            </p:nvPr>
          </p:nvSpPr>
          <p:spPr>
            <a:xfrm>
              <a:off x="10608469" y="3131344"/>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75" name="SMARTInkShape-Group37"/>
          <p:cNvGrpSpPr/>
          <p:nvPr/>
        </p:nvGrpSpPr>
        <p:grpSpPr>
          <a:xfrm>
            <a:off x="9977439" y="1119678"/>
            <a:ext cx="702468" cy="523386"/>
            <a:chOff x="9977439" y="1119678"/>
            <a:chExt cx="702468" cy="523386"/>
          </a:xfrm>
        </p:grpSpPr>
        <p:sp>
          <p:nvSpPr>
            <p:cNvPr id="271" name="SMARTInkShape-232"/>
            <p:cNvSpPr/>
            <p:nvPr>
              <p:custDataLst>
                <p:tags r:id="rId66"/>
              </p:custDataLst>
            </p:nvPr>
          </p:nvSpPr>
          <p:spPr>
            <a:xfrm>
              <a:off x="10489406" y="1238250"/>
              <a:ext cx="178595" cy="47626"/>
            </a:xfrm>
            <a:custGeom>
              <a:avLst/>
              <a:gdLst/>
              <a:ahLst/>
              <a:cxnLst/>
              <a:rect l="0" t="0" r="0" b="0"/>
              <a:pathLst>
                <a:path w="178595" h="47626">
                  <a:moveTo>
                    <a:pt x="178594" y="0"/>
                  </a:moveTo>
                  <a:lnTo>
                    <a:pt x="178594" y="0"/>
                  </a:lnTo>
                  <a:lnTo>
                    <a:pt x="160858" y="0"/>
                  </a:lnTo>
                  <a:lnTo>
                    <a:pt x="103247" y="14698"/>
                  </a:lnTo>
                  <a:lnTo>
                    <a:pt x="45959" y="32436"/>
                  </a:lnTo>
                  <a:lnTo>
                    <a:pt x="0" y="476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2" name="SMARTInkShape-233"/>
            <p:cNvSpPr/>
            <p:nvPr>
              <p:custDataLst>
                <p:tags r:id="rId67"/>
              </p:custDataLst>
            </p:nvPr>
          </p:nvSpPr>
          <p:spPr>
            <a:xfrm>
              <a:off x="10537031" y="1345406"/>
              <a:ext cx="142876" cy="35720"/>
            </a:xfrm>
            <a:custGeom>
              <a:avLst/>
              <a:gdLst/>
              <a:ahLst/>
              <a:cxnLst/>
              <a:rect l="0" t="0" r="0" b="0"/>
              <a:pathLst>
                <a:path w="142876" h="35720">
                  <a:moveTo>
                    <a:pt x="142875" y="0"/>
                  </a:moveTo>
                  <a:lnTo>
                    <a:pt x="142875" y="0"/>
                  </a:lnTo>
                  <a:lnTo>
                    <a:pt x="86555" y="0"/>
                  </a:lnTo>
                  <a:lnTo>
                    <a:pt x="74630" y="3528"/>
                  </a:lnTo>
                  <a:lnTo>
                    <a:pt x="64919" y="8183"/>
                  </a:lnTo>
                  <a:lnTo>
                    <a:pt x="44377" y="11171"/>
                  </a:lnTo>
                  <a:lnTo>
                    <a:pt x="37522" y="11416"/>
                  </a:lnTo>
                  <a:lnTo>
                    <a:pt x="32953" y="12903"/>
                  </a:lnTo>
                  <a:lnTo>
                    <a:pt x="29907" y="15216"/>
                  </a:lnTo>
                  <a:lnTo>
                    <a:pt x="27875" y="18082"/>
                  </a:lnTo>
                  <a:lnTo>
                    <a:pt x="25197" y="19992"/>
                  </a:lnTo>
                  <a:lnTo>
                    <a:pt x="11396" y="26586"/>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3" name="SMARTInkShape-234"/>
            <p:cNvSpPr/>
            <p:nvPr>
              <p:custDataLst>
                <p:tags r:id="rId68"/>
              </p:custDataLst>
            </p:nvPr>
          </p:nvSpPr>
          <p:spPr>
            <a:xfrm>
              <a:off x="9977439" y="1119678"/>
              <a:ext cx="500062" cy="142386"/>
            </a:xfrm>
            <a:custGeom>
              <a:avLst/>
              <a:gdLst/>
              <a:ahLst/>
              <a:cxnLst/>
              <a:rect l="0" t="0" r="0" b="0"/>
              <a:pathLst>
                <a:path w="500062" h="142386">
                  <a:moveTo>
                    <a:pt x="500061" y="11416"/>
                  </a:moveTo>
                  <a:lnTo>
                    <a:pt x="500061" y="11416"/>
                  </a:lnTo>
                  <a:lnTo>
                    <a:pt x="500061" y="5095"/>
                  </a:lnTo>
                  <a:lnTo>
                    <a:pt x="498738" y="3233"/>
                  </a:lnTo>
                  <a:lnTo>
                    <a:pt x="496533" y="1992"/>
                  </a:lnTo>
                  <a:lnTo>
                    <a:pt x="489809" y="0"/>
                  </a:lnTo>
                  <a:lnTo>
                    <a:pt x="478976" y="7789"/>
                  </a:lnTo>
                  <a:lnTo>
                    <a:pt x="424157" y="24770"/>
                  </a:lnTo>
                  <a:lnTo>
                    <a:pt x="384902" y="49987"/>
                  </a:lnTo>
                  <a:lnTo>
                    <a:pt x="332320" y="64904"/>
                  </a:lnTo>
                  <a:lnTo>
                    <a:pt x="279220" y="85628"/>
                  </a:lnTo>
                  <a:lnTo>
                    <a:pt x="227280" y="102461"/>
                  </a:lnTo>
                  <a:lnTo>
                    <a:pt x="178803" y="114998"/>
                  </a:lnTo>
                  <a:lnTo>
                    <a:pt x="120412" y="126284"/>
                  </a:lnTo>
                  <a:lnTo>
                    <a:pt x="61075" y="131433"/>
                  </a:lnTo>
                  <a:lnTo>
                    <a:pt x="16283" y="141880"/>
                  </a:lnTo>
                  <a:lnTo>
                    <a:pt x="0" y="1423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4" name="SMARTInkShape-235"/>
            <p:cNvSpPr/>
            <p:nvPr>
              <p:custDataLst>
                <p:tags r:id="rId69"/>
              </p:custDataLst>
            </p:nvPr>
          </p:nvSpPr>
          <p:spPr>
            <a:xfrm>
              <a:off x="10263189" y="1190625"/>
              <a:ext cx="107156" cy="452439"/>
            </a:xfrm>
            <a:custGeom>
              <a:avLst/>
              <a:gdLst/>
              <a:ahLst/>
              <a:cxnLst/>
              <a:rect l="0" t="0" r="0" b="0"/>
              <a:pathLst>
                <a:path w="107156" h="452439">
                  <a:moveTo>
                    <a:pt x="0" y="0"/>
                  </a:moveTo>
                  <a:lnTo>
                    <a:pt x="0" y="0"/>
                  </a:lnTo>
                  <a:lnTo>
                    <a:pt x="0" y="18184"/>
                  </a:lnTo>
                  <a:lnTo>
                    <a:pt x="3526" y="24839"/>
                  </a:lnTo>
                  <a:lnTo>
                    <a:pt x="8181" y="32206"/>
                  </a:lnTo>
                  <a:lnTo>
                    <a:pt x="11168" y="47715"/>
                  </a:lnTo>
                  <a:lnTo>
                    <a:pt x="11414" y="51654"/>
                  </a:lnTo>
                  <a:lnTo>
                    <a:pt x="15215" y="59558"/>
                  </a:lnTo>
                  <a:lnTo>
                    <a:pt x="18080" y="63518"/>
                  </a:lnTo>
                  <a:lnTo>
                    <a:pt x="36539" y="119373"/>
                  </a:lnTo>
                  <a:lnTo>
                    <a:pt x="42697" y="135075"/>
                  </a:lnTo>
                  <a:lnTo>
                    <a:pt x="60286" y="190508"/>
                  </a:lnTo>
                  <a:lnTo>
                    <a:pt x="83409" y="241654"/>
                  </a:lnTo>
                  <a:lnTo>
                    <a:pt x="97737" y="296921"/>
                  </a:lnTo>
                  <a:lnTo>
                    <a:pt x="104364" y="321251"/>
                  </a:lnTo>
                  <a:lnTo>
                    <a:pt x="106911" y="374971"/>
                  </a:lnTo>
                  <a:lnTo>
                    <a:pt x="107149" y="431260"/>
                  </a:lnTo>
                  <a:lnTo>
                    <a:pt x="107155" y="452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81" name="SMARTInkShape-Group38"/>
          <p:cNvGrpSpPr/>
          <p:nvPr/>
        </p:nvGrpSpPr>
        <p:grpSpPr>
          <a:xfrm>
            <a:off x="10727531" y="683703"/>
            <a:ext cx="1297784" cy="756954"/>
            <a:chOff x="10727531" y="683703"/>
            <a:chExt cx="1297784" cy="756954"/>
          </a:xfrm>
        </p:grpSpPr>
        <p:sp>
          <p:nvSpPr>
            <p:cNvPr id="276" name="SMARTInkShape-236"/>
            <p:cNvSpPr/>
            <p:nvPr>
              <p:custDataLst>
                <p:tags r:id="rId61"/>
              </p:custDataLst>
            </p:nvPr>
          </p:nvSpPr>
          <p:spPr>
            <a:xfrm>
              <a:off x="11787190" y="714375"/>
              <a:ext cx="238125" cy="488157"/>
            </a:xfrm>
            <a:custGeom>
              <a:avLst/>
              <a:gdLst/>
              <a:ahLst/>
              <a:cxnLst/>
              <a:rect l="0" t="0" r="0" b="0"/>
              <a:pathLst>
                <a:path w="238125" h="488157">
                  <a:moveTo>
                    <a:pt x="190499" y="0"/>
                  </a:moveTo>
                  <a:lnTo>
                    <a:pt x="190499" y="0"/>
                  </a:lnTo>
                  <a:lnTo>
                    <a:pt x="158610" y="52972"/>
                  </a:lnTo>
                  <a:lnTo>
                    <a:pt x="139317" y="83616"/>
                  </a:lnTo>
                  <a:lnTo>
                    <a:pt x="102717" y="121744"/>
                  </a:lnTo>
                  <a:lnTo>
                    <a:pt x="80558" y="138672"/>
                  </a:lnTo>
                  <a:lnTo>
                    <a:pt x="38501" y="190718"/>
                  </a:lnTo>
                  <a:lnTo>
                    <a:pt x="5399" y="245826"/>
                  </a:lnTo>
                  <a:lnTo>
                    <a:pt x="472" y="280541"/>
                  </a:lnTo>
                  <a:lnTo>
                    <a:pt x="0" y="309007"/>
                  </a:lnTo>
                  <a:lnTo>
                    <a:pt x="9502" y="301270"/>
                  </a:lnTo>
                  <a:lnTo>
                    <a:pt x="20306" y="298727"/>
                  </a:lnTo>
                  <a:lnTo>
                    <a:pt x="27985" y="298132"/>
                  </a:lnTo>
                  <a:lnTo>
                    <a:pt x="35808" y="294340"/>
                  </a:lnTo>
                  <a:lnTo>
                    <a:pt x="39746" y="291477"/>
                  </a:lnTo>
                  <a:lnTo>
                    <a:pt x="57930" y="287447"/>
                  </a:lnTo>
                  <a:lnTo>
                    <a:pt x="95961" y="295590"/>
                  </a:lnTo>
                  <a:lnTo>
                    <a:pt x="146554" y="318990"/>
                  </a:lnTo>
                  <a:lnTo>
                    <a:pt x="170567" y="340284"/>
                  </a:lnTo>
                  <a:lnTo>
                    <a:pt x="208766" y="395914"/>
                  </a:lnTo>
                  <a:lnTo>
                    <a:pt x="234503" y="454749"/>
                  </a:lnTo>
                  <a:lnTo>
                    <a:pt x="236513" y="462725"/>
                  </a:lnTo>
                  <a:lnTo>
                    <a:pt x="238124" y="488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7" name="SMARTInkShape-237"/>
            <p:cNvSpPr/>
            <p:nvPr>
              <p:custDataLst>
                <p:tags r:id="rId62"/>
              </p:custDataLst>
            </p:nvPr>
          </p:nvSpPr>
          <p:spPr>
            <a:xfrm>
              <a:off x="11775281" y="683703"/>
              <a:ext cx="107159" cy="557936"/>
            </a:xfrm>
            <a:custGeom>
              <a:avLst/>
              <a:gdLst/>
              <a:ahLst/>
              <a:cxnLst/>
              <a:rect l="0" t="0" r="0" b="0"/>
              <a:pathLst>
                <a:path w="107159" h="557936">
                  <a:moveTo>
                    <a:pt x="0" y="6860"/>
                  </a:moveTo>
                  <a:lnTo>
                    <a:pt x="0" y="6860"/>
                  </a:lnTo>
                  <a:lnTo>
                    <a:pt x="6321" y="6860"/>
                  </a:lnTo>
                  <a:lnTo>
                    <a:pt x="8183" y="5537"/>
                  </a:lnTo>
                  <a:lnTo>
                    <a:pt x="9425" y="3332"/>
                  </a:lnTo>
                  <a:lnTo>
                    <a:pt x="10252" y="539"/>
                  </a:lnTo>
                  <a:lnTo>
                    <a:pt x="10803" y="0"/>
                  </a:lnTo>
                  <a:lnTo>
                    <a:pt x="11172" y="963"/>
                  </a:lnTo>
                  <a:lnTo>
                    <a:pt x="11902" y="55576"/>
                  </a:lnTo>
                  <a:lnTo>
                    <a:pt x="13229" y="103821"/>
                  </a:lnTo>
                  <a:lnTo>
                    <a:pt x="22157" y="161866"/>
                  </a:lnTo>
                  <a:lnTo>
                    <a:pt x="31668" y="217493"/>
                  </a:lnTo>
                  <a:lnTo>
                    <a:pt x="38447" y="271598"/>
                  </a:lnTo>
                  <a:lnTo>
                    <a:pt x="45813" y="326530"/>
                  </a:lnTo>
                  <a:lnTo>
                    <a:pt x="56772" y="385103"/>
                  </a:lnTo>
                  <a:lnTo>
                    <a:pt x="67827" y="431875"/>
                  </a:lnTo>
                  <a:lnTo>
                    <a:pt x="79481" y="477924"/>
                  </a:lnTo>
                  <a:lnTo>
                    <a:pt x="95271" y="533238"/>
                  </a:lnTo>
                  <a:lnTo>
                    <a:pt x="101875" y="555660"/>
                  </a:lnTo>
                  <a:lnTo>
                    <a:pt x="103634" y="557935"/>
                  </a:lnTo>
                  <a:lnTo>
                    <a:pt x="107158" y="5545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8" name="SMARTInkShape-238"/>
            <p:cNvSpPr/>
            <p:nvPr>
              <p:custDataLst>
                <p:tags r:id="rId63"/>
              </p:custDataLst>
            </p:nvPr>
          </p:nvSpPr>
          <p:spPr>
            <a:xfrm>
              <a:off x="11489696" y="869314"/>
              <a:ext cx="330749" cy="485595"/>
            </a:xfrm>
            <a:custGeom>
              <a:avLst/>
              <a:gdLst/>
              <a:ahLst/>
              <a:cxnLst/>
              <a:rect l="0" t="0" r="0" b="0"/>
              <a:pathLst>
                <a:path w="330749" h="485595">
                  <a:moveTo>
                    <a:pt x="83179" y="23655"/>
                  </a:moveTo>
                  <a:lnTo>
                    <a:pt x="83179" y="23655"/>
                  </a:lnTo>
                  <a:lnTo>
                    <a:pt x="83179" y="17334"/>
                  </a:lnTo>
                  <a:lnTo>
                    <a:pt x="84502" y="15472"/>
                  </a:lnTo>
                  <a:lnTo>
                    <a:pt x="86707" y="14231"/>
                  </a:lnTo>
                  <a:lnTo>
                    <a:pt x="89501" y="13404"/>
                  </a:lnTo>
                  <a:lnTo>
                    <a:pt x="91362" y="11529"/>
                  </a:lnTo>
                  <a:lnTo>
                    <a:pt x="93431" y="5918"/>
                  </a:lnTo>
                  <a:lnTo>
                    <a:pt x="92660" y="3893"/>
                  </a:lnTo>
                  <a:lnTo>
                    <a:pt x="90822" y="2543"/>
                  </a:lnTo>
                  <a:lnTo>
                    <a:pt x="84689" y="376"/>
                  </a:lnTo>
                  <a:lnTo>
                    <a:pt x="77306" y="0"/>
                  </a:lnTo>
                  <a:lnTo>
                    <a:pt x="70426" y="3440"/>
                  </a:lnTo>
                  <a:lnTo>
                    <a:pt x="48910" y="16428"/>
                  </a:lnTo>
                  <a:lnTo>
                    <a:pt x="33190" y="21514"/>
                  </a:lnTo>
                  <a:lnTo>
                    <a:pt x="24361" y="29759"/>
                  </a:lnTo>
                  <a:lnTo>
                    <a:pt x="17349" y="40920"/>
                  </a:lnTo>
                  <a:lnTo>
                    <a:pt x="9321" y="58864"/>
                  </a:lnTo>
                  <a:lnTo>
                    <a:pt x="4051" y="67085"/>
                  </a:lnTo>
                  <a:lnTo>
                    <a:pt x="1085" y="79150"/>
                  </a:lnTo>
                  <a:lnTo>
                    <a:pt x="0" y="99052"/>
                  </a:lnTo>
                  <a:lnTo>
                    <a:pt x="6205" y="117285"/>
                  </a:lnTo>
                  <a:lnTo>
                    <a:pt x="44398" y="162767"/>
                  </a:lnTo>
                  <a:lnTo>
                    <a:pt x="101448" y="210204"/>
                  </a:lnTo>
                  <a:lnTo>
                    <a:pt x="158982" y="259300"/>
                  </a:lnTo>
                  <a:lnTo>
                    <a:pt x="212658" y="299360"/>
                  </a:lnTo>
                  <a:lnTo>
                    <a:pt x="264059" y="353747"/>
                  </a:lnTo>
                  <a:lnTo>
                    <a:pt x="283956" y="372769"/>
                  </a:lnTo>
                  <a:lnTo>
                    <a:pt x="320744" y="430129"/>
                  </a:lnTo>
                  <a:lnTo>
                    <a:pt x="329516" y="449244"/>
                  </a:lnTo>
                  <a:lnTo>
                    <a:pt x="330748" y="454225"/>
                  </a:lnTo>
                  <a:lnTo>
                    <a:pt x="330245" y="458868"/>
                  </a:lnTo>
                  <a:lnTo>
                    <a:pt x="322743" y="479883"/>
                  </a:lnTo>
                  <a:lnTo>
                    <a:pt x="320940" y="482588"/>
                  </a:lnTo>
                  <a:lnTo>
                    <a:pt x="318416" y="484392"/>
                  </a:lnTo>
                  <a:lnTo>
                    <a:pt x="315409" y="485594"/>
                  </a:lnTo>
                  <a:lnTo>
                    <a:pt x="305014" y="483402"/>
                  </a:lnTo>
                  <a:lnTo>
                    <a:pt x="287815" y="474730"/>
                  </a:lnTo>
                  <a:lnTo>
                    <a:pt x="252544" y="448632"/>
                  </a:lnTo>
                  <a:lnTo>
                    <a:pt x="211991" y="396504"/>
                  </a:lnTo>
                  <a:lnTo>
                    <a:pt x="186526" y="349073"/>
                  </a:lnTo>
                  <a:lnTo>
                    <a:pt x="180027" y="309156"/>
                  </a:lnTo>
                  <a:lnTo>
                    <a:pt x="178640" y="259918"/>
                  </a:lnTo>
                  <a:lnTo>
                    <a:pt x="174929" y="202003"/>
                  </a:lnTo>
                  <a:lnTo>
                    <a:pt x="167630" y="144008"/>
                  </a:lnTo>
                  <a:lnTo>
                    <a:pt x="165526" y="116494"/>
                  </a:lnTo>
                  <a:lnTo>
                    <a:pt x="149995" y="75454"/>
                  </a:lnTo>
                  <a:lnTo>
                    <a:pt x="133322" y="51721"/>
                  </a:lnTo>
                  <a:lnTo>
                    <a:pt x="95085" y="117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9" name="SMARTInkShape-239"/>
            <p:cNvSpPr/>
            <p:nvPr>
              <p:custDataLst>
                <p:tags r:id="rId64"/>
              </p:custDataLst>
            </p:nvPr>
          </p:nvSpPr>
          <p:spPr>
            <a:xfrm>
              <a:off x="11120658" y="869977"/>
              <a:ext cx="237907" cy="504026"/>
            </a:xfrm>
            <a:custGeom>
              <a:avLst/>
              <a:gdLst/>
              <a:ahLst/>
              <a:cxnLst/>
              <a:rect l="0" t="0" r="0" b="0"/>
              <a:pathLst>
                <a:path w="237907" h="504026">
                  <a:moveTo>
                    <a:pt x="202186" y="82523"/>
                  </a:moveTo>
                  <a:lnTo>
                    <a:pt x="202186" y="82523"/>
                  </a:lnTo>
                  <a:lnTo>
                    <a:pt x="198658" y="58988"/>
                  </a:lnTo>
                  <a:lnTo>
                    <a:pt x="195865" y="46989"/>
                  </a:lnTo>
                  <a:lnTo>
                    <a:pt x="190035" y="37667"/>
                  </a:lnTo>
                  <a:lnTo>
                    <a:pt x="164190" y="18227"/>
                  </a:lnTo>
                  <a:lnTo>
                    <a:pt x="139187" y="5411"/>
                  </a:lnTo>
                  <a:lnTo>
                    <a:pt x="99064" y="0"/>
                  </a:lnTo>
                  <a:lnTo>
                    <a:pt x="51621" y="11353"/>
                  </a:lnTo>
                  <a:lnTo>
                    <a:pt x="26385" y="23829"/>
                  </a:lnTo>
                  <a:lnTo>
                    <a:pt x="8270" y="39032"/>
                  </a:lnTo>
                  <a:lnTo>
                    <a:pt x="3554" y="46878"/>
                  </a:lnTo>
                  <a:lnTo>
                    <a:pt x="525" y="62694"/>
                  </a:lnTo>
                  <a:lnTo>
                    <a:pt x="0" y="74590"/>
                  </a:lnTo>
                  <a:lnTo>
                    <a:pt x="6167" y="92814"/>
                  </a:lnTo>
                  <a:lnTo>
                    <a:pt x="45851" y="150543"/>
                  </a:lnTo>
                  <a:lnTo>
                    <a:pt x="67964" y="167647"/>
                  </a:lnTo>
                  <a:lnTo>
                    <a:pt x="108616" y="183205"/>
                  </a:lnTo>
                  <a:lnTo>
                    <a:pt x="113347" y="184040"/>
                  </a:lnTo>
                  <a:lnTo>
                    <a:pt x="117825" y="183274"/>
                  </a:lnTo>
                  <a:lnTo>
                    <a:pt x="130447" y="179403"/>
                  </a:lnTo>
                  <a:lnTo>
                    <a:pt x="134517" y="178860"/>
                  </a:lnTo>
                  <a:lnTo>
                    <a:pt x="137229" y="177174"/>
                  </a:lnTo>
                  <a:lnTo>
                    <a:pt x="139038" y="174728"/>
                  </a:lnTo>
                  <a:lnTo>
                    <a:pt x="148261" y="154976"/>
                  </a:lnTo>
                  <a:lnTo>
                    <a:pt x="148233" y="140742"/>
                  </a:lnTo>
                  <a:lnTo>
                    <a:pt x="136661" y="82484"/>
                  </a:lnTo>
                  <a:lnTo>
                    <a:pt x="122104" y="49804"/>
                  </a:lnTo>
                  <a:lnTo>
                    <a:pt x="121016" y="44835"/>
                  </a:lnTo>
                  <a:lnTo>
                    <a:pt x="118969" y="41523"/>
                  </a:lnTo>
                  <a:lnTo>
                    <a:pt x="116281" y="39315"/>
                  </a:lnTo>
                  <a:lnTo>
                    <a:pt x="109766" y="36861"/>
                  </a:lnTo>
                  <a:lnTo>
                    <a:pt x="95682" y="34975"/>
                  </a:lnTo>
                  <a:lnTo>
                    <a:pt x="88902" y="41241"/>
                  </a:lnTo>
                  <a:lnTo>
                    <a:pt x="85692" y="51387"/>
                  </a:lnTo>
                  <a:lnTo>
                    <a:pt x="83630" y="73139"/>
                  </a:lnTo>
                  <a:lnTo>
                    <a:pt x="93419" y="125094"/>
                  </a:lnTo>
                  <a:lnTo>
                    <a:pt x="105539" y="175403"/>
                  </a:lnTo>
                  <a:lnTo>
                    <a:pt x="128514" y="228458"/>
                  </a:lnTo>
                  <a:lnTo>
                    <a:pt x="145521" y="273930"/>
                  </a:lnTo>
                  <a:lnTo>
                    <a:pt x="163790" y="320916"/>
                  </a:lnTo>
                  <a:lnTo>
                    <a:pt x="181813" y="377880"/>
                  </a:lnTo>
                  <a:lnTo>
                    <a:pt x="202116" y="435880"/>
                  </a:lnTo>
                  <a:lnTo>
                    <a:pt x="223643" y="488728"/>
                  </a:lnTo>
                  <a:lnTo>
                    <a:pt x="225301" y="502447"/>
                  </a:lnTo>
                  <a:lnTo>
                    <a:pt x="226856" y="504025"/>
                  </a:lnTo>
                  <a:lnTo>
                    <a:pt x="229217" y="503753"/>
                  </a:lnTo>
                  <a:lnTo>
                    <a:pt x="237906" y="499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0" name="SMARTInkShape-240"/>
            <p:cNvSpPr/>
            <p:nvPr>
              <p:custDataLst>
                <p:tags r:id="rId65"/>
              </p:custDataLst>
            </p:nvPr>
          </p:nvSpPr>
          <p:spPr>
            <a:xfrm>
              <a:off x="10727531" y="928705"/>
              <a:ext cx="476251" cy="511952"/>
            </a:xfrm>
            <a:custGeom>
              <a:avLst/>
              <a:gdLst/>
              <a:ahLst/>
              <a:cxnLst/>
              <a:rect l="0" t="0" r="0" b="0"/>
              <a:pathLst>
                <a:path w="476251" h="511952">
                  <a:moveTo>
                    <a:pt x="0" y="83326"/>
                  </a:moveTo>
                  <a:lnTo>
                    <a:pt x="0" y="83326"/>
                  </a:lnTo>
                  <a:lnTo>
                    <a:pt x="10252" y="73075"/>
                  </a:lnTo>
                  <a:lnTo>
                    <a:pt x="11761" y="61314"/>
                  </a:lnTo>
                  <a:lnTo>
                    <a:pt x="11863" y="53727"/>
                  </a:lnTo>
                  <a:lnTo>
                    <a:pt x="15416" y="46799"/>
                  </a:lnTo>
                  <a:lnTo>
                    <a:pt x="31668" y="26629"/>
                  </a:lnTo>
                  <a:lnTo>
                    <a:pt x="35842" y="15521"/>
                  </a:lnTo>
                  <a:lnTo>
                    <a:pt x="41506" y="7771"/>
                  </a:lnTo>
                  <a:lnTo>
                    <a:pt x="48433" y="3444"/>
                  </a:lnTo>
                  <a:lnTo>
                    <a:pt x="63660" y="666"/>
                  </a:lnTo>
                  <a:lnTo>
                    <a:pt x="116959" y="0"/>
                  </a:lnTo>
                  <a:lnTo>
                    <a:pt x="164451" y="12936"/>
                  </a:lnTo>
                  <a:lnTo>
                    <a:pt x="206081" y="33193"/>
                  </a:lnTo>
                  <a:lnTo>
                    <a:pt x="222119" y="46052"/>
                  </a:lnTo>
                  <a:lnTo>
                    <a:pt x="259612" y="101727"/>
                  </a:lnTo>
                  <a:lnTo>
                    <a:pt x="289167" y="160919"/>
                  </a:lnTo>
                  <a:lnTo>
                    <a:pt x="295140" y="192306"/>
                  </a:lnTo>
                  <a:lnTo>
                    <a:pt x="287901" y="246726"/>
                  </a:lnTo>
                  <a:lnTo>
                    <a:pt x="284711" y="297451"/>
                  </a:lnTo>
                  <a:lnTo>
                    <a:pt x="265466" y="350190"/>
                  </a:lnTo>
                  <a:lnTo>
                    <a:pt x="252548" y="381119"/>
                  </a:lnTo>
                  <a:lnTo>
                    <a:pt x="218051" y="430917"/>
                  </a:lnTo>
                  <a:lnTo>
                    <a:pt x="193199" y="454836"/>
                  </a:lnTo>
                  <a:lnTo>
                    <a:pt x="175159" y="478327"/>
                  </a:lnTo>
                  <a:lnTo>
                    <a:pt x="156557" y="491552"/>
                  </a:lnTo>
                  <a:lnTo>
                    <a:pt x="134287" y="497529"/>
                  </a:lnTo>
                  <a:lnTo>
                    <a:pt x="97507" y="499824"/>
                  </a:lnTo>
                  <a:lnTo>
                    <a:pt x="86111" y="496419"/>
                  </a:lnTo>
                  <a:lnTo>
                    <a:pt x="45473" y="472052"/>
                  </a:lnTo>
                  <a:lnTo>
                    <a:pt x="40054" y="460704"/>
                  </a:lnTo>
                  <a:lnTo>
                    <a:pt x="35972" y="414872"/>
                  </a:lnTo>
                  <a:lnTo>
                    <a:pt x="39359" y="405746"/>
                  </a:lnTo>
                  <a:lnTo>
                    <a:pt x="43953" y="397280"/>
                  </a:lnTo>
                  <a:lnTo>
                    <a:pt x="45993" y="389108"/>
                  </a:lnTo>
                  <a:lnTo>
                    <a:pt x="53955" y="381066"/>
                  </a:lnTo>
                  <a:lnTo>
                    <a:pt x="64990" y="374405"/>
                  </a:lnTo>
                  <a:lnTo>
                    <a:pt x="108056" y="359964"/>
                  </a:lnTo>
                  <a:lnTo>
                    <a:pt x="156467" y="358861"/>
                  </a:lnTo>
                  <a:lnTo>
                    <a:pt x="214534" y="373790"/>
                  </a:lnTo>
                  <a:lnTo>
                    <a:pt x="270164" y="390390"/>
                  </a:lnTo>
                  <a:lnTo>
                    <a:pt x="320742" y="414248"/>
                  </a:lnTo>
                  <a:lnTo>
                    <a:pt x="368950" y="438412"/>
                  </a:lnTo>
                  <a:lnTo>
                    <a:pt x="425079" y="472951"/>
                  </a:lnTo>
                  <a:lnTo>
                    <a:pt x="462987" y="499757"/>
                  </a:lnTo>
                  <a:lnTo>
                    <a:pt x="476250" y="5119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90" name="SMARTInkShape-Group39"/>
          <p:cNvGrpSpPr/>
          <p:nvPr/>
        </p:nvGrpSpPr>
        <p:grpSpPr>
          <a:xfrm>
            <a:off x="10620592" y="2418624"/>
            <a:ext cx="1154690" cy="1022231"/>
            <a:chOff x="10620592" y="2418624"/>
            <a:chExt cx="1154690" cy="1022231"/>
          </a:xfrm>
        </p:grpSpPr>
        <p:sp>
          <p:nvSpPr>
            <p:cNvPr id="282" name="SMARTInkShape-241"/>
            <p:cNvSpPr/>
            <p:nvPr>
              <p:custDataLst>
                <p:tags r:id="rId53"/>
              </p:custDataLst>
            </p:nvPr>
          </p:nvSpPr>
          <p:spPr>
            <a:xfrm>
              <a:off x="11589933" y="2418624"/>
              <a:ext cx="185349" cy="724627"/>
            </a:xfrm>
            <a:custGeom>
              <a:avLst/>
              <a:gdLst/>
              <a:ahLst/>
              <a:cxnLst/>
              <a:rect l="0" t="0" r="0" b="0"/>
              <a:pathLst>
                <a:path w="185349" h="724627">
                  <a:moveTo>
                    <a:pt x="42473" y="10251"/>
                  </a:moveTo>
                  <a:lnTo>
                    <a:pt x="42473" y="10251"/>
                  </a:lnTo>
                  <a:lnTo>
                    <a:pt x="42473" y="3930"/>
                  </a:lnTo>
                  <a:lnTo>
                    <a:pt x="41150" y="2069"/>
                  </a:lnTo>
                  <a:lnTo>
                    <a:pt x="38946" y="827"/>
                  </a:lnTo>
                  <a:lnTo>
                    <a:pt x="36153" y="0"/>
                  </a:lnTo>
                  <a:lnTo>
                    <a:pt x="34291" y="771"/>
                  </a:lnTo>
                  <a:lnTo>
                    <a:pt x="33049" y="2608"/>
                  </a:lnTo>
                  <a:lnTo>
                    <a:pt x="15889" y="52541"/>
                  </a:lnTo>
                  <a:lnTo>
                    <a:pt x="8559" y="94893"/>
                  </a:lnTo>
                  <a:lnTo>
                    <a:pt x="5789" y="142799"/>
                  </a:lnTo>
                  <a:lnTo>
                    <a:pt x="0" y="185197"/>
                  </a:lnTo>
                  <a:lnTo>
                    <a:pt x="5029" y="239277"/>
                  </a:lnTo>
                  <a:lnTo>
                    <a:pt x="9771" y="288454"/>
                  </a:lnTo>
                  <a:lnTo>
                    <a:pt x="19555" y="341390"/>
                  </a:lnTo>
                  <a:lnTo>
                    <a:pt x="30832" y="390589"/>
                  </a:lnTo>
                  <a:lnTo>
                    <a:pt x="42552" y="438680"/>
                  </a:lnTo>
                  <a:lnTo>
                    <a:pt x="54403" y="486443"/>
                  </a:lnTo>
                  <a:lnTo>
                    <a:pt x="69819" y="530581"/>
                  </a:lnTo>
                  <a:lnTo>
                    <a:pt x="92413" y="581051"/>
                  </a:lnTo>
                  <a:lnTo>
                    <a:pt x="117221" y="631766"/>
                  </a:lnTo>
                  <a:lnTo>
                    <a:pt x="145851" y="678394"/>
                  </a:lnTo>
                  <a:lnTo>
                    <a:pt x="171994" y="701317"/>
                  </a:lnTo>
                  <a:lnTo>
                    <a:pt x="185348" y="7246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3" name="SMARTInkShape-242"/>
            <p:cNvSpPr/>
            <p:nvPr>
              <p:custDataLst>
                <p:tags r:id="rId54"/>
              </p:custDataLst>
            </p:nvPr>
          </p:nvSpPr>
          <p:spPr>
            <a:xfrm>
              <a:off x="11418094" y="2524168"/>
              <a:ext cx="201134" cy="821489"/>
            </a:xfrm>
            <a:custGeom>
              <a:avLst/>
              <a:gdLst/>
              <a:ahLst/>
              <a:cxnLst/>
              <a:rect l="0" t="0" r="0" b="0"/>
              <a:pathLst>
                <a:path w="201134" h="821489">
                  <a:moveTo>
                    <a:pt x="0" y="11863"/>
                  </a:moveTo>
                  <a:lnTo>
                    <a:pt x="0" y="11863"/>
                  </a:lnTo>
                  <a:lnTo>
                    <a:pt x="6320" y="11863"/>
                  </a:lnTo>
                  <a:lnTo>
                    <a:pt x="8183" y="10540"/>
                  </a:lnTo>
                  <a:lnTo>
                    <a:pt x="9425" y="8335"/>
                  </a:lnTo>
                  <a:lnTo>
                    <a:pt x="11894" y="0"/>
                  </a:lnTo>
                  <a:lnTo>
                    <a:pt x="21409" y="10794"/>
                  </a:lnTo>
                  <a:lnTo>
                    <a:pt x="51655" y="63763"/>
                  </a:lnTo>
                  <a:lnTo>
                    <a:pt x="80869" y="119583"/>
                  </a:lnTo>
                  <a:lnTo>
                    <a:pt x="105051" y="173076"/>
                  </a:lnTo>
                  <a:lnTo>
                    <a:pt x="127552" y="218968"/>
                  </a:lnTo>
                  <a:lnTo>
                    <a:pt x="144654" y="272400"/>
                  </a:lnTo>
                  <a:lnTo>
                    <a:pt x="164422" y="330124"/>
                  </a:lnTo>
                  <a:lnTo>
                    <a:pt x="175823" y="372917"/>
                  </a:lnTo>
                  <a:lnTo>
                    <a:pt x="183977" y="418394"/>
                  </a:lnTo>
                  <a:lnTo>
                    <a:pt x="187601" y="465064"/>
                  </a:lnTo>
                  <a:lnTo>
                    <a:pt x="192739" y="508737"/>
                  </a:lnTo>
                  <a:lnTo>
                    <a:pt x="198110" y="550196"/>
                  </a:lnTo>
                  <a:lnTo>
                    <a:pt x="201133" y="609402"/>
                  </a:lnTo>
                  <a:lnTo>
                    <a:pt x="200706" y="661046"/>
                  </a:lnTo>
                  <a:lnTo>
                    <a:pt x="192790" y="708539"/>
                  </a:lnTo>
                  <a:lnTo>
                    <a:pt x="180741" y="745689"/>
                  </a:lnTo>
                  <a:lnTo>
                    <a:pt x="146580" y="788903"/>
                  </a:lnTo>
                  <a:lnTo>
                    <a:pt x="112322" y="815775"/>
                  </a:lnTo>
                  <a:lnTo>
                    <a:pt x="97759" y="820736"/>
                  </a:lnTo>
                  <a:lnTo>
                    <a:pt x="83345" y="8214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4" name="SMARTInkShape-243"/>
            <p:cNvSpPr/>
            <p:nvPr>
              <p:custDataLst>
                <p:tags r:id="rId55"/>
              </p:custDataLst>
            </p:nvPr>
          </p:nvSpPr>
          <p:spPr>
            <a:xfrm>
              <a:off x="11334799" y="2636328"/>
              <a:ext cx="238077" cy="435486"/>
            </a:xfrm>
            <a:custGeom>
              <a:avLst/>
              <a:gdLst/>
              <a:ahLst/>
              <a:cxnLst/>
              <a:rect l="0" t="0" r="0" b="0"/>
              <a:pathLst>
                <a:path w="238077" h="435486">
                  <a:moveTo>
                    <a:pt x="95201" y="6860"/>
                  </a:moveTo>
                  <a:lnTo>
                    <a:pt x="95201" y="6860"/>
                  </a:lnTo>
                  <a:lnTo>
                    <a:pt x="95201" y="0"/>
                  </a:lnTo>
                  <a:lnTo>
                    <a:pt x="95201" y="5695"/>
                  </a:lnTo>
                  <a:lnTo>
                    <a:pt x="78628" y="29650"/>
                  </a:lnTo>
                  <a:lnTo>
                    <a:pt x="60983" y="82438"/>
                  </a:lnTo>
                  <a:lnTo>
                    <a:pt x="24433" y="137838"/>
                  </a:lnTo>
                  <a:lnTo>
                    <a:pt x="17446" y="153708"/>
                  </a:lnTo>
                  <a:lnTo>
                    <a:pt x="9434" y="181926"/>
                  </a:lnTo>
                  <a:lnTo>
                    <a:pt x="4166" y="191823"/>
                  </a:lnTo>
                  <a:lnTo>
                    <a:pt x="321" y="208883"/>
                  </a:lnTo>
                  <a:lnTo>
                    <a:pt x="0" y="219292"/>
                  </a:lnTo>
                  <a:lnTo>
                    <a:pt x="1307" y="219919"/>
                  </a:lnTo>
                  <a:lnTo>
                    <a:pt x="55774" y="222485"/>
                  </a:lnTo>
                  <a:lnTo>
                    <a:pt x="115211" y="238908"/>
                  </a:lnTo>
                  <a:lnTo>
                    <a:pt x="132586" y="249505"/>
                  </a:lnTo>
                  <a:lnTo>
                    <a:pt x="158492" y="274443"/>
                  </a:lnTo>
                  <a:lnTo>
                    <a:pt x="174661" y="295752"/>
                  </a:lnTo>
                  <a:lnTo>
                    <a:pt x="194299" y="313678"/>
                  </a:lnTo>
                  <a:lnTo>
                    <a:pt x="220519" y="367252"/>
                  </a:lnTo>
                  <a:lnTo>
                    <a:pt x="228582" y="396087"/>
                  </a:lnTo>
                  <a:lnTo>
                    <a:pt x="233856" y="407391"/>
                  </a:lnTo>
                  <a:lnTo>
                    <a:pt x="238076" y="4354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5" name="SMARTInkShape-244"/>
            <p:cNvSpPr/>
            <p:nvPr>
              <p:custDataLst>
                <p:tags r:id="rId56"/>
              </p:custDataLst>
            </p:nvPr>
          </p:nvSpPr>
          <p:spPr>
            <a:xfrm>
              <a:off x="11275219" y="2655094"/>
              <a:ext cx="142876" cy="461768"/>
            </a:xfrm>
            <a:custGeom>
              <a:avLst/>
              <a:gdLst/>
              <a:ahLst/>
              <a:cxnLst/>
              <a:rect l="0" t="0" r="0" b="0"/>
              <a:pathLst>
                <a:path w="142876" h="461768">
                  <a:moveTo>
                    <a:pt x="0" y="0"/>
                  </a:moveTo>
                  <a:lnTo>
                    <a:pt x="0" y="0"/>
                  </a:lnTo>
                  <a:lnTo>
                    <a:pt x="0" y="6320"/>
                  </a:lnTo>
                  <a:lnTo>
                    <a:pt x="3528" y="12951"/>
                  </a:lnTo>
                  <a:lnTo>
                    <a:pt x="6320" y="16571"/>
                  </a:lnTo>
                  <a:lnTo>
                    <a:pt x="9425" y="27650"/>
                  </a:lnTo>
                  <a:lnTo>
                    <a:pt x="14698" y="48762"/>
                  </a:lnTo>
                  <a:lnTo>
                    <a:pt x="30795" y="96967"/>
                  </a:lnTo>
                  <a:lnTo>
                    <a:pt x="41391" y="155007"/>
                  </a:lnTo>
                  <a:lnTo>
                    <a:pt x="59756" y="214342"/>
                  </a:lnTo>
                  <a:lnTo>
                    <a:pt x="79404" y="273847"/>
                  </a:lnTo>
                  <a:lnTo>
                    <a:pt x="99223" y="333375"/>
                  </a:lnTo>
                  <a:lnTo>
                    <a:pt x="109641" y="389378"/>
                  </a:lnTo>
                  <a:lnTo>
                    <a:pt x="117200" y="423959"/>
                  </a:lnTo>
                  <a:lnTo>
                    <a:pt x="120018" y="446763"/>
                  </a:lnTo>
                  <a:lnTo>
                    <a:pt x="129265" y="461767"/>
                  </a:lnTo>
                  <a:lnTo>
                    <a:pt x="129832" y="461303"/>
                  </a:lnTo>
                  <a:lnTo>
                    <a:pt x="130901" y="436593"/>
                  </a:lnTo>
                  <a:lnTo>
                    <a:pt x="130956" y="420644"/>
                  </a:lnTo>
                  <a:lnTo>
                    <a:pt x="142875"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6" name="SMARTInkShape-245"/>
            <p:cNvSpPr/>
            <p:nvPr>
              <p:custDataLst>
                <p:tags r:id="rId57"/>
              </p:custDataLst>
            </p:nvPr>
          </p:nvSpPr>
          <p:spPr>
            <a:xfrm>
              <a:off x="11096791" y="2809875"/>
              <a:ext cx="256123" cy="415944"/>
            </a:xfrm>
            <a:custGeom>
              <a:avLst/>
              <a:gdLst/>
              <a:ahLst/>
              <a:cxnLst/>
              <a:rect l="0" t="0" r="0" b="0"/>
              <a:pathLst>
                <a:path w="256123" h="415944">
                  <a:moveTo>
                    <a:pt x="59365" y="11906"/>
                  </a:moveTo>
                  <a:lnTo>
                    <a:pt x="59365" y="11906"/>
                  </a:lnTo>
                  <a:lnTo>
                    <a:pt x="59365" y="145"/>
                  </a:lnTo>
                  <a:lnTo>
                    <a:pt x="49113" y="10264"/>
                  </a:lnTo>
                  <a:lnTo>
                    <a:pt x="20783" y="28334"/>
                  </a:lnTo>
                  <a:lnTo>
                    <a:pt x="15760" y="35965"/>
                  </a:lnTo>
                  <a:lnTo>
                    <a:pt x="12203" y="43765"/>
                  </a:lnTo>
                  <a:lnTo>
                    <a:pt x="6213" y="51642"/>
                  </a:lnTo>
                  <a:lnTo>
                    <a:pt x="2669" y="63080"/>
                  </a:lnTo>
                  <a:lnTo>
                    <a:pt x="0" y="98729"/>
                  </a:lnTo>
                  <a:lnTo>
                    <a:pt x="3436" y="106939"/>
                  </a:lnTo>
                  <a:lnTo>
                    <a:pt x="16421" y="122988"/>
                  </a:lnTo>
                  <a:lnTo>
                    <a:pt x="69183" y="158749"/>
                  </a:lnTo>
                  <a:lnTo>
                    <a:pt x="121414" y="188883"/>
                  </a:lnTo>
                  <a:lnTo>
                    <a:pt x="173983" y="224111"/>
                  </a:lnTo>
                  <a:lnTo>
                    <a:pt x="222041" y="276359"/>
                  </a:lnTo>
                  <a:lnTo>
                    <a:pt x="239565" y="310308"/>
                  </a:lnTo>
                  <a:lnTo>
                    <a:pt x="252037" y="365664"/>
                  </a:lnTo>
                  <a:lnTo>
                    <a:pt x="255282" y="374745"/>
                  </a:lnTo>
                  <a:lnTo>
                    <a:pt x="256122" y="382121"/>
                  </a:lnTo>
                  <a:lnTo>
                    <a:pt x="250950" y="407884"/>
                  </a:lnTo>
                  <a:lnTo>
                    <a:pt x="249267" y="410829"/>
                  </a:lnTo>
                  <a:lnTo>
                    <a:pt x="246820" y="412792"/>
                  </a:lnTo>
                  <a:lnTo>
                    <a:pt x="240574" y="414974"/>
                  </a:lnTo>
                  <a:lnTo>
                    <a:pt x="233390" y="415943"/>
                  </a:lnTo>
                  <a:lnTo>
                    <a:pt x="199875" y="406399"/>
                  </a:lnTo>
                  <a:lnTo>
                    <a:pt x="191047" y="398462"/>
                  </a:lnTo>
                  <a:lnTo>
                    <a:pt x="152343" y="342558"/>
                  </a:lnTo>
                  <a:lnTo>
                    <a:pt x="135107" y="293150"/>
                  </a:lnTo>
                  <a:lnTo>
                    <a:pt x="122964" y="237230"/>
                  </a:lnTo>
                  <a:lnTo>
                    <a:pt x="110537" y="180769"/>
                  </a:lnTo>
                  <a:lnTo>
                    <a:pt x="108043" y="132936"/>
                  </a:lnTo>
                  <a:lnTo>
                    <a:pt x="107458" y="92156"/>
                  </a:lnTo>
                  <a:lnTo>
                    <a:pt x="107128" y="38624"/>
                  </a:lnTo>
                  <a:lnTo>
                    <a:pt x="10699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7" name="SMARTInkShape-246"/>
            <p:cNvSpPr/>
            <p:nvPr>
              <p:custDataLst>
                <p:tags r:id="rId58"/>
              </p:custDataLst>
            </p:nvPr>
          </p:nvSpPr>
          <p:spPr>
            <a:xfrm>
              <a:off x="10918242" y="2835547"/>
              <a:ext cx="261728" cy="407700"/>
            </a:xfrm>
            <a:custGeom>
              <a:avLst/>
              <a:gdLst/>
              <a:ahLst/>
              <a:cxnLst/>
              <a:rect l="0" t="0" r="0" b="0"/>
              <a:pathLst>
                <a:path w="261728" h="407700">
                  <a:moveTo>
                    <a:pt x="130758" y="69578"/>
                  </a:moveTo>
                  <a:lnTo>
                    <a:pt x="130758" y="69578"/>
                  </a:lnTo>
                  <a:lnTo>
                    <a:pt x="130758" y="63257"/>
                  </a:lnTo>
                  <a:lnTo>
                    <a:pt x="129435" y="61395"/>
                  </a:lnTo>
                  <a:lnTo>
                    <a:pt x="127230" y="60154"/>
                  </a:lnTo>
                  <a:lnTo>
                    <a:pt x="124436" y="59327"/>
                  </a:lnTo>
                  <a:lnTo>
                    <a:pt x="122576" y="57452"/>
                  </a:lnTo>
                  <a:lnTo>
                    <a:pt x="120506" y="51841"/>
                  </a:lnTo>
                  <a:lnTo>
                    <a:pt x="117855" y="37461"/>
                  </a:lnTo>
                  <a:lnTo>
                    <a:pt x="112677" y="29727"/>
                  </a:lnTo>
                  <a:lnTo>
                    <a:pt x="96002" y="17936"/>
                  </a:lnTo>
                  <a:lnTo>
                    <a:pt x="55984" y="931"/>
                  </a:lnTo>
                  <a:lnTo>
                    <a:pt x="49160" y="0"/>
                  </a:lnTo>
                  <a:lnTo>
                    <a:pt x="38049" y="2495"/>
                  </a:lnTo>
                  <a:lnTo>
                    <a:pt x="28699" y="6690"/>
                  </a:lnTo>
                  <a:lnTo>
                    <a:pt x="15999" y="10375"/>
                  </a:lnTo>
                  <a:lnTo>
                    <a:pt x="7876" y="15925"/>
                  </a:lnTo>
                  <a:lnTo>
                    <a:pt x="3383" y="26330"/>
                  </a:lnTo>
                  <a:lnTo>
                    <a:pt x="0" y="67520"/>
                  </a:lnTo>
                  <a:lnTo>
                    <a:pt x="6173" y="89988"/>
                  </a:lnTo>
                  <a:lnTo>
                    <a:pt x="16380" y="107082"/>
                  </a:lnTo>
                  <a:lnTo>
                    <a:pt x="62816" y="156343"/>
                  </a:lnTo>
                  <a:lnTo>
                    <a:pt x="74544" y="161057"/>
                  </a:lnTo>
                  <a:lnTo>
                    <a:pt x="97311" y="164083"/>
                  </a:lnTo>
                  <a:lnTo>
                    <a:pt x="100523" y="163008"/>
                  </a:lnTo>
                  <a:lnTo>
                    <a:pt x="102664" y="160969"/>
                  </a:lnTo>
                  <a:lnTo>
                    <a:pt x="109204" y="151778"/>
                  </a:lnTo>
                  <a:lnTo>
                    <a:pt x="114565" y="144476"/>
                  </a:lnTo>
                  <a:lnTo>
                    <a:pt x="128025" y="100694"/>
                  </a:lnTo>
                  <a:lnTo>
                    <a:pt x="128220" y="82085"/>
                  </a:lnTo>
                  <a:lnTo>
                    <a:pt x="118984" y="35145"/>
                  </a:lnTo>
                  <a:lnTo>
                    <a:pt x="118863" y="50544"/>
                  </a:lnTo>
                  <a:lnTo>
                    <a:pt x="139161" y="107376"/>
                  </a:lnTo>
                  <a:lnTo>
                    <a:pt x="154662" y="156860"/>
                  </a:lnTo>
                  <a:lnTo>
                    <a:pt x="170032" y="201714"/>
                  </a:lnTo>
                  <a:lnTo>
                    <a:pt x="187815" y="248518"/>
                  </a:lnTo>
                  <a:lnTo>
                    <a:pt x="201463" y="295899"/>
                  </a:lnTo>
                  <a:lnTo>
                    <a:pt x="217926" y="346676"/>
                  </a:lnTo>
                  <a:lnTo>
                    <a:pt x="228471" y="386902"/>
                  </a:lnTo>
                  <a:lnTo>
                    <a:pt x="233718" y="397142"/>
                  </a:lnTo>
                  <a:lnTo>
                    <a:pt x="236049" y="406103"/>
                  </a:lnTo>
                  <a:lnTo>
                    <a:pt x="237993" y="407699"/>
                  </a:lnTo>
                  <a:lnTo>
                    <a:pt x="240613" y="407440"/>
                  </a:lnTo>
                  <a:lnTo>
                    <a:pt x="243683" y="405944"/>
                  </a:lnTo>
                  <a:lnTo>
                    <a:pt x="245729" y="403624"/>
                  </a:lnTo>
                  <a:lnTo>
                    <a:pt x="250785" y="391002"/>
                  </a:lnTo>
                  <a:lnTo>
                    <a:pt x="261727" y="3791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8" name="SMARTInkShape-247"/>
            <p:cNvSpPr/>
            <p:nvPr>
              <p:custDataLst>
                <p:tags r:id="rId59"/>
              </p:custDataLst>
            </p:nvPr>
          </p:nvSpPr>
          <p:spPr>
            <a:xfrm>
              <a:off x="10703733" y="2893413"/>
              <a:ext cx="297643" cy="339532"/>
            </a:xfrm>
            <a:custGeom>
              <a:avLst/>
              <a:gdLst/>
              <a:ahLst/>
              <a:cxnLst/>
              <a:rect l="0" t="0" r="0" b="0"/>
              <a:pathLst>
                <a:path w="297643" h="339532">
                  <a:moveTo>
                    <a:pt x="23798" y="95056"/>
                  </a:moveTo>
                  <a:lnTo>
                    <a:pt x="23798" y="95056"/>
                  </a:lnTo>
                  <a:lnTo>
                    <a:pt x="17478" y="95056"/>
                  </a:lnTo>
                  <a:lnTo>
                    <a:pt x="15616" y="93733"/>
                  </a:lnTo>
                  <a:lnTo>
                    <a:pt x="14374" y="91528"/>
                  </a:lnTo>
                  <a:lnTo>
                    <a:pt x="12383" y="84804"/>
                  </a:lnTo>
                  <a:lnTo>
                    <a:pt x="5717" y="77319"/>
                  </a:lnTo>
                  <a:lnTo>
                    <a:pt x="2533" y="66888"/>
                  </a:lnTo>
                  <a:lnTo>
                    <a:pt x="0" y="18033"/>
                  </a:lnTo>
                  <a:lnTo>
                    <a:pt x="3519" y="10994"/>
                  </a:lnTo>
                  <a:lnTo>
                    <a:pt x="6311" y="7264"/>
                  </a:lnTo>
                  <a:lnTo>
                    <a:pt x="12940" y="3121"/>
                  </a:lnTo>
                  <a:lnTo>
                    <a:pt x="27973" y="461"/>
                  </a:lnTo>
                  <a:lnTo>
                    <a:pt x="46055" y="0"/>
                  </a:lnTo>
                  <a:lnTo>
                    <a:pt x="57061" y="3420"/>
                  </a:lnTo>
                  <a:lnTo>
                    <a:pt x="113977" y="34119"/>
                  </a:lnTo>
                  <a:lnTo>
                    <a:pt x="138566" y="62448"/>
                  </a:lnTo>
                  <a:lnTo>
                    <a:pt x="165586" y="119278"/>
                  </a:lnTo>
                  <a:lnTo>
                    <a:pt x="186374" y="178454"/>
                  </a:lnTo>
                  <a:lnTo>
                    <a:pt x="195735" y="214134"/>
                  </a:lnTo>
                  <a:lnTo>
                    <a:pt x="191438" y="267331"/>
                  </a:lnTo>
                  <a:lnTo>
                    <a:pt x="184447" y="292797"/>
                  </a:lnTo>
                  <a:lnTo>
                    <a:pt x="170233" y="315600"/>
                  </a:lnTo>
                  <a:lnTo>
                    <a:pt x="162522" y="324485"/>
                  </a:lnTo>
                  <a:lnTo>
                    <a:pt x="154686" y="329316"/>
                  </a:lnTo>
                  <a:lnTo>
                    <a:pt x="146793" y="332786"/>
                  </a:lnTo>
                  <a:lnTo>
                    <a:pt x="138876" y="338738"/>
                  </a:lnTo>
                  <a:lnTo>
                    <a:pt x="133589" y="339531"/>
                  </a:lnTo>
                  <a:lnTo>
                    <a:pt x="104827" y="334278"/>
                  </a:lnTo>
                  <a:lnTo>
                    <a:pt x="95972" y="330141"/>
                  </a:lnTo>
                  <a:lnTo>
                    <a:pt x="91757" y="327185"/>
                  </a:lnTo>
                  <a:lnTo>
                    <a:pt x="55561" y="275704"/>
                  </a:lnTo>
                  <a:lnTo>
                    <a:pt x="49966" y="259559"/>
                  </a:lnTo>
                  <a:lnTo>
                    <a:pt x="48308" y="240076"/>
                  </a:lnTo>
                  <a:lnTo>
                    <a:pt x="51449" y="228742"/>
                  </a:lnTo>
                  <a:lnTo>
                    <a:pt x="55931" y="219295"/>
                  </a:lnTo>
                  <a:lnTo>
                    <a:pt x="57923" y="210686"/>
                  </a:lnTo>
                  <a:lnTo>
                    <a:pt x="59776" y="207862"/>
                  </a:lnTo>
                  <a:lnTo>
                    <a:pt x="62337" y="205978"/>
                  </a:lnTo>
                  <a:lnTo>
                    <a:pt x="70030" y="203886"/>
                  </a:lnTo>
                  <a:lnTo>
                    <a:pt x="82271" y="202956"/>
                  </a:lnTo>
                  <a:lnTo>
                    <a:pt x="104035" y="208753"/>
                  </a:lnTo>
                  <a:lnTo>
                    <a:pt x="158787" y="235436"/>
                  </a:lnTo>
                  <a:lnTo>
                    <a:pt x="213225" y="278096"/>
                  </a:lnTo>
                  <a:lnTo>
                    <a:pt x="239858" y="305935"/>
                  </a:lnTo>
                  <a:lnTo>
                    <a:pt x="272938" y="329352"/>
                  </a:lnTo>
                  <a:lnTo>
                    <a:pt x="283208" y="332424"/>
                  </a:lnTo>
                  <a:lnTo>
                    <a:pt x="288140" y="329317"/>
                  </a:lnTo>
                  <a:lnTo>
                    <a:pt x="297642" y="3212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89" name="SMARTInkShape-248"/>
            <p:cNvSpPr/>
            <p:nvPr>
              <p:custDataLst>
                <p:tags r:id="rId60"/>
              </p:custDataLst>
            </p:nvPr>
          </p:nvSpPr>
          <p:spPr>
            <a:xfrm>
              <a:off x="10620592" y="2797982"/>
              <a:ext cx="273628" cy="642873"/>
            </a:xfrm>
            <a:custGeom>
              <a:avLst/>
              <a:gdLst/>
              <a:ahLst/>
              <a:cxnLst/>
              <a:rect l="0" t="0" r="0" b="0"/>
              <a:pathLst>
                <a:path w="273628" h="642873">
                  <a:moveTo>
                    <a:pt x="71222" y="11893"/>
                  </a:moveTo>
                  <a:lnTo>
                    <a:pt x="71222" y="11893"/>
                  </a:lnTo>
                  <a:lnTo>
                    <a:pt x="59805" y="477"/>
                  </a:lnTo>
                  <a:lnTo>
                    <a:pt x="41591" y="0"/>
                  </a:lnTo>
                  <a:lnTo>
                    <a:pt x="39560" y="1318"/>
                  </a:lnTo>
                  <a:lnTo>
                    <a:pt x="38207" y="3520"/>
                  </a:lnTo>
                  <a:lnTo>
                    <a:pt x="37306" y="6311"/>
                  </a:lnTo>
                  <a:lnTo>
                    <a:pt x="35382" y="8172"/>
                  </a:lnTo>
                  <a:lnTo>
                    <a:pt x="29716" y="10239"/>
                  </a:lnTo>
                  <a:lnTo>
                    <a:pt x="27676" y="12113"/>
                  </a:lnTo>
                  <a:lnTo>
                    <a:pt x="15771" y="33427"/>
                  </a:lnTo>
                  <a:lnTo>
                    <a:pt x="11795" y="92493"/>
                  </a:lnTo>
                  <a:lnTo>
                    <a:pt x="11700" y="146067"/>
                  </a:lnTo>
                  <a:lnTo>
                    <a:pt x="10367" y="202571"/>
                  </a:lnTo>
                  <a:lnTo>
                    <a:pt x="1439" y="251871"/>
                  </a:lnTo>
                  <a:lnTo>
                    <a:pt x="0" y="309793"/>
                  </a:lnTo>
                  <a:lnTo>
                    <a:pt x="1135" y="360930"/>
                  </a:lnTo>
                  <a:lnTo>
                    <a:pt x="16359" y="417200"/>
                  </a:lnTo>
                  <a:lnTo>
                    <a:pt x="39532" y="471615"/>
                  </a:lnTo>
                  <a:lnTo>
                    <a:pt x="62850" y="511869"/>
                  </a:lnTo>
                  <a:lnTo>
                    <a:pt x="114770" y="567270"/>
                  </a:lnTo>
                  <a:lnTo>
                    <a:pt x="166697" y="609906"/>
                  </a:lnTo>
                  <a:lnTo>
                    <a:pt x="182446" y="621635"/>
                  </a:lnTo>
                  <a:lnTo>
                    <a:pt x="229278" y="640903"/>
                  </a:lnTo>
                  <a:lnTo>
                    <a:pt x="260516" y="642872"/>
                  </a:lnTo>
                  <a:lnTo>
                    <a:pt x="273627" y="6310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03" name="SMARTInkShape-Group40"/>
          <p:cNvGrpSpPr/>
          <p:nvPr/>
        </p:nvGrpSpPr>
        <p:grpSpPr>
          <a:xfrm>
            <a:off x="10703719" y="3238500"/>
            <a:ext cx="1345407" cy="857184"/>
            <a:chOff x="10703719" y="3238500"/>
            <a:chExt cx="1345407" cy="857184"/>
          </a:xfrm>
        </p:grpSpPr>
        <p:sp>
          <p:nvSpPr>
            <p:cNvPr id="291" name="SMARTInkShape-249"/>
            <p:cNvSpPr/>
            <p:nvPr>
              <p:custDataLst>
                <p:tags r:id="rId41"/>
              </p:custDataLst>
            </p:nvPr>
          </p:nvSpPr>
          <p:spPr>
            <a:xfrm>
              <a:off x="11918156" y="3750469"/>
              <a:ext cx="130970" cy="178595"/>
            </a:xfrm>
            <a:custGeom>
              <a:avLst/>
              <a:gdLst/>
              <a:ahLst/>
              <a:cxnLst/>
              <a:rect l="0" t="0" r="0" b="0"/>
              <a:pathLst>
                <a:path w="130970" h="178595">
                  <a:moveTo>
                    <a:pt x="0" y="0"/>
                  </a:moveTo>
                  <a:lnTo>
                    <a:pt x="0" y="0"/>
                  </a:lnTo>
                  <a:lnTo>
                    <a:pt x="27988" y="0"/>
                  </a:lnTo>
                  <a:lnTo>
                    <a:pt x="35810" y="3528"/>
                  </a:lnTo>
                  <a:lnTo>
                    <a:pt x="75408" y="39748"/>
                  </a:lnTo>
                  <a:lnTo>
                    <a:pt x="99219" y="80077"/>
                  </a:lnTo>
                  <a:lnTo>
                    <a:pt x="116271" y="139374"/>
                  </a:lnTo>
                  <a:lnTo>
                    <a:pt x="120019" y="155398"/>
                  </a:lnTo>
                  <a:lnTo>
                    <a:pt x="130969"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2" name="SMARTInkShape-250"/>
            <p:cNvSpPr/>
            <p:nvPr>
              <p:custDataLst>
                <p:tags r:id="rId42"/>
              </p:custDataLst>
            </p:nvPr>
          </p:nvSpPr>
          <p:spPr>
            <a:xfrm>
              <a:off x="11918156" y="3738563"/>
              <a:ext cx="11909" cy="1"/>
            </a:xfrm>
            <a:custGeom>
              <a:avLst/>
              <a:gdLst/>
              <a:ahLst/>
              <a:cxnLst/>
              <a:rect l="0" t="0" r="0" b="0"/>
              <a:pathLst>
                <a:path w="11909" h="1">
                  <a:moveTo>
                    <a:pt x="0" y="0"/>
                  </a:moveTo>
                  <a:lnTo>
                    <a:pt x="0" y="0"/>
                  </a:lnTo>
                  <a:lnTo>
                    <a:pt x="1190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3" name="SMARTInkShape-251"/>
            <p:cNvSpPr/>
            <p:nvPr>
              <p:custDataLst>
                <p:tags r:id="rId43"/>
              </p:custDataLst>
            </p:nvPr>
          </p:nvSpPr>
          <p:spPr>
            <a:xfrm>
              <a:off x="11965781" y="3500438"/>
              <a:ext cx="71439" cy="154782"/>
            </a:xfrm>
            <a:custGeom>
              <a:avLst/>
              <a:gdLst/>
              <a:ahLst/>
              <a:cxnLst/>
              <a:rect l="0" t="0" r="0" b="0"/>
              <a:pathLst>
                <a:path w="71439" h="154782">
                  <a:moveTo>
                    <a:pt x="71438" y="0"/>
                  </a:moveTo>
                  <a:lnTo>
                    <a:pt x="71438" y="0"/>
                  </a:lnTo>
                  <a:lnTo>
                    <a:pt x="71438" y="6320"/>
                  </a:lnTo>
                  <a:lnTo>
                    <a:pt x="67910" y="12951"/>
                  </a:lnTo>
                  <a:lnTo>
                    <a:pt x="43450" y="56320"/>
                  </a:lnTo>
                  <a:lnTo>
                    <a:pt x="19825" y="113505"/>
                  </a:lnTo>
                  <a:lnTo>
                    <a:pt x="0" y="1547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4" name="SMARTInkShape-252"/>
            <p:cNvSpPr/>
            <p:nvPr>
              <p:custDataLst>
                <p:tags r:id="rId44"/>
              </p:custDataLst>
            </p:nvPr>
          </p:nvSpPr>
          <p:spPr>
            <a:xfrm>
              <a:off x="11846719" y="3536156"/>
              <a:ext cx="95251" cy="464345"/>
            </a:xfrm>
            <a:custGeom>
              <a:avLst/>
              <a:gdLst/>
              <a:ahLst/>
              <a:cxnLst/>
              <a:rect l="0" t="0" r="0" b="0"/>
              <a:pathLst>
                <a:path w="95251" h="464345">
                  <a:moveTo>
                    <a:pt x="0" y="0"/>
                  </a:moveTo>
                  <a:lnTo>
                    <a:pt x="0" y="0"/>
                  </a:lnTo>
                  <a:lnTo>
                    <a:pt x="12641" y="18962"/>
                  </a:lnTo>
                  <a:lnTo>
                    <a:pt x="20502" y="56036"/>
                  </a:lnTo>
                  <a:lnTo>
                    <a:pt x="26904" y="109179"/>
                  </a:lnTo>
                  <a:lnTo>
                    <a:pt x="33977" y="161502"/>
                  </a:lnTo>
                  <a:lnTo>
                    <a:pt x="43558" y="214611"/>
                  </a:lnTo>
                  <a:lnTo>
                    <a:pt x="50349" y="271159"/>
                  </a:lnTo>
                  <a:lnTo>
                    <a:pt x="57717" y="327259"/>
                  </a:lnTo>
                  <a:lnTo>
                    <a:pt x="67355" y="378469"/>
                  </a:lnTo>
                  <a:lnTo>
                    <a:pt x="80623" y="436624"/>
                  </a:lnTo>
                  <a:lnTo>
                    <a:pt x="83457" y="446732"/>
                  </a:lnTo>
                  <a:lnTo>
                    <a:pt x="95250" y="464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5" name="SMARTInkShape-253"/>
            <p:cNvSpPr/>
            <p:nvPr>
              <p:custDataLst>
                <p:tags r:id="rId45"/>
              </p:custDataLst>
            </p:nvPr>
          </p:nvSpPr>
          <p:spPr>
            <a:xfrm>
              <a:off x="11691939" y="3238500"/>
              <a:ext cx="190455" cy="750095"/>
            </a:xfrm>
            <a:custGeom>
              <a:avLst/>
              <a:gdLst/>
              <a:ahLst/>
              <a:cxnLst/>
              <a:rect l="0" t="0" r="0" b="0"/>
              <a:pathLst>
                <a:path w="190455" h="750095">
                  <a:moveTo>
                    <a:pt x="166686" y="0"/>
                  </a:moveTo>
                  <a:lnTo>
                    <a:pt x="166686" y="0"/>
                  </a:lnTo>
                  <a:lnTo>
                    <a:pt x="189995" y="0"/>
                  </a:lnTo>
                  <a:lnTo>
                    <a:pt x="190454" y="16572"/>
                  </a:lnTo>
                  <a:lnTo>
                    <a:pt x="186951" y="24123"/>
                  </a:lnTo>
                  <a:lnTo>
                    <a:pt x="173923" y="46069"/>
                  </a:lnTo>
                  <a:lnTo>
                    <a:pt x="161000" y="97814"/>
                  </a:lnTo>
                  <a:lnTo>
                    <a:pt x="142648" y="155119"/>
                  </a:lnTo>
                  <a:lnTo>
                    <a:pt x="126955" y="202473"/>
                  </a:lnTo>
                  <a:lnTo>
                    <a:pt x="119297" y="259550"/>
                  </a:lnTo>
                  <a:lnTo>
                    <a:pt x="110017" y="306062"/>
                  </a:lnTo>
                  <a:lnTo>
                    <a:pt x="100213" y="353358"/>
                  </a:lnTo>
                  <a:lnTo>
                    <a:pt x="95396" y="400885"/>
                  </a:lnTo>
                  <a:lnTo>
                    <a:pt x="87502" y="448481"/>
                  </a:lnTo>
                  <a:lnTo>
                    <a:pt x="83252" y="496097"/>
                  </a:lnTo>
                  <a:lnTo>
                    <a:pt x="75526" y="542397"/>
                  </a:lnTo>
                  <a:lnTo>
                    <a:pt x="68717" y="594267"/>
                  </a:lnTo>
                  <a:lnTo>
                    <a:pt x="51234" y="653383"/>
                  </a:lnTo>
                  <a:lnTo>
                    <a:pt x="27748" y="705961"/>
                  </a:lnTo>
                  <a:lnTo>
                    <a:pt x="12148" y="736333"/>
                  </a:lnTo>
                  <a:lnTo>
                    <a:pt x="0" y="7500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6" name="SMARTInkShape-254"/>
            <p:cNvSpPr/>
            <p:nvPr>
              <p:custDataLst>
                <p:tags r:id="rId46"/>
              </p:custDataLst>
            </p:nvPr>
          </p:nvSpPr>
          <p:spPr>
            <a:xfrm>
              <a:off x="11501439" y="3357563"/>
              <a:ext cx="307908" cy="71438"/>
            </a:xfrm>
            <a:custGeom>
              <a:avLst/>
              <a:gdLst/>
              <a:ahLst/>
              <a:cxnLst/>
              <a:rect l="0" t="0" r="0" b="0"/>
              <a:pathLst>
                <a:path w="307908" h="71438">
                  <a:moveTo>
                    <a:pt x="297655" y="0"/>
                  </a:moveTo>
                  <a:lnTo>
                    <a:pt x="297655" y="0"/>
                  </a:lnTo>
                  <a:lnTo>
                    <a:pt x="307907" y="0"/>
                  </a:lnTo>
                  <a:lnTo>
                    <a:pt x="256350" y="1322"/>
                  </a:lnTo>
                  <a:lnTo>
                    <a:pt x="200695" y="18985"/>
                  </a:lnTo>
                  <a:lnTo>
                    <a:pt x="142649" y="29497"/>
                  </a:lnTo>
                  <a:lnTo>
                    <a:pt x="86841" y="38427"/>
                  </a:lnTo>
                  <a:lnTo>
                    <a:pt x="29484" y="55448"/>
                  </a:lnTo>
                  <a:lnTo>
                    <a:pt x="16377" y="59644"/>
                  </a:lnTo>
                  <a:lnTo>
                    <a:pt x="0"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7" name="SMARTInkShape-255"/>
            <p:cNvSpPr/>
            <p:nvPr>
              <p:custDataLst>
                <p:tags r:id="rId47"/>
              </p:custDataLst>
            </p:nvPr>
          </p:nvSpPr>
          <p:spPr>
            <a:xfrm>
              <a:off x="11620500" y="3429000"/>
              <a:ext cx="177137" cy="368375"/>
            </a:xfrm>
            <a:custGeom>
              <a:avLst/>
              <a:gdLst/>
              <a:ahLst/>
              <a:cxnLst/>
              <a:rect l="0" t="0" r="0" b="0"/>
              <a:pathLst>
                <a:path w="177137" h="368375">
                  <a:moveTo>
                    <a:pt x="95250" y="0"/>
                  </a:moveTo>
                  <a:lnTo>
                    <a:pt x="95250" y="0"/>
                  </a:lnTo>
                  <a:lnTo>
                    <a:pt x="106666" y="0"/>
                  </a:lnTo>
                  <a:lnTo>
                    <a:pt x="107011" y="6321"/>
                  </a:lnTo>
                  <a:lnTo>
                    <a:pt x="110620" y="12952"/>
                  </a:lnTo>
                  <a:lnTo>
                    <a:pt x="113433" y="16572"/>
                  </a:lnTo>
                  <a:lnTo>
                    <a:pt x="116562" y="27650"/>
                  </a:lnTo>
                  <a:lnTo>
                    <a:pt x="121850" y="48762"/>
                  </a:lnTo>
                  <a:lnTo>
                    <a:pt x="139593" y="98878"/>
                  </a:lnTo>
                  <a:lnTo>
                    <a:pt x="151949" y="155259"/>
                  </a:lnTo>
                  <a:lnTo>
                    <a:pt x="166912" y="206029"/>
                  </a:lnTo>
                  <a:lnTo>
                    <a:pt x="177056" y="264571"/>
                  </a:lnTo>
                  <a:lnTo>
                    <a:pt x="177136" y="322778"/>
                  </a:lnTo>
                  <a:lnTo>
                    <a:pt x="172214" y="334398"/>
                  </a:lnTo>
                  <a:lnTo>
                    <a:pt x="150602" y="360898"/>
                  </a:lnTo>
                  <a:lnTo>
                    <a:pt x="142780" y="365451"/>
                  </a:lnTo>
                  <a:lnTo>
                    <a:pt x="126981" y="368374"/>
                  </a:lnTo>
                  <a:lnTo>
                    <a:pt x="101616" y="367629"/>
                  </a:lnTo>
                  <a:lnTo>
                    <a:pt x="43836" y="349328"/>
                  </a:lnTo>
                  <a:lnTo>
                    <a:pt x="29010" y="345157"/>
                  </a:lnTo>
                  <a:lnTo>
                    <a:pt x="8100" y="328868"/>
                  </a:lnTo>
                  <a:lnTo>
                    <a:pt x="3600" y="321229"/>
                  </a:lnTo>
                  <a:lnTo>
                    <a:pt x="710" y="305546"/>
                  </a:lnTo>
                  <a:lnTo>
                    <a:pt x="0" y="2738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8" name="SMARTInkShape-256"/>
            <p:cNvSpPr/>
            <p:nvPr>
              <p:custDataLst>
                <p:tags r:id="rId48"/>
              </p:custDataLst>
            </p:nvPr>
          </p:nvSpPr>
          <p:spPr>
            <a:xfrm>
              <a:off x="11321732" y="3478972"/>
              <a:ext cx="203519" cy="378654"/>
            </a:xfrm>
            <a:custGeom>
              <a:avLst/>
              <a:gdLst/>
              <a:ahLst/>
              <a:cxnLst/>
              <a:rect l="0" t="0" r="0" b="0"/>
              <a:pathLst>
                <a:path w="203519" h="378654">
                  <a:moveTo>
                    <a:pt x="108268" y="57184"/>
                  </a:moveTo>
                  <a:lnTo>
                    <a:pt x="108268" y="57184"/>
                  </a:lnTo>
                  <a:lnTo>
                    <a:pt x="108268" y="40612"/>
                  </a:lnTo>
                  <a:lnTo>
                    <a:pt x="104740" y="33062"/>
                  </a:lnTo>
                  <a:lnTo>
                    <a:pt x="80281" y="5572"/>
                  </a:lnTo>
                  <a:lnTo>
                    <a:pt x="65402" y="1173"/>
                  </a:lnTo>
                  <a:lnTo>
                    <a:pt x="55878" y="0"/>
                  </a:lnTo>
                  <a:lnTo>
                    <a:pt x="34713" y="5751"/>
                  </a:lnTo>
                  <a:lnTo>
                    <a:pt x="23513" y="10989"/>
                  </a:lnTo>
                  <a:lnTo>
                    <a:pt x="7541" y="30921"/>
                  </a:lnTo>
                  <a:lnTo>
                    <a:pt x="1430" y="43644"/>
                  </a:lnTo>
                  <a:lnTo>
                    <a:pt x="0" y="56095"/>
                  </a:lnTo>
                  <a:lnTo>
                    <a:pt x="5468" y="80512"/>
                  </a:lnTo>
                  <a:lnTo>
                    <a:pt x="23422" y="116572"/>
                  </a:lnTo>
                  <a:lnTo>
                    <a:pt x="45500" y="139751"/>
                  </a:lnTo>
                  <a:lnTo>
                    <a:pt x="57441" y="146797"/>
                  </a:lnTo>
                  <a:lnTo>
                    <a:pt x="71599" y="150764"/>
                  </a:lnTo>
                  <a:lnTo>
                    <a:pt x="75885" y="151321"/>
                  </a:lnTo>
                  <a:lnTo>
                    <a:pt x="84174" y="148412"/>
                  </a:lnTo>
                  <a:lnTo>
                    <a:pt x="100275" y="135765"/>
                  </a:lnTo>
                  <a:lnTo>
                    <a:pt x="104716" y="128269"/>
                  </a:lnTo>
                  <a:lnTo>
                    <a:pt x="107215" y="113083"/>
                  </a:lnTo>
                  <a:lnTo>
                    <a:pt x="108263" y="58414"/>
                  </a:lnTo>
                  <a:lnTo>
                    <a:pt x="111793" y="57731"/>
                  </a:lnTo>
                  <a:lnTo>
                    <a:pt x="114587" y="57549"/>
                  </a:lnTo>
                  <a:lnTo>
                    <a:pt x="116450" y="58750"/>
                  </a:lnTo>
                  <a:lnTo>
                    <a:pt x="117692" y="60874"/>
                  </a:lnTo>
                  <a:lnTo>
                    <a:pt x="119070" y="68084"/>
                  </a:lnTo>
                  <a:lnTo>
                    <a:pt x="121171" y="87019"/>
                  </a:lnTo>
                  <a:lnTo>
                    <a:pt x="144277" y="144176"/>
                  </a:lnTo>
                  <a:lnTo>
                    <a:pt x="152451" y="177328"/>
                  </a:lnTo>
                  <a:lnTo>
                    <a:pt x="161533" y="230406"/>
                  </a:lnTo>
                  <a:lnTo>
                    <a:pt x="174745" y="282342"/>
                  </a:lnTo>
                  <a:lnTo>
                    <a:pt x="185373" y="336474"/>
                  </a:lnTo>
                  <a:lnTo>
                    <a:pt x="203518" y="3786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9" name="SMARTInkShape-257"/>
            <p:cNvSpPr/>
            <p:nvPr>
              <p:custDataLst>
                <p:tags r:id="rId49"/>
              </p:custDataLst>
            </p:nvPr>
          </p:nvSpPr>
          <p:spPr>
            <a:xfrm>
              <a:off x="11406189" y="3893344"/>
              <a:ext cx="23812" cy="47626"/>
            </a:xfrm>
            <a:custGeom>
              <a:avLst/>
              <a:gdLst/>
              <a:ahLst/>
              <a:cxnLst/>
              <a:rect l="0" t="0" r="0" b="0"/>
              <a:pathLst>
                <a:path w="23812" h="47626">
                  <a:moveTo>
                    <a:pt x="23811" y="47625"/>
                  </a:moveTo>
                  <a:lnTo>
                    <a:pt x="23811" y="47625"/>
                  </a:lnTo>
                  <a:lnTo>
                    <a:pt x="23811" y="41304"/>
                  </a:lnTo>
                  <a:lnTo>
                    <a:pt x="22488" y="39442"/>
                  </a:lnTo>
                  <a:lnTo>
                    <a:pt x="20283" y="38201"/>
                  </a:lnTo>
                  <a:lnTo>
                    <a:pt x="17489" y="37373"/>
                  </a:lnTo>
                  <a:lnTo>
                    <a:pt x="15629" y="35499"/>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00" name="SMARTInkShape-258"/>
            <p:cNvSpPr/>
            <p:nvPr>
              <p:custDataLst>
                <p:tags r:id="rId50"/>
              </p:custDataLst>
            </p:nvPr>
          </p:nvSpPr>
          <p:spPr>
            <a:xfrm>
              <a:off x="11120529" y="3572408"/>
              <a:ext cx="201558" cy="403521"/>
            </a:xfrm>
            <a:custGeom>
              <a:avLst/>
              <a:gdLst/>
              <a:ahLst/>
              <a:cxnLst/>
              <a:rect l="0" t="0" r="0" b="0"/>
              <a:pathLst>
                <a:path w="201558" h="403521">
                  <a:moveTo>
                    <a:pt x="83252" y="23280"/>
                  </a:moveTo>
                  <a:lnTo>
                    <a:pt x="83252" y="23280"/>
                  </a:lnTo>
                  <a:lnTo>
                    <a:pt x="83252" y="13028"/>
                  </a:lnTo>
                  <a:lnTo>
                    <a:pt x="73000" y="1267"/>
                  </a:lnTo>
                  <a:lnTo>
                    <a:pt x="65516" y="0"/>
                  </a:lnTo>
                  <a:lnTo>
                    <a:pt x="58613" y="3232"/>
                  </a:lnTo>
                  <a:lnTo>
                    <a:pt x="43401" y="16086"/>
                  </a:lnTo>
                  <a:lnTo>
                    <a:pt x="11809" y="71243"/>
                  </a:lnTo>
                  <a:lnTo>
                    <a:pt x="5198" y="88253"/>
                  </a:lnTo>
                  <a:lnTo>
                    <a:pt x="605" y="143059"/>
                  </a:lnTo>
                  <a:lnTo>
                    <a:pt x="0" y="201967"/>
                  </a:lnTo>
                  <a:lnTo>
                    <a:pt x="3464" y="237620"/>
                  </a:lnTo>
                  <a:lnTo>
                    <a:pt x="21543" y="295804"/>
                  </a:lnTo>
                  <a:lnTo>
                    <a:pt x="62591" y="348253"/>
                  </a:lnTo>
                  <a:lnTo>
                    <a:pt x="79189" y="371069"/>
                  </a:lnTo>
                  <a:lnTo>
                    <a:pt x="115512" y="395627"/>
                  </a:lnTo>
                  <a:lnTo>
                    <a:pt x="138965" y="401716"/>
                  </a:lnTo>
                  <a:lnTo>
                    <a:pt x="162672" y="403520"/>
                  </a:lnTo>
                  <a:lnTo>
                    <a:pt x="174994" y="400414"/>
                  </a:lnTo>
                  <a:lnTo>
                    <a:pt x="193685" y="387641"/>
                  </a:lnTo>
                  <a:lnTo>
                    <a:pt x="198479" y="376600"/>
                  </a:lnTo>
                  <a:lnTo>
                    <a:pt x="201557" y="347953"/>
                  </a:lnTo>
                  <a:lnTo>
                    <a:pt x="195769" y="324678"/>
                  </a:lnTo>
                  <a:lnTo>
                    <a:pt x="185676" y="301025"/>
                  </a:lnTo>
                  <a:lnTo>
                    <a:pt x="174636" y="288715"/>
                  </a:lnTo>
                  <a:lnTo>
                    <a:pt x="145988" y="270033"/>
                  </a:lnTo>
                  <a:lnTo>
                    <a:pt x="99062" y="255841"/>
                  </a:lnTo>
                  <a:lnTo>
                    <a:pt x="83223" y="255845"/>
                  </a:lnTo>
                  <a:lnTo>
                    <a:pt x="39153" y="264445"/>
                  </a:lnTo>
                  <a:lnTo>
                    <a:pt x="34009" y="267400"/>
                  </a:lnTo>
                  <a:lnTo>
                    <a:pt x="30579" y="270693"/>
                  </a:lnTo>
                  <a:lnTo>
                    <a:pt x="16142" y="293273"/>
                  </a:lnTo>
                  <a:lnTo>
                    <a:pt x="12384" y="306693"/>
                  </a:lnTo>
                  <a:lnTo>
                    <a:pt x="23721" y="3209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01" name="SMARTInkShape-259"/>
            <p:cNvSpPr/>
            <p:nvPr>
              <p:custDataLst>
                <p:tags r:id="rId51"/>
              </p:custDataLst>
            </p:nvPr>
          </p:nvSpPr>
          <p:spPr>
            <a:xfrm>
              <a:off x="10799521" y="3631909"/>
              <a:ext cx="261245" cy="416053"/>
            </a:xfrm>
            <a:custGeom>
              <a:avLst/>
              <a:gdLst/>
              <a:ahLst/>
              <a:cxnLst/>
              <a:rect l="0" t="0" r="0" b="0"/>
              <a:pathLst>
                <a:path w="261245" h="416053">
                  <a:moveTo>
                    <a:pt x="178043" y="23310"/>
                  </a:moveTo>
                  <a:lnTo>
                    <a:pt x="178043" y="23310"/>
                  </a:lnTo>
                  <a:lnTo>
                    <a:pt x="178043" y="16989"/>
                  </a:lnTo>
                  <a:lnTo>
                    <a:pt x="179365" y="15127"/>
                  </a:lnTo>
                  <a:lnTo>
                    <a:pt x="181570" y="13886"/>
                  </a:lnTo>
                  <a:lnTo>
                    <a:pt x="188294" y="11894"/>
                  </a:lnTo>
                  <a:lnTo>
                    <a:pt x="189213" y="8094"/>
                  </a:lnTo>
                  <a:lnTo>
                    <a:pt x="189458" y="5228"/>
                  </a:lnTo>
                  <a:lnTo>
                    <a:pt x="188298" y="3318"/>
                  </a:lnTo>
                  <a:lnTo>
                    <a:pt x="186202" y="2044"/>
                  </a:lnTo>
                  <a:lnTo>
                    <a:pt x="176932" y="252"/>
                  </a:lnTo>
                  <a:lnTo>
                    <a:pt x="173332" y="0"/>
                  </a:lnTo>
                  <a:lnTo>
                    <a:pt x="120597" y="17247"/>
                  </a:lnTo>
                  <a:lnTo>
                    <a:pt x="82543" y="31935"/>
                  </a:lnTo>
                  <a:lnTo>
                    <a:pt x="68130" y="35081"/>
                  </a:lnTo>
                  <a:lnTo>
                    <a:pt x="48096" y="44352"/>
                  </a:lnTo>
                  <a:lnTo>
                    <a:pt x="39591" y="47214"/>
                  </a:lnTo>
                  <a:lnTo>
                    <a:pt x="13724" y="68741"/>
                  </a:lnTo>
                  <a:lnTo>
                    <a:pt x="8880" y="69960"/>
                  </a:lnTo>
                  <a:lnTo>
                    <a:pt x="5736" y="70285"/>
                  </a:lnTo>
                  <a:lnTo>
                    <a:pt x="3640" y="71825"/>
                  </a:lnTo>
                  <a:lnTo>
                    <a:pt x="2241" y="74173"/>
                  </a:lnTo>
                  <a:lnTo>
                    <a:pt x="0" y="81129"/>
                  </a:lnTo>
                  <a:lnTo>
                    <a:pt x="8943" y="95567"/>
                  </a:lnTo>
                  <a:lnTo>
                    <a:pt x="9747" y="99262"/>
                  </a:lnTo>
                  <a:lnTo>
                    <a:pt x="17199" y="110784"/>
                  </a:lnTo>
                  <a:lnTo>
                    <a:pt x="51091" y="146345"/>
                  </a:lnTo>
                  <a:lnTo>
                    <a:pt x="59001" y="150752"/>
                  </a:lnTo>
                  <a:lnTo>
                    <a:pt x="74859" y="153582"/>
                  </a:lnTo>
                  <a:lnTo>
                    <a:pt x="134241" y="154273"/>
                  </a:lnTo>
                  <a:lnTo>
                    <a:pt x="174285" y="155601"/>
                  </a:lnTo>
                  <a:lnTo>
                    <a:pt x="216772" y="174587"/>
                  </a:lnTo>
                  <a:lnTo>
                    <a:pt x="240892" y="194027"/>
                  </a:lnTo>
                  <a:lnTo>
                    <a:pt x="253257" y="212211"/>
                  </a:lnTo>
                  <a:lnTo>
                    <a:pt x="258976" y="234356"/>
                  </a:lnTo>
                  <a:lnTo>
                    <a:pt x="261244" y="289257"/>
                  </a:lnTo>
                  <a:lnTo>
                    <a:pt x="260020" y="313041"/>
                  </a:lnTo>
                  <a:lnTo>
                    <a:pt x="244808" y="352718"/>
                  </a:lnTo>
                  <a:lnTo>
                    <a:pt x="233733" y="365064"/>
                  </a:lnTo>
                  <a:lnTo>
                    <a:pt x="192908" y="398881"/>
                  </a:lnTo>
                  <a:lnTo>
                    <a:pt x="168681" y="406765"/>
                  </a:lnTo>
                  <a:lnTo>
                    <a:pt x="159329" y="412015"/>
                  </a:lnTo>
                  <a:lnTo>
                    <a:pt x="142546" y="415387"/>
                  </a:lnTo>
                  <a:lnTo>
                    <a:pt x="126493" y="416052"/>
                  </a:lnTo>
                  <a:lnTo>
                    <a:pt x="123831" y="414784"/>
                  </a:lnTo>
                  <a:lnTo>
                    <a:pt x="122057" y="412615"/>
                  </a:lnTo>
                  <a:lnTo>
                    <a:pt x="118718" y="404796"/>
                  </a:lnTo>
                  <a:lnTo>
                    <a:pt x="130418" y="3924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02" name="SMARTInkShape-260"/>
            <p:cNvSpPr/>
            <p:nvPr>
              <p:custDataLst>
                <p:tags r:id="rId52"/>
              </p:custDataLst>
            </p:nvPr>
          </p:nvSpPr>
          <p:spPr>
            <a:xfrm>
              <a:off x="10703719" y="3679031"/>
              <a:ext cx="119063" cy="416653"/>
            </a:xfrm>
            <a:custGeom>
              <a:avLst/>
              <a:gdLst/>
              <a:ahLst/>
              <a:cxnLst/>
              <a:rect l="0" t="0" r="0" b="0"/>
              <a:pathLst>
                <a:path w="119063" h="416653">
                  <a:moveTo>
                    <a:pt x="0" y="0"/>
                  </a:moveTo>
                  <a:lnTo>
                    <a:pt x="0" y="0"/>
                  </a:lnTo>
                  <a:lnTo>
                    <a:pt x="0" y="10252"/>
                  </a:lnTo>
                  <a:lnTo>
                    <a:pt x="10252" y="22012"/>
                  </a:lnTo>
                  <a:lnTo>
                    <a:pt x="26586" y="77829"/>
                  </a:lnTo>
                  <a:lnTo>
                    <a:pt x="38445" y="134012"/>
                  </a:lnTo>
                  <a:lnTo>
                    <a:pt x="54599" y="190901"/>
                  </a:lnTo>
                  <a:lnTo>
                    <a:pt x="65202" y="250084"/>
                  </a:lnTo>
                  <a:lnTo>
                    <a:pt x="83568" y="309570"/>
                  </a:lnTo>
                  <a:lnTo>
                    <a:pt x="97752" y="368049"/>
                  </a:lnTo>
                  <a:lnTo>
                    <a:pt x="107898" y="389069"/>
                  </a:lnTo>
                  <a:lnTo>
                    <a:pt x="114100" y="399139"/>
                  </a:lnTo>
                  <a:lnTo>
                    <a:pt x="119046" y="416652"/>
                  </a:lnTo>
                  <a:lnTo>
                    <a:pt x="119062" y="4048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07" name="SMARTInkShape-Group41"/>
          <p:cNvGrpSpPr/>
          <p:nvPr/>
        </p:nvGrpSpPr>
        <p:grpSpPr>
          <a:xfrm>
            <a:off x="9810753" y="2917031"/>
            <a:ext cx="369087" cy="488158"/>
            <a:chOff x="9810753" y="2917031"/>
            <a:chExt cx="369087" cy="488158"/>
          </a:xfrm>
        </p:grpSpPr>
        <p:sp>
          <p:nvSpPr>
            <p:cNvPr id="304" name="SMARTInkShape-261"/>
            <p:cNvSpPr/>
            <p:nvPr>
              <p:custDataLst>
                <p:tags r:id="rId38"/>
              </p:custDataLst>
            </p:nvPr>
          </p:nvSpPr>
          <p:spPr>
            <a:xfrm>
              <a:off x="9953625" y="2917031"/>
              <a:ext cx="226215" cy="488158"/>
            </a:xfrm>
            <a:custGeom>
              <a:avLst/>
              <a:gdLst/>
              <a:ahLst/>
              <a:cxnLst/>
              <a:rect l="0" t="0" r="0" b="0"/>
              <a:pathLst>
                <a:path w="226215" h="488158">
                  <a:moveTo>
                    <a:pt x="95250" y="0"/>
                  </a:moveTo>
                  <a:lnTo>
                    <a:pt x="95250" y="0"/>
                  </a:lnTo>
                  <a:lnTo>
                    <a:pt x="95250" y="10252"/>
                  </a:lnTo>
                  <a:lnTo>
                    <a:pt x="103432" y="21085"/>
                  </a:lnTo>
                  <a:lnTo>
                    <a:pt x="106052" y="32118"/>
                  </a:lnTo>
                  <a:lnTo>
                    <a:pt x="108153" y="45089"/>
                  </a:lnTo>
                  <a:lnTo>
                    <a:pt x="116565" y="63777"/>
                  </a:lnTo>
                  <a:lnTo>
                    <a:pt x="126113" y="79604"/>
                  </a:lnTo>
                  <a:lnTo>
                    <a:pt x="130851" y="99140"/>
                  </a:lnTo>
                  <a:lnTo>
                    <a:pt x="138725" y="115218"/>
                  </a:lnTo>
                  <a:lnTo>
                    <a:pt x="142968" y="134827"/>
                  </a:lnTo>
                  <a:lnTo>
                    <a:pt x="175137" y="193222"/>
                  </a:lnTo>
                  <a:lnTo>
                    <a:pt x="181097" y="215119"/>
                  </a:lnTo>
                  <a:lnTo>
                    <a:pt x="191242" y="234836"/>
                  </a:lnTo>
                  <a:lnTo>
                    <a:pt x="194963" y="239901"/>
                  </a:lnTo>
                  <a:lnTo>
                    <a:pt x="199098" y="252584"/>
                  </a:lnTo>
                  <a:lnTo>
                    <a:pt x="202259" y="265718"/>
                  </a:lnTo>
                  <a:lnTo>
                    <a:pt x="222914" y="306837"/>
                  </a:lnTo>
                  <a:lnTo>
                    <a:pt x="226133" y="359909"/>
                  </a:lnTo>
                  <a:lnTo>
                    <a:pt x="226214" y="396338"/>
                  </a:lnTo>
                  <a:lnTo>
                    <a:pt x="214092" y="435428"/>
                  </a:lnTo>
                  <a:lnTo>
                    <a:pt x="194101" y="460276"/>
                  </a:lnTo>
                  <a:lnTo>
                    <a:pt x="182454" y="470929"/>
                  </a:lnTo>
                  <a:lnTo>
                    <a:pt x="145352" y="485362"/>
                  </a:lnTo>
                  <a:lnTo>
                    <a:pt x="85846" y="488135"/>
                  </a:lnTo>
                  <a:lnTo>
                    <a:pt x="27591" y="488156"/>
                  </a:lnTo>
                  <a:lnTo>
                    <a:pt x="0" y="4881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05" name="SMARTInkShape-262"/>
            <p:cNvSpPr/>
            <p:nvPr>
              <p:custDataLst>
                <p:tags r:id="rId39"/>
              </p:custDataLst>
            </p:nvPr>
          </p:nvSpPr>
          <p:spPr>
            <a:xfrm>
              <a:off x="9810753" y="3048000"/>
              <a:ext cx="178592" cy="238126"/>
            </a:xfrm>
            <a:custGeom>
              <a:avLst/>
              <a:gdLst/>
              <a:ahLst/>
              <a:cxnLst/>
              <a:rect l="0" t="0" r="0" b="0"/>
              <a:pathLst>
                <a:path w="178592" h="238126">
                  <a:moveTo>
                    <a:pt x="119061" y="0"/>
                  </a:moveTo>
                  <a:lnTo>
                    <a:pt x="119061" y="0"/>
                  </a:lnTo>
                  <a:lnTo>
                    <a:pt x="107197" y="0"/>
                  </a:lnTo>
                  <a:lnTo>
                    <a:pt x="107166" y="6321"/>
                  </a:lnTo>
                  <a:lnTo>
                    <a:pt x="105839" y="8183"/>
                  </a:lnTo>
                  <a:lnTo>
                    <a:pt x="103631" y="9424"/>
                  </a:lnTo>
                  <a:lnTo>
                    <a:pt x="100836" y="10251"/>
                  </a:lnTo>
                  <a:lnTo>
                    <a:pt x="98974" y="12126"/>
                  </a:lnTo>
                  <a:lnTo>
                    <a:pt x="92455" y="24640"/>
                  </a:lnTo>
                  <a:lnTo>
                    <a:pt x="87392" y="32117"/>
                  </a:lnTo>
                  <a:lnTo>
                    <a:pt x="83218" y="43765"/>
                  </a:lnTo>
                  <a:lnTo>
                    <a:pt x="50910" y="83562"/>
                  </a:lnTo>
                  <a:lnTo>
                    <a:pt x="47760" y="91378"/>
                  </a:lnTo>
                  <a:lnTo>
                    <a:pt x="0" y="142871"/>
                  </a:lnTo>
                  <a:lnTo>
                    <a:pt x="6319" y="142874"/>
                  </a:lnTo>
                  <a:lnTo>
                    <a:pt x="8180" y="141551"/>
                  </a:lnTo>
                  <a:lnTo>
                    <a:pt x="9422" y="139347"/>
                  </a:lnTo>
                  <a:lnTo>
                    <a:pt x="10249" y="136554"/>
                  </a:lnTo>
                  <a:lnTo>
                    <a:pt x="12123" y="134692"/>
                  </a:lnTo>
                  <a:lnTo>
                    <a:pt x="17734" y="132624"/>
                  </a:lnTo>
                  <a:lnTo>
                    <a:pt x="34651" y="131459"/>
                  </a:lnTo>
                  <a:lnTo>
                    <a:pt x="45385" y="134714"/>
                  </a:lnTo>
                  <a:lnTo>
                    <a:pt x="55888" y="139248"/>
                  </a:lnTo>
                  <a:lnTo>
                    <a:pt x="105008" y="149054"/>
                  </a:lnTo>
                  <a:lnTo>
                    <a:pt x="130160" y="163450"/>
                  </a:lnTo>
                  <a:lnTo>
                    <a:pt x="138545" y="166572"/>
                  </a:lnTo>
                  <a:lnTo>
                    <a:pt x="158700" y="183070"/>
                  </a:lnTo>
                  <a:lnTo>
                    <a:pt x="163136" y="190726"/>
                  </a:lnTo>
                  <a:lnTo>
                    <a:pt x="166430" y="198537"/>
                  </a:lnTo>
                  <a:lnTo>
                    <a:pt x="174399" y="210374"/>
                  </a:lnTo>
                  <a:lnTo>
                    <a:pt x="178039" y="223871"/>
                  </a:lnTo>
                  <a:lnTo>
                    <a:pt x="178591" y="238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06" name="SMARTInkShape-263"/>
            <p:cNvSpPr/>
            <p:nvPr>
              <p:custDataLst>
                <p:tags r:id="rId40"/>
              </p:custDataLst>
            </p:nvPr>
          </p:nvSpPr>
          <p:spPr>
            <a:xfrm>
              <a:off x="9822669" y="3107531"/>
              <a:ext cx="47613" cy="202210"/>
            </a:xfrm>
            <a:custGeom>
              <a:avLst/>
              <a:gdLst/>
              <a:ahLst/>
              <a:cxnLst/>
              <a:rect l="0" t="0" r="0" b="0"/>
              <a:pathLst>
                <a:path w="47613" h="202210">
                  <a:moveTo>
                    <a:pt x="11895" y="0"/>
                  </a:moveTo>
                  <a:lnTo>
                    <a:pt x="11895" y="0"/>
                  </a:lnTo>
                  <a:lnTo>
                    <a:pt x="133" y="0"/>
                  </a:lnTo>
                  <a:lnTo>
                    <a:pt x="0" y="10252"/>
                  </a:lnTo>
                  <a:lnTo>
                    <a:pt x="8173" y="21085"/>
                  </a:lnTo>
                  <a:lnTo>
                    <a:pt x="10791" y="32118"/>
                  </a:lnTo>
                  <a:lnTo>
                    <a:pt x="13188" y="68801"/>
                  </a:lnTo>
                  <a:lnTo>
                    <a:pt x="22141" y="97565"/>
                  </a:lnTo>
                  <a:lnTo>
                    <a:pt x="24795" y="122950"/>
                  </a:lnTo>
                  <a:lnTo>
                    <a:pt x="34007" y="146311"/>
                  </a:lnTo>
                  <a:lnTo>
                    <a:pt x="35662" y="183714"/>
                  </a:lnTo>
                  <a:lnTo>
                    <a:pt x="39214" y="191012"/>
                  </a:lnTo>
                  <a:lnTo>
                    <a:pt x="47467" y="202209"/>
                  </a:lnTo>
                  <a:lnTo>
                    <a:pt x="47612"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20" name="SMARTInkShape-Group42"/>
          <p:cNvGrpSpPr/>
          <p:nvPr/>
        </p:nvGrpSpPr>
        <p:grpSpPr>
          <a:xfrm>
            <a:off x="7881938" y="4036219"/>
            <a:ext cx="2583657" cy="653342"/>
            <a:chOff x="7881938" y="4036219"/>
            <a:chExt cx="2583657" cy="653342"/>
          </a:xfrm>
        </p:grpSpPr>
        <p:sp>
          <p:nvSpPr>
            <p:cNvPr id="308" name="SMARTInkShape-264"/>
            <p:cNvSpPr/>
            <p:nvPr>
              <p:custDataLst>
                <p:tags r:id="rId26"/>
              </p:custDataLst>
            </p:nvPr>
          </p:nvSpPr>
          <p:spPr>
            <a:xfrm>
              <a:off x="10108406" y="4345781"/>
              <a:ext cx="357189" cy="35720"/>
            </a:xfrm>
            <a:custGeom>
              <a:avLst/>
              <a:gdLst/>
              <a:ahLst/>
              <a:cxnLst/>
              <a:rect l="0" t="0" r="0" b="0"/>
              <a:pathLst>
                <a:path w="357189" h="35720">
                  <a:moveTo>
                    <a:pt x="357188" y="35719"/>
                  </a:moveTo>
                  <a:lnTo>
                    <a:pt x="357188" y="35719"/>
                  </a:lnTo>
                  <a:lnTo>
                    <a:pt x="340615" y="35719"/>
                  </a:lnTo>
                  <a:lnTo>
                    <a:pt x="283678" y="24916"/>
                  </a:lnTo>
                  <a:lnTo>
                    <a:pt x="234188" y="20503"/>
                  </a:lnTo>
                  <a:lnTo>
                    <a:pt x="189334" y="10926"/>
                  </a:lnTo>
                  <a:lnTo>
                    <a:pt x="139003" y="3238"/>
                  </a:lnTo>
                  <a:lnTo>
                    <a:pt x="85724" y="959"/>
                  </a:lnTo>
                  <a:lnTo>
                    <a:pt x="29526" y="84"/>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09" name="SMARTInkShape-265"/>
            <p:cNvSpPr/>
            <p:nvPr>
              <p:custDataLst>
                <p:tags r:id="rId27"/>
              </p:custDataLst>
            </p:nvPr>
          </p:nvSpPr>
          <p:spPr>
            <a:xfrm>
              <a:off x="9870281" y="4048127"/>
              <a:ext cx="297659" cy="11905"/>
            </a:xfrm>
            <a:custGeom>
              <a:avLst/>
              <a:gdLst/>
              <a:ahLst/>
              <a:cxnLst/>
              <a:rect l="0" t="0" r="0" b="0"/>
              <a:pathLst>
                <a:path w="297659" h="11905">
                  <a:moveTo>
                    <a:pt x="297658" y="11904"/>
                  </a:moveTo>
                  <a:lnTo>
                    <a:pt x="297658" y="11904"/>
                  </a:lnTo>
                  <a:lnTo>
                    <a:pt x="297658" y="5584"/>
                  </a:lnTo>
                  <a:lnTo>
                    <a:pt x="296333" y="3722"/>
                  </a:lnTo>
                  <a:lnTo>
                    <a:pt x="294129" y="2480"/>
                  </a:lnTo>
                  <a:lnTo>
                    <a:pt x="281084" y="488"/>
                  </a:lnTo>
                  <a:lnTo>
                    <a:pt x="223153" y="11"/>
                  </a:lnTo>
                  <a:lnTo>
                    <a:pt x="166285" y="0"/>
                  </a:lnTo>
                  <a:lnTo>
                    <a:pt x="130850" y="3526"/>
                  </a:lnTo>
                  <a:lnTo>
                    <a:pt x="71421" y="10801"/>
                  </a:lnTo>
                  <a:lnTo>
                    <a:pt x="13261" y="11861"/>
                  </a:lnTo>
                  <a:lnTo>
                    <a:pt x="0" y="119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0" name="SMARTInkShape-266"/>
            <p:cNvSpPr/>
            <p:nvPr>
              <p:custDataLst>
                <p:tags r:id="rId28"/>
              </p:custDataLst>
            </p:nvPr>
          </p:nvSpPr>
          <p:spPr>
            <a:xfrm>
              <a:off x="9882479" y="4119563"/>
              <a:ext cx="261403" cy="517956"/>
            </a:xfrm>
            <a:custGeom>
              <a:avLst/>
              <a:gdLst/>
              <a:ahLst/>
              <a:cxnLst/>
              <a:rect l="0" t="0" r="0" b="0"/>
              <a:pathLst>
                <a:path w="261403" h="517956">
                  <a:moveTo>
                    <a:pt x="142585" y="0"/>
                  </a:moveTo>
                  <a:lnTo>
                    <a:pt x="142585" y="0"/>
                  </a:lnTo>
                  <a:lnTo>
                    <a:pt x="155226" y="0"/>
                  </a:lnTo>
                  <a:lnTo>
                    <a:pt x="158948" y="1322"/>
                  </a:lnTo>
                  <a:lnTo>
                    <a:pt x="161431" y="3528"/>
                  </a:lnTo>
                  <a:lnTo>
                    <a:pt x="175248" y="20308"/>
                  </a:lnTo>
                  <a:lnTo>
                    <a:pt x="190388" y="39338"/>
                  </a:lnTo>
                  <a:lnTo>
                    <a:pt x="196903" y="53202"/>
                  </a:lnTo>
                  <a:lnTo>
                    <a:pt x="214762" y="107250"/>
                  </a:lnTo>
                  <a:lnTo>
                    <a:pt x="233962" y="156361"/>
                  </a:lnTo>
                  <a:lnTo>
                    <a:pt x="246231" y="206246"/>
                  </a:lnTo>
                  <a:lnTo>
                    <a:pt x="255367" y="260344"/>
                  </a:lnTo>
                  <a:lnTo>
                    <a:pt x="260406" y="317430"/>
                  </a:lnTo>
                  <a:lnTo>
                    <a:pt x="261402" y="368296"/>
                  </a:lnTo>
                  <a:lnTo>
                    <a:pt x="258045" y="404576"/>
                  </a:lnTo>
                  <a:lnTo>
                    <a:pt x="241328" y="461666"/>
                  </a:lnTo>
                  <a:lnTo>
                    <a:pt x="228433" y="482365"/>
                  </a:lnTo>
                  <a:lnTo>
                    <a:pt x="215576" y="497047"/>
                  </a:lnTo>
                  <a:lnTo>
                    <a:pt x="201042" y="505337"/>
                  </a:lnTo>
                  <a:lnTo>
                    <a:pt x="162286" y="517955"/>
                  </a:lnTo>
                  <a:lnTo>
                    <a:pt x="103760" y="506697"/>
                  </a:lnTo>
                  <a:lnTo>
                    <a:pt x="61847" y="489387"/>
                  </a:lnTo>
                  <a:lnTo>
                    <a:pt x="30615" y="467500"/>
                  </a:lnTo>
                  <a:lnTo>
                    <a:pt x="10924" y="437939"/>
                  </a:lnTo>
                  <a:lnTo>
                    <a:pt x="1924" y="411405"/>
                  </a:lnTo>
                  <a:lnTo>
                    <a:pt x="0" y="395603"/>
                  </a:lnTo>
                  <a:lnTo>
                    <a:pt x="11615" y="3690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1" name="SMARTInkShape-267"/>
            <p:cNvSpPr/>
            <p:nvPr>
              <p:custDataLst>
                <p:tags r:id="rId29"/>
              </p:custDataLst>
            </p:nvPr>
          </p:nvSpPr>
          <p:spPr>
            <a:xfrm>
              <a:off x="9751727" y="4107656"/>
              <a:ext cx="178088" cy="345283"/>
            </a:xfrm>
            <a:custGeom>
              <a:avLst/>
              <a:gdLst/>
              <a:ahLst/>
              <a:cxnLst/>
              <a:rect l="0" t="0" r="0" b="0"/>
              <a:pathLst>
                <a:path w="178088" h="345283">
                  <a:moveTo>
                    <a:pt x="178087" y="0"/>
                  </a:moveTo>
                  <a:lnTo>
                    <a:pt x="178087" y="0"/>
                  </a:lnTo>
                  <a:lnTo>
                    <a:pt x="167833" y="0"/>
                  </a:lnTo>
                  <a:lnTo>
                    <a:pt x="167283" y="1323"/>
                  </a:lnTo>
                  <a:lnTo>
                    <a:pt x="166325" y="10252"/>
                  </a:lnTo>
                  <a:lnTo>
                    <a:pt x="162717" y="11171"/>
                  </a:lnTo>
                  <a:lnTo>
                    <a:pt x="159902" y="11416"/>
                  </a:lnTo>
                  <a:lnTo>
                    <a:pt x="158025" y="12903"/>
                  </a:lnTo>
                  <a:lnTo>
                    <a:pt x="155941" y="18082"/>
                  </a:lnTo>
                  <a:lnTo>
                    <a:pt x="154062" y="19992"/>
                  </a:lnTo>
                  <a:lnTo>
                    <a:pt x="142244" y="24800"/>
                  </a:lnTo>
                  <a:lnTo>
                    <a:pt x="133217" y="31896"/>
                  </a:lnTo>
                  <a:lnTo>
                    <a:pt x="125952" y="34020"/>
                  </a:lnTo>
                  <a:lnTo>
                    <a:pt x="123487" y="35909"/>
                  </a:lnTo>
                  <a:lnTo>
                    <a:pt x="112883" y="52142"/>
                  </a:lnTo>
                  <a:lnTo>
                    <a:pt x="105892" y="56247"/>
                  </a:lnTo>
                  <a:lnTo>
                    <a:pt x="102175" y="57342"/>
                  </a:lnTo>
                  <a:lnTo>
                    <a:pt x="94517" y="65614"/>
                  </a:lnTo>
                  <a:lnTo>
                    <a:pt x="43147" y="123001"/>
                  </a:lnTo>
                  <a:lnTo>
                    <a:pt x="27273" y="137578"/>
                  </a:lnTo>
                  <a:lnTo>
                    <a:pt x="19336" y="140521"/>
                  </a:lnTo>
                  <a:lnTo>
                    <a:pt x="16689" y="142628"/>
                  </a:lnTo>
                  <a:lnTo>
                    <a:pt x="12094" y="152920"/>
                  </a:lnTo>
                  <a:lnTo>
                    <a:pt x="8181" y="153954"/>
                  </a:lnTo>
                  <a:lnTo>
                    <a:pt x="0" y="154733"/>
                  </a:lnTo>
                  <a:lnTo>
                    <a:pt x="41954" y="198567"/>
                  </a:lnTo>
                  <a:lnTo>
                    <a:pt x="67291" y="253145"/>
                  </a:lnTo>
                  <a:lnTo>
                    <a:pt x="77642" y="269769"/>
                  </a:lnTo>
                  <a:lnTo>
                    <a:pt x="85338" y="294892"/>
                  </a:lnTo>
                  <a:lnTo>
                    <a:pt x="90562" y="304365"/>
                  </a:lnTo>
                  <a:lnTo>
                    <a:pt x="94827" y="317136"/>
                  </a:lnTo>
                  <a:lnTo>
                    <a:pt x="117905" y="344580"/>
                  </a:lnTo>
                  <a:lnTo>
                    <a:pt x="130462" y="3452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2" name="SMARTInkShape-268"/>
            <p:cNvSpPr/>
            <p:nvPr>
              <p:custDataLst>
                <p:tags r:id="rId30"/>
              </p:custDataLst>
            </p:nvPr>
          </p:nvSpPr>
          <p:spPr>
            <a:xfrm>
              <a:off x="9763125" y="4036219"/>
              <a:ext cx="23815" cy="475490"/>
            </a:xfrm>
            <a:custGeom>
              <a:avLst/>
              <a:gdLst/>
              <a:ahLst/>
              <a:cxnLst/>
              <a:rect l="0" t="0" r="0" b="0"/>
              <a:pathLst>
                <a:path w="23815" h="475490">
                  <a:moveTo>
                    <a:pt x="23814" y="0"/>
                  </a:moveTo>
                  <a:lnTo>
                    <a:pt x="23814" y="0"/>
                  </a:lnTo>
                  <a:lnTo>
                    <a:pt x="23814" y="54190"/>
                  </a:lnTo>
                  <a:lnTo>
                    <a:pt x="23814" y="108020"/>
                  </a:lnTo>
                  <a:lnTo>
                    <a:pt x="20285" y="158480"/>
                  </a:lnTo>
                  <a:lnTo>
                    <a:pt x="14388" y="203502"/>
                  </a:lnTo>
                  <a:lnTo>
                    <a:pt x="12643" y="250356"/>
                  </a:lnTo>
                  <a:lnTo>
                    <a:pt x="12052" y="307275"/>
                  </a:lnTo>
                  <a:lnTo>
                    <a:pt x="11936" y="363595"/>
                  </a:lnTo>
                  <a:lnTo>
                    <a:pt x="10592" y="394069"/>
                  </a:lnTo>
                  <a:lnTo>
                    <a:pt x="736" y="448745"/>
                  </a:lnTo>
                  <a:lnTo>
                    <a:pt x="12" y="475489"/>
                  </a:lnTo>
                  <a:lnTo>
                    <a:pt x="0" y="464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3" name="SMARTInkShape-269"/>
            <p:cNvSpPr/>
            <p:nvPr>
              <p:custDataLst>
                <p:tags r:id="rId31"/>
              </p:custDataLst>
            </p:nvPr>
          </p:nvSpPr>
          <p:spPr>
            <a:xfrm>
              <a:off x="9620259" y="4095750"/>
              <a:ext cx="11898" cy="464345"/>
            </a:xfrm>
            <a:custGeom>
              <a:avLst/>
              <a:gdLst/>
              <a:ahLst/>
              <a:cxnLst/>
              <a:rect l="0" t="0" r="0" b="0"/>
              <a:pathLst>
                <a:path w="11898" h="464345">
                  <a:moveTo>
                    <a:pt x="11897" y="0"/>
                  </a:moveTo>
                  <a:lnTo>
                    <a:pt x="11897" y="0"/>
                  </a:lnTo>
                  <a:lnTo>
                    <a:pt x="10575" y="41393"/>
                  </a:lnTo>
                  <a:lnTo>
                    <a:pt x="1646" y="85920"/>
                  </a:lnTo>
                  <a:lnTo>
                    <a:pt x="209" y="143214"/>
                  </a:lnTo>
                  <a:lnTo>
                    <a:pt x="34" y="196888"/>
                  </a:lnTo>
                  <a:lnTo>
                    <a:pt x="0" y="248941"/>
                  </a:lnTo>
                  <a:lnTo>
                    <a:pt x="3520" y="300969"/>
                  </a:lnTo>
                  <a:lnTo>
                    <a:pt x="10794" y="359780"/>
                  </a:lnTo>
                  <a:lnTo>
                    <a:pt x="11801" y="418024"/>
                  </a:lnTo>
                  <a:lnTo>
                    <a:pt x="11897" y="464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4" name="SMARTInkShape-270"/>
            <p:cNvSpPr/>
            <p:nvPr>
              <p:custDataLst>
                <p:tags r:id="rId32"/>
              </p:custDataLst>
            </p:nvPr>
          </p:nvSpPr>
          <p:spPr>
            <a:xfrm>
              <a:off x="9465614" y="4095750"/>
              <a:ext cx="190356" cy="202248"/>
            </a:xfrm>
            <a:custGeom>
              <a:avLst/>
              <a:gdLst/>
              <a:ahLst/>
              <a:cxnLst/>
              <a:rect l="0" t="0" r="0" b="0"/>
              <a:pathLst>
                <a:path w="190356" h="202248">
                  <a:moveTo>
                    <a:pt x="11761" y="0"/>
                  </a:moveTo>
                  <a:lnTo>
                    <a:pt x="11761" y="0"/>
                  </a:lnTo>
                  <a:lnTo>
                    <a:pt x="11761" y="56321"/>
                  </a:lnTo>
                  <a:lnTo>
                    <a:pt x="10439" y="87462"/>
                  </a:lnTo>
                  <a:lnTo>
                    <a:pt x="345" y="134246"/>
                  </a:lnTo>
                  <a:lnTo>
                    <a:pt x="0" y="146639"/>
                  </a:lnTo>
                  <a:lnTo>
                    <a:pt x="3447" y="154690"/>
                  </a:lnTo>
                  <a:lnTo>
                    <a:pt x="8066" y="162678"/>
                  </a:lnTo>
                  <a:lnTo>
                    <a:pt x="10118" y="170638"/>
                  </a:lnTo>
                  <a:lnTo>
                    <a:pt x="11989" y="173290"/>
                  </a:lnTo>
                  <a:lnTo>
                    <a:pt x="14559" y="175058"/>
                  </a:lnTo>
                  <a:lnTo>
                    <a:pt x="20942" y="178345"/>
                  </a:lnTo>
                  <a:lnTo>
                    <a:pt x="31973" y="186310"/>
                  </a:lnTo>
                  <a:lnTo>
                    <a:pt x="43620" y="190582"/>
                  </a:lnTo>
                  <a:lnTo>
                    <a:pt x="56773" y="198315"/>
                  </a:lnTo>
                  <a:lnTo>
                    <a:pt x="108836" y="202247"/>
                  </a:lnTo>
                  <a:lnTo>
                    <a:pt x="164379" y="190986"/>
                  </a:lnTo>
                  <a:lnTo>
                    <a:pt x="190355" y="190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5" name="SMARTInkShape-271"/>
            <p:cNvSpPr/>
            <p:nvPr>
              <p:custDataLst>
                <p:tags r:id="rId33"/>
              </p:custDataLst>
            </p:nvPr>
          </p:nvSpPr>
          <p:spPr>
            <a:xfrm>
              <a:off x="9453563" y="4500563"/>
              <a:ext cx="23813" cy="23655"/>
            </a:xfrm>
            <a:custGeom>
              <a:avLst/>
              <a:gdLst/>
              <a:ahLst/>
              <a:cxnLst/>
              <a:rect l="0" t="0" r="0" b="0"/>
              <a:pathLst>
                <a:path w="23813" h="23655">
                  <a:moveTo>
                    <a:pt x="0" y="0"/>
                  </a:moveTo>
                  <a:lnTo>
                    <a:pt x="0" y="0"/>
                  </a:lnTo>
                  <a:lnTo>
                    <a:pt x="6320" y="0"/>
                  </a:lnTo>
                  <a:lnTo>
                    <a:pt x="8182" y="1322"/>
                  </a:lnTo>
                  <a:lnTo>
                    <a:pt x="9424" y="3527"/>
                  </a:lnTo>
                  <a:lnTo>
                    <a:pt x="10251" y="6320"/>
                  </a:lnTo>
                  <a:lnTo>
                    <a:pt x="12126" y="8182"/>
                  </a:lnTo>
                  <a:lnTo>
                    <a:pt x="17736" y="10251"/>
                  </a:lnTo>
                  <a:lnTo>
                    <a:pt x="19762" y="12126"/>
                  </a:lnTo>
                  <a:lnTo>
                    <a:pt x="23765" y="23654"/>
                  </a:lnTo>
                  <a:lnTo>
                    <a:pt x="23812" y="11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6" name="SMARTInkShape-272"/>
            <p:cNvSpPr/>
            <p:nvPr>
              <p:custDataLst>
                <p:tags r:id="rId34"/>
              </p:custDataLst>
            </p:nvPr>
          </p:nvSpPr>
          <p:spPr>
            <a:xfrm>
              <a:off x="9085019" y="4071938"/>
              <a:ext cx="201096" cy="568391"/>
            </a:xfrm>
            <a:custGeom>
              <a:avLst/>
              <a:gdLst/>
              <a:ahLst/>
              <a:cxnLst/>
              <a:rect l="0" t="0" r="0" b="0"/>
              <a:pathLst>
                <a:path w="201096" h="568391">
                  <a:moveTo>
                    <a:pt x="58981" y="47625"/>
                  </a:moveTo>
                  <a:lnTo>
                    <a:pt x="58981" y="47625"/>
                  </a:lnTo>
                  <a:lnTo>
                    <a:pt x="48730" y="47625"/>
                  </a:lnTo>
                  <a:lnTo>
                    <a:pt x="19130" y="75612"/>
                  </a:lnTo>
                  <a:lnTo>
                    <a:pt x="14811" y="83435"/>
                  </a:lnTo>
                  <a:lnTo>
                    <a:pt x="11568" y="91321"/>
                  </a:lnTo>
                  <a:lnTo>
                    <a:pt x="5718" y="99236"/>
                  </a:lnTo>
                  <a:lnTo>
                    <a:pt x="2236" y="110692"/>
                  </a:lnTo>
                  <a:lnTo>
                    <a:pt x="0" y="133284"/>
                  </a:lnTo>
                  <a:lnTo>
                    <a:pt x="5934" y="152674"/>
                  </a:lnTo>
                  <a:lnTo>
                    <a:pt x="43473" y="207806"/>
                  </a:lnTo>
                  <a:lnTo>
                    <a:pt x="88466" y="266135"/>
                  </a:lnTo>
                  <a:lnTo>
                    <a:pt x="145224" y="325560"/>
                  </a:lnTo>
                  <a:lnTo>
                    <a:pt x="174305" y="369901"/>
                  </a:lnTo>
                  <a:lnTo>
                    <a:pt x="196072" y="428731"/>
                  </a:lnTo>
                  <a:lnTo>
                    <a:pt x="201095" y="488170"/>
                  </a:lnTo>
                  <a:lnTo>
                    <a:pt x="195310" y="517558"/>
                  </a:lnTo>
                  <a:lnTo>
                    <a:pt x="181503" y="549869"/>
                  </a:lnTo>
                  <a:lnTo>
                    <a:pt x="173849" y="561004"/>
                  </a:lnTo>
                  <a:lnTo>
                    <a:pt x="168632" y="564503"/>
                  </a:lnTo>
                  <a:lnTo>
                    <a:pt x="155781" y="568390"/>
                  </a:lnTo>
                  <a:lnTo>
                    <a:pt x="149972" y="568104"/>
                  </a:lnTo>
                  <a:lnTo>
                    <a:pt x="120614" y="554655"/>
                  </a:lnTo>
                  <a:lnTo>
                    <a:pt x="84944" y="525406"/>
                  </a:lnTo>
                  <a:lnTo>
                    <a:pt x="77135" y="510885"/>
                  </a:lnTo>
                  <a:lnTo>
                    <a:pt x="62012" y="460720"/>
                  </a:lnTo>
                  <a:lnTo>
                    <a:pt x="61651" y="440243"/>
                  </a:lnTo>
                  <a:lnTo>
                    <a:pt x="75730" y="391038"/>
                  </a:lnTo>
                  <a:lnTo>
                    <a:pt x="90903" y="336729"/>
                  </a:lnTo>
                  <a:lnTo>
                    <a:pt x="106640" y="282885"/>
                  </a:lnTo>
                  <a:lnTo>
                    <a:pt x="118523" y="237276"/>
                  </a:lnTo>
                  <a:lnTo>
                    <a:pt x="128068" y="180778"/>
                  </a:lnTo>
                  <a:lnTo>
                    <a:pt x="129955" y="131400"/>
                  </a:lnTo>
                  <a:lnTo>
                    <a:pt x="128958" y="96700"/>
                  </a:lnTo>
                  <a:lnTo>
                    <a:pt x="113829" y="52307"/>
                  </a:lnTo>
                  <a:lnTo>
                    <a:pt x="94605" y="24951"/>
                  </a:lnTo>
                  <a:lnTo>
                    <a:pt x="7088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7" name="SMARTInkShape-273"/>
            <p:cNvSpPr/>
            <p:nvPr>
              <p:custDataLst>
                <p:tags r:id="rId35"/>
              </p:custDataLst>
            </p:nvPr>
          </p:nvSpPr>
          <p:spPr>
            <a:xfrm>
              <a:off x="8608219" y="4098102"/>
              <a:ext cx="404040" cy="473880"/>
            </a:xfrm>
            <a:custGeom>
              <a:avLst/>
              <a:gdLst/>
              <a:ahLst/>
              <a:cxnLst/>
              <a:rect l="0" t="0" r="0" b="0"/>
              <a:pathLst>
                <a:path w="404040" h="473880">
                  <a:moveTo>
                    <a:pt x="0" y="128617"/>
                  </a:moveTo>
                  <a:lnTo>
                    <a:pt x="0" y="128617"/>
                  </a:lnTo>
                  <a:lnTo>
                    <a:pt x="0" y="100284"/>
                  </a:lnTo>
                  <a:lnTo>
                    <a:pt x="3527" y="92653"/>
                  </a:lnTo>
                  <a:lnTo>
                    <a:pt x="8182" y="84852"/>
                  </a:lnTo>
                  <a:lnTo>
                    <a:pt x="12126" y="73022"/>
                  </a:lnTo>
                  <a:lnTo>
                    <a:pt x="19762" y="61138"/>
                  </a:lnTo>
                  <a:lnTo>
                    <a:pt x="23935" y="49239"/>
                  </a:lnTo>
                  <a:lnTo>
                    <a:pt x="40226" y="29398"/>
                  </a:lnTo>
                  <a:lnTo>
                    <a:pt x="80119" y="5586"/>
                  </a:lnTo>
                  <a:lnTo>
                    <a:pt x="103408" y="0"/>
                  </a:lnTo>
                  <a:lnTo>
                    <a:pt x="119161" y="2221"/>
                  </a:lnTo>
                  <a:lnTo>
                    <a:pt x="174630" y="25697"/>
                  </a:lnTo>
                  <a:lnTo>
                    <a:pt x="215929" y="59517"/>
                  </a:lnTo>
                  <a:lnTo>
                    <a:pt x="221646" y="71888"/>
                  </a:lnTo>
                  <a:lnTo>
                    <a:pt x="232476" y="107819"/>
                  </a:lnTo>
                  <a:lnTo>
                    <a:pt x="227304" y="131937"/>
                  </a:lnTo>
                  <a:lnTo>
                    <a:pt x="223173" y="140235"/>
                  </a:lnTo>
                  <a:lnTo>
                    <a:pt x="209742" y="156341"/>
                  </a:lnTo>
                  <a:lnTo>
                    <a:pt x="202139" y="160783"/>
                  </a:lnTo>
                  <a:lnTo>
                    <a:pt x="194349" y="164079"/>
                  </a:lnTo>
                  <a:lnTo>
                    <a:pt x="186478" y="169955"/>
                  </a:lnTo>
                  <a:lnTo>
                    <a:pt x="187819" y="174696"/>
                  </a:lnTo>
                  <a:lnTo>
                    <a:pt x="199891" y="187020"/>
                  </a:lnTo>
                  <a:lnTo>
                    <a:pt x="248163" y="217813"/>
                  </a:lnTo>
                  <a:lnTo>
                    <a:pt x="302996" y="265942"/>
                  </a:lnTo>
                  <a:lnTo>
                    <a:pt x="354363" y="319954"/>
                  </a:lnTo>
                  <a:lnTo>
                    <a:pt x="386998" y="377435"/>
                  </a:lnTo>
                  <a:lnTo>
                    <a:pt x="400901" y="413343"/>
                  </a:lnTo>
                  <a:lnTo>
                    <a:pt x="404039" y="439594"/>
                  </a:lnTo>
                  <a:lnTo>
                    <a:pt x="400941" y="448951"/>
                  </a:lnTo>
                  <a:lnTo>
                    <a:pt x="398262" y="453298"/>
                  </a:lnTo>
                  <a:lnTo>
                    <a:pt x="381852" y="465736"/>
                  </a:lnTo>
                  <a:lnTo>
                    <a:pt x="360233" y="471480"/>
                  </a:lnTo>
                  <a:lnTo>
                    <a:pt x="303198" y="473686"/>
                  </a:lnTo>
                  <a:lnTo>
                    <a:pt x="243886" y="473879"/>
                  </a:lnTo>
                  <a:lnTo>
                    <a:pt x="210698" y="464389"/>
                  </a:lnTo>
                  <a:lnTo>
                    <a:pt x="180438" y="450192"/>
                  </a:lnTo>
                  <a:lnTo>
                    <a:pt x="166687" y="4381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8" name="SMARTInkShape-274"/>
            <p:cNvSpPr/>
            <p:nvPr>
              <p:custDataLst>
                <p:tags r:id="rId36"/>
              </p:custDataLst>
            </p:nvPr>
          </p:nvSpPr>
          <p:spPr>
            <a:xfrm>
              <a:off x="8347333" y="4214825"/>
              <a:ext cx="307216" cy="474736"/>
            </a:xfrm>
            <a:custGeom>
              <a:avLst/>
              <a:gdLst/>
              <a:ahLst/>
              <a:cxnLst/>
              <a:rect l="0" t="0" r="0" b="0"/>
              <a:pathLst>
                <a:path w="307216" h="474736">
                  <a:moveTo>
                    <a:pt x="153730" y="11894"/>
                  </a:moveTo>
                  <a:lnTo>
                    <a:pt x="153730" y="11894"/>
                  </a:lnTo>
                  <a:lnTo>
                    <a:pt x="153730" y="5573"/>
                  </a:lnTo>
                  <a:lnTo>
                    <a:pt x="152407" y="3711"/>
                  </a:lnTo>
                  <a:lnTo>
                    <a:pt x="150202" y="2470"/>
                  </a:lnTo>
                  <a:lnTo>
                    <a:pt x="141603" y="314"/>
                  </a:lnTo>
                  <a:lnTo>
                    <a:pt x="113878" y="0"/>
                  </a:lnTo>
                  <a:lnTo>
                    <a:pt x="95767" y="6312"/>
                  </a:lnTo>
                  <a:lnTo>
                    <a:pt x="74126" y="21620"/>
                  </a:lnTo>
                  <a:lnTo>
                    <a:pt x="49272" y="48750"/>
                  </a:lnTo>
                  <a:lnTo>
                    <a:pt x="22998" y="98865"/>
                  </a:lnTo>
                  <a:lnTo>
                    <a:pt x="4271" y="156569"/>
                  </a:lnTo>
                  <a:lnTo>
                    <a:pt x="0" y="211912"/>
                  </a:lnTo>
                  <a:lnTo>
                    <a:pt x="2788" y="249311"/>
                  </a:lnTo>
                  <a:lnTo>
                    <a:pt x="15581" y="297504"/>
                  </a:lnTo>
                  <a:lnTo>
                    <a:pt x="32171" y="345241"/>
                  </a:lnTo>
                  <a:lnTo>
                    <a:pt x="67133" y="398476"/>
                  </a:lnTo>
                  <a:lnTo>
                    <a:pt x="124356" y="448250"/>
                  </a:lnTo>
                  <a:lnTo>
                    <a:pt x="155610" y="465887"/>
                  </a:lnTo>
                  <a:lnTo>
                    <a:pt x="200403" y="474193"/>
                  </a:lnTo>
                  <a:lnTo>
                    <a:pt x="259376" y="474735"/>
                  </a:lnTo>
                  <a:lnTo>
                    <a:pt x="272563" y="469837"/>
                  </a:lnTo>
                  <a:lnTo>
                    <a:pt x="293743" y="453321"/>
                  </a:lnTo>
                  <a:lnTo>
                    <a:pt x="301947" y="442681"/>
                  </a:lnTo>
                  <a:lnTo>
                    <a:pt x="306566" y="429253"/>
                  </a:lnTo>
                  <a:lnTo>
                    <a:pt x="307215" y="425071"/>
                  </a:lnTo>
                  <a:lnTo>
                    <a:pt x="301807" y="406544"/>
                  </a:lnTo>
                  <a:lnTo>
                    <a:pt x="297426" y="401994"/>
                  </a:lnTo>
                  <a:lnTo>
                    <a:pt x="245036" y="380475"/>
                  </a:lnTo>
                  <a:lnTo>
                    <a:pt x="212092" y="372457"/>
                  </a:lnTo>
                  <a:lnTo>
                    <a:pt x="154898" y="369526"/>
                  </a:lnTo>
                  <a:lnTo>
                    <a:pt x="127471" y="370536"/>
                  </a:lnTo>
                  <a:lnTo>
                    <a:pt x="86461" y="385670"/>
                  </a:lnTo>
                  <a:lnTo>
                    <a:pt x="59551" y="404894"/>
                  </a:lnTo>
                  <a:lnTo>
                    <a:pt x="34667" y="4286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19" name="SMARTInkShape-275"/>
            <p:cNvSpPr/>
            <p:nvPr>
              <p:custDataLst>
                <p:tags r:id="rId37"/>
              </p:custDataLst>
            </p:nvPr>
          </p:nvSpPr>
          <p:spPr>
            <a:xfrm>
              <a:off x="7881938" y="4619625"/>
              <a:ext cx="381001" cy="23814"/>
            </a:xfrm>
            <a:custGeom>
              <a:avLst/>
              <a:gdLst/>
              <a:ahLst/>
              <a:cxnLst/>
              <a:rect l="0" t="0" r="0" b="0"/>
              <a:pathLst>
                <a:path w="381001" h="23814">
                  <a:moveTo>
                    <a:pt x="381000" y="0"/>
                  </a:moveTo>
                  <a:lnTo>
                    <a:pt x="381000" y="0"/>
                  </a:lnTo>
                  <a:lnTo>
                    <a:pt x="364428" y="0"/>
                  </a:lnTo>
                  <a:lnTo>
                    <a:pt x="356878" y="3528"/>
                  </a:lnTo>
                  <a:lnTo>
                    <a:pt x="353012" y="6321"/>
                  </a:lnTo>
                  <a:lnTo>
                    <a:pt x="307463" y="10803"/>
                  </a:lnTo>
                  <a:lnTo>
                    <a:pt x="257640" y="11579"/>
                  </a:lnTo>
                  <a:lnTo>
                    <a:pt x="212598" y="11809"/>
                  </a:lnTo>
                  <a:lnTo>
                    <a:pt x="172540" y="11863"/>
                  </a:lnTo>
                  <a:lnTo>
                    <a:pt x="128278" y="11887"/>
                  </a:lnTo>
                  <a:lnTo>
                    <a:pt x="84793" y="13221"/>
                  </a:lnTo>
                  <a:lnTo>
                    <a:pt x="0" y="238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32" name="SMARTInkShape-Group43"/>
          <p:cNvGrpSpPr/>
          <p:nvPr/>
        </p:nvGrpSpPr>
        <p:grpSpPr>
          <a:xfrm>
            <a:off x="10537568" y="4119563"/>
            <a:ext cx="1559183" cy="636142"/>
            <a:chOff x="10537568" y="4119563"/>
            <a:chExt cx="1559183" cy="636142"/>
          </a:xfrm>
        </p:grpSpPr>
        <p:sp>
          <p:nvSpPr>
            <p:cNvPr id="321" name="SMARTInkShape-276"/>
            <p:cNvSpPr/>
            <p:nvPr>
              <p:custDataLst>
                <p:tags r:id="rId15"/>
              </p:custDataLst>
            </p:nvPr>
          </p:nvSpPr>
          <p:spPr>
            <a:xfrm>
              <a:off x="12084844" y="4631531"/>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2" name="SMARTInkShape-277"/>
            <p:cNvSpPr/>
            <p:nvPr>
              <p:custDataLst>
                <p:tags r:id="rId16"/>
              </p:custDataLst>
            </p:nvPr>
          </p:nvSpPr>
          <p:spPr>
            <a:xfrm>
              <a:off x="12025314" y="4524375"/>
              <a:ext cx="11906" cy="1"/>
            </a:xfrm>
            <a:custGeom>
              <a:avLst/>
              <a:gdLst/>
              <a:ahLst/>
              <a:cxnLst/>
              <a:rect l="0" t="0" r="0" b="0"/>
              <a:pathLst>
                <a:path w="11906" h="1">
                  <a:moveTo>
                    <a:pt x="0" y="0"/>
                  </a:moveTo>
                  <a:lnTo>
                    <a:pt x="0" y="0"/>
                  </a:lnTo>
                  <a:lnTo>
                    <a:pt x="119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3" name="SMARTInkShape-278"/>
            <p:cNvSpPr/>
            <p:nvPr>
              <p:custDataLst>
                <p:tags r:id="rId17"/>
              </p:custDataLst>
            </p:nvPr>
          </p:nvSpPr>
          <p:spPr>
            <a:xfrm>
              <a:off x="11884263" y="4250531"/>
              <a:ext cx="117238" cy="372241"/>
            </a:xfrm>
            <a:custGeom>
              <a:avLst/>
              <a:gdLst/>
              <a:ahLst/>
              <a:cxnLst/>
              <a:rect l="0" t="0" r="0" b="0"/>
              <a:pathLst>
                <a:path w="117238" h="372241">
                  <a:moveTo>
                    <a:pt x="117237" y="0"/>
                  </a:moveTo>
                  <a:lnTo>
                    <a:pt x="117237" y="0"/>
                  </a:lnTo>
                  <a:lnTo>
                    <a:pt x="117237" y="53553"/>
                  </a:lnTo>
                  <a:lnTo>
                    <a:pt x="110915" y="112296"/>
                  </a:lnTo>
                  <a:lnTo>
                    <a:pt x="106985" y="165418"/>
                  </a:lnTo>
                  <a:lnTo>
                    <a:pt x="93180" y="216730"/>
                  </a:lnTo>
                  <a:lnTo>
                    <a:pt x="78653" y="271767"/>
                  </a:lnTo>
                  <a:lnTo>
                    <a:pt x="65970" y="317326"/>
                  </a:lnTo>
                  <a:lnTo>
                    <a:pt x="47513" y="362281"/>
                  </a:lnTo>
                  <a:lnTo>
                    <a:pt x="39006" y="369844"/>
                  </a:lnTo>
                  <a:lnTo>
                    <a:pt x="29365" y="372240"/>
                  </a:lnTo>
                  <a:lnTo>
                    <a:pt x="18967" y="371191"/>
                  </a:lnTo>
                  <a:lnTo>
                    <a:pt x="12036" y="365200"/>
                  </a:lnTo>
                  <a:lnTo>
                    <a:pt x="4335" y="344433"/>
                  </a:lnTo>
                  <a:lnTo>
                    <a:pt x="0" y="290349"/>
                  </a:lnTo>
                  <a:lnTo>
                    <a:pt x="5037" y="236695"/>
                  </a:lnTo>
                  <a:lnTo>
                    <a:pt x="14893" y="214118"/>
                  </a:lnTo>
                  <a:lnTo>
                    <a:pt x="21227" y="206245"/>
                  </a:lnTo>
                  <a:lnTo>
                    <a:pt x="35320" y="197498"/>
                  </a:lnTo>
                  <a:lnTo>
                    <a:pt x="53284" y="191883"/>
                  </a:lnTo>
                  <a:lnTo>
                    <a:pt x="56081" y="192745"/>
                  </a:lnTo>
                  <a:lnTo>
                    <a:pt x="69612" y="2024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4" name="SMARTInkShape-279"/>
            <p:cNvSpPr/>
            <p:nvPr>
              <p:custDataLst>
                <p:tags r:id="rId18"/>
              </p:custDataLst>
            </p:nvPr>
          </p:nvSpPr>
          <p:spPr>
            <a:xfrm>
              <a:off x="11882439" y="4155281"/>
              <a:ext cx="47626" cy="11908"/>
            </a:xfrm>
            <a:custGeom>
              <a:avLst/>
              <a:gdLst/>
              <a:ahLst/>
              <a:cxnLst/>
              <a:rect l="0" t="0" r="0" b="0"/>
              <a:pathLst>
                <a:path w="47626" h="11908">
                  <a:moveTo>
                    <a:pt x="0" y="11907"/>
                  </a:moveTo>
                  <a:lnTo>
                    <a:pt x="0" y="11907"/>
                  </a:lnTo>
                  <a:lnTo>
                    <a:pt x="31916" y="11907"/>
                  </a:lnTo>
                  <a:lnTo>
                    <a:pt x="4762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5" name="SMARTInkShape-280"/>
            <p:cNvSpPr/>
            <p:nvPr>
              <p:custDataLst>
                <p:tags r:id="rId19"/>
              </p:custDataLst>
            </p:nvPr>
          </p:nvSpPr>
          <p:spPr>
            <a:xfrm>
              <a:off x="11763375" y="4607719"/>
              <a:ext cx="1" cy="6860"/>
            </a:xfrm>
            <a:custGeom>
              <a:avLst/>
              <a:gdLst/>
              <a:ahLst/>
              <a:cxnLst/>
              <a:rect l="0" t="0" r="0" b="0"/>
              <a:pathLst>
                <a:path w="1" h="6860">
                  <a:moveTo>
                    <a:pt x="0" y="0"/>
                  </a:moveTo>
                  <a:lnTo>
                    <a:pt x="0" y="0"/>
                  </a:lnTo>
                  <a:lnTo>
                    <a:pt x="0" y="6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6" name="SMARTInkShape-281"/>
            <p:cNvSpPr/>
            <p:nvPr>
              <p:custDataLst>
                <p:tags r:id="rId20"/>
              </p:custDataLst>
            </p:nvPr>
          </p:nvSpPr>
          <p:spPr>
            <a:xfrm>
              <a:off x="11560969" y="4119563"/>
              <a:ext cx="176185" cy="558628"/>
            </a:xfrm>
            <a:custGeom>
              <a:avLst/>
              <a:gdLst/>
              <a:ahLst/>
              <a:cxnLst/>
              <a:rect l="0" t="0" r="0" b="0"/>
              <a:pathLst>
                <a:path w="176185" h="558628">
                  <a:moveTo>
                    <a:pt x="95250" y="0"/>
                  </a:moveTo>
                  <a:lnTo>
                    <a:pt x="95250" y="0"/>
                  </a:lnTo>
                  <a:lnTo>
                    <a:pt x="88929" y="6320"/>
                  </a:lnTo>
                  <a:lnTo>
                    <a:pt x="85826" y="12951"/>
                  </a:lnTo>
                  <a:lnTo>
                    <a:pt x="84998" y="16571"/>
                  </a:lnTo>
                  <a:lnTo>
                    <a:pt x="64455" y="54525"/>
                  </a:lnTo>
                  <a:lnTo>
                    <a:pt x="53859" y="108064"/>
                  </a:lnTo>
                  <a:lnTo>
                    <a:pt x="39351" y="164465"/>
                  </a:lnTo>
                  <a:lnTo>
                    <a:pt x="27680" y="210861"/>
                  </a:lnTo>
                  <a:lnTo>
                    <a:pt x="17168" y="258122"/>
                  </a:lnTo>
                  <a:lnTo>
                    <a:pt x="13466" y="305639"/>
                  </a:lnTo>
                  <a:lnTo>
                    <a:pt x="12368" y="353232"/>
                  </a:lnTo>
                  <a:lnTo>
                    <a:pt x="13365" y="399524"/>
                  </a:lnTo>
                  <a:lnTo>
                    <a:pt x="24884" y="451392"/>
                  </a:lnTo>
                  <a:lnTo>
                    <a:pt x="43797" y="510508"/>
                  </a:lnTo>
                  <a:lnTo>
                    <a:pt x="51656" y="529399"/>
                  </a:lnTo>
                  <a:lnTo>
                    <a:pt x="63087" y="543087"/>
                  </a:lnTo>
                  <a:lnTo>
                    <a:pt x="75663" y="552257"/>
                  </a:lnTo>
                  <a:lnTo>
                    <a:pt x="85663" y="556333"/>
                  </a:lnTo>
                  <a:lnTo>
                    <a:pt x="105051" y="558627"/>
                  </a:lnTo>
                  <a:lnTo>
                    <a:pt x="127552" y="552986"/>
                  </a:lnTo>
                  <a:lnTo>
                    <a:pt x="144654" y="542937"/>
                  </a:lnTo>
                  <a:lnTo>
                    <a:pt x="162286" y="518183"/>
                  </a:lnTo>
                  <a:lnTo>
                    <a:pt x="173174" y="495583"/>
                  </a:lnTo>
                  <a:lnTo>
                    <a:pt x="176184" y="479992"/>
                  </a:lnTo>
                  <a:lnTo>
                    <a:pt x="173996" y="464242"/>
                  </a:lnTo>
                  <a:lnTo>
                    <a:pt x="167290" y="448424"/>
                  </a:lnTo>
                  <a:lnTo>
                    <a:pt x="140292" y="415096"/>
                  </a:lnTo>
                  <a:lnTo>
                    <a:pt x="98643" y="389143"/>
                  </a:lnTo>
                  <a:lnTo>
                    <a:pt x="53558" y="382072"/>
                  </a:lnTo>
                  <a:lnTo>
                    <a:pt x="32922" y="381212"/>
                  </a:lnTo>
                  <a:lnTo>
                    <a:pt x="24333" y="384621"/>
                  </a:lnTo>
                  <a:lnTo>
                    <a:pt x="0" y="404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7" name="SMARTInkShape-282"/>
            <p:cNvSpPr/>
            <p:nvPr>
              <p:custDataLst>
                <p:tags r:id="rId21"/>
              </p:custDataLst>
            </p:nvPr>
          </p:nvSpPr>
          <p:spPr>
            <a:xfrm>
              <a:off x="11346656" y="4167188"/>
              <a:ext cx="214314" cy="588517"/>
            </a:xfrm>
            <a:custGeom>
              <a:avLst/>
              <a:gdLst/>
              <a:ahLst/>
              <a:cxnLst/>
              <a:rect l="0" t="0" r="0" b="0"/>
              <a:pathLst>
                <a:path w="214314" h="588517">
                  <a:moveTo>
                    <a:pt x="214313" y="0"/>
                  </a:moveTo>
                  <a:lnTo>
                    <a:pt x="214313" y="0"/>
                  </a:lnTo>
                  <a:lnTo>
                    <a:pt x="178937" y="1322"/>
                  </a:lnTo>
                  <a:lnTo>
                    <a:pt x="135506" y="10251"/>
                  </a:lnTo>
                  <a:lnTo>
                    <a:pt x="122842" y="7642"/>
                  </a:lnTo>
                  <a:lnTo>
                    <a:pt x="111483" y="3396"/>
                  </a:lnTo>
                  <a:lnTo>
                    <a:pt x="55727" y="39"/>
                  </a:lnTo>
                  <a:lnTo>
                    <a:pt x="47698" y="3545"/>
                  </a:lnTo>
                  <a:lnTo>
                    <a:pt x="38086" y="10254"/>
                  </a:lnTo>
                  <a:lnTo>
                    <a:pt x="36772" y="14699"/>
                  </a:lnTo>
                  <a:lnTo>
                    <a:pt x="35725" y="73765"/>
                  </a:lnTo>
                  <a:lnTo>
                    <a:pt x="53455" y="128818"/>
                  </a:lnTo>
                  <a:lnTo>
                    <a:pt x="62822" y="177619"/>
                  </a:lnTo>
                  <a:lnTo>
                    <a:pt x="65694" y="181912"/>
                  </a:lnTo>
                  <a:lnTo>
                    <a:pt x="72425" y="212926"/>
                  </a:lnTo>
                  <a:lnTo>
                    <a:pt x="82840" y="225622"/>
                  </a:lnTo>
                  <a:lnTo>
                    <a:pt x="140241" y="226217"/>
                  </a:lnTo>
                  <a:lnTo>
                    <a:pt x="158998" y="227541"/>
                  </a:lnTo>
                  <a:lnTo>
                    <a:pt x="169002" y="232539"/>
                  </a:lnTo>
                  <a:lnTo>
                    <a:pt x="182073" y="249111"/>
                  </a:lnTo>
                  <a:lnTo>
                    <a:pt x="188004" y="264457"/>
                  </a:lnTo>
                  <a:lnTo>
                    <a:pt x="190280" y="316414"/>
                  </a:lnTo>
                  <a:lnTo>
                    <a:pt x="186944" y="373523"/>
                  </a:lnTo>
                  <a:lnTo>
                    <a:pt x="174013" y="418031"/>
                  </a:lnTo>
                  <a:lnTo>
                    <a:pt x="145939" y="474157"/>
                  </a:lnTo>
                  <a:lnTo>
                    <a:pt x="116461" y="531977"/>
                  </a:lnTo>
                  <a:lnTo>
                    <a:pt x="94480" y="554938"/>
                  </a:lnTo>
                  <a:lnTo>
                    <a:pt x="39643" y="587102"/>
                  </a:lnTo>
                  <a:lnTo>
                    <a:pt x="33043" y="588516"/>
                  </a:lnTo>
                  <a:lnTo>
                    <a:pt x="27321" y="588135"/>
                  </a:lnTo>
                  <a:lnTo>
                    <a:pt x="12809" y="583683"/>
                  </a:lnTo>
                  <a:lnTo>
                    <a:pt x="0" y="571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8" name="SMARTInkShape-283"/>
            <p:cNvSpPr/>
            <p:nvPr>
              <p:custDataLst>
                <p:tags r:id="rId22"/>
              </p:custDataLst>
            </p:nvPr>
          </p:nvSpPr>
          <p:spPr>
            <a:xfrm>
              <a:off x="11132344" y="4167219"/>
              <a:ext cx="226055" cy="558949"/>
            </a:xfrm>
            <a:custGeom>
              <a:avLst/>
              <a:gdLst/>
              <a:ahLst/>
              <a:cxnLst/>
              <a:rect l="0" t="0" r="0" b="0"/>
              <a:pathLst>
                <a:path w="226055" h="558949">
                  <a:moveTo>
                    <a:pt x="0" y="23781"/>
                  </a:moveTo>
                  <a:lnTo>
                    <a:pt x="0" y="23781"/>
                  </a:lnTo>
                  <a:lnTo>
                    <a:pt x="6320" y="23781"/>
                  </a:lnTo>
                  <a:lnTo>
                    <a:pt x="8183" y="22458"/>
                  </a:lnTo>
                  <a:lnTo>
                    <a:pt x="9425" y="20253"/>
                  </a:lnTo>
                  <a:lnTo>
                    <a:pt x="10252" y="17460"/>
                  </a:lnTo>
                  <a:lnTo>
                    <a:pt x="12126" y="15599"/>
                  </a:lnTo>
                  <a:lnTo>
                    <a:pt x="45388" y="2669"/>
                  </a:lnTo>
                  <a:lnTo>
                    <a:pt x="104158" y="0"/>
                  </a:lnTo>
                  <a:lnTo>
                    <a:pt x="158658" y="1292"/>
                  </a:lnTo>
                  <a:lnTo>
                    <a:pt x="190264" y="14667"/>
                  </a:lnTo>
                  <a:lnTo>
                    <a:pt x="206328" y="28301"/>
                  </a:lnTo>
                  <a:lnTo>
                    <a:pt x="210764" y="35932"/>
                  </a:lnTo>
                  <a:lnTo>
                    <a:pt x="214058" y="43734"/>
                  </a:lnTo>
                  <a:lnTo>
                    <a:pt x="219932" y="51611"/>
                  </a:lnTo>
                  <a:lnTo>
                    <a:pt x="223425" y="63049"/>
                  </a:lnTo>
                  <a:lnTo>
                    <a:pt x="226054" y="121591"/>
                  </a:lnTo>
                  <a:lnTo>
                    <a:pt x="216774" y="178899"/>
                  </a:lnTo>
                  <a:lnTo>
                    <a:pt x="214798" y="232574"/>
                  </a:lnTo>
                  <a:lnTo>
                    <a:pt x="214455" y="278498"/>
                  </a:lnTo>
                  <a:lnTo>
                    <a:pt x="208035" y="325618"/>
                  </a:lnTo>
                  <a:lnTo>
                    <a:pt x="204073" y="373094"/>
                  </a:lnTo>
                  <a:lnTo>
                    <a:pt x="202736" y="427038"/>
                  </a:lnTo>
                  <a:lnTo>
                    <a:pt x="202449" y="481599"/>
                  </a:lnTo>
                  <a:lnTo>
                    <a:pt x="202408" y="540501"/>
                  </a:lnTo>
                  <a:lnTo>
                    <a:pt x="202406" y="558948"/>
                  </a:lnTo>
                  <a:lnTo>
                    <a:pt x="202406" y="547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29" name="SMARTInkShape-284"/>
            <p:cNvSpPr/>
            <p:nvPr>
              <p:custDataLst>
                <p:tags r:id="rId23"/>
              </p:custDataLst>
            </p:nvPr>
          </p:nvSpPr>
          <p:spPr>
            <a:xfrm>
              <a:off x="10811947" y="4226719"/>
              <a:ext cx="258338" cy="521251"/>
            </a:xfrm>
            <a:custGeom>
              <a:avLst/>
              <a:gdLst/>
              <a:ahLst/>
              <a:cxnLst/>
              <a:rect l="0" t="0" r="0" b="0"/>
              <a:pathLst>
                <a:path w="258338" h="521251">
                  <a:moveTo>
                    <a:pt x="165617" y="0"/>
                  </a:moveTo>
                  <a:lnTo>
                    <a:pt x="165617" y="0"/>
                  </a:lnTo>
                  <a:lnTo>
                    <a:pt x="147432" y="0"/>
                  </a:lnTo>
                  <a:lnTo>
                    <a:pt x="140777" y="3528"/>
                  </a:lnTo>
                  <a:lnTo>
                    <a:pt x="81935" y="39338"/>
                  </a:lnTo>
                  <a:lnTo>
                    <a:pt x="43862" y="75883"/>
                  </a:lnTo>
                  <a:lnTo>
                    <a:pt x="23778" y="110778"/>
                  </a:lnTo>
                  <a:lnTo>
                    <a:pt x="4357" y="167164"/>
                  </a:lnTo>
                  <a:lnTo>
                    <a:pt x="0" y="217934"/>
                  </a:lnTo>
                  <a:lnTo>
                    <a:pt x="2773" y="263010"/>
                  </a:lnTo>
                  <a:lnTo>
                    <a:pt x="11974" y="309880"/>
                  </a:lnTo>
                  <a:lnTo>
                    <a:pt x="23078" y="357281"/>
                  </a:lnTo>
                  <a:lnTo>
                    <a:pt x="38273" y="401312"/>
                  </a:lnTo>
                  <a:lnTo>
                    <a:pt x="67113" y="451746"/>
                  </a:lnTo>
                  <a:lnTo>
                    <a:pt x="106470" y="489097"/>
                  </a:lnTo>
                  <a:lnTo>
                    <a:pt x="149269" y="515016"/>
                  </a:lnTo>
                  <a:lnTo>
                    <a:pt x="179733" y="521250"/>
                  </a:lnTo>
                  <a:lnTo>
                    <a:pt x="195263" y="519180"/>
                  </a:lnTo>
                  <a:lnTo>
                    <a:pt x="207897" y="512528"/>
                  </a:lnTo>
                  <a:lnTo>
                    <a:pt x="228559" y="493908"/>
                  </a:lnTo>
                  <a:lnTo>
                    <a:pt x="243650" y="470310"/>
                  </a:lnTo>
                  <a:lnTo>
                    <a:pt x="257073" y="430979"/>
                  </a:lnTo>
                  <a:lnTo>
                    <a:pt x="258337" y="422257"/>
                  </a:lnTo>
                  <a:lnTo>
                    <a:pt x="252687" y="401982"/>
                  </a:lnTo>
                  <a:lnTo>
                    <a:pt x="234630" y="371782"/>
                  </a:lnTo>
                  <a:lnTo>
                    <a:pt x="212522" y="349606"/>
                  </a:lnTo>
                  <a:lnTo>
                    <a:pt x="165276" y="319147"/>
                  </a:lnTo>
                  <a:lnTo>
                    <a:pt x="137587" y="312402"/>
                  </a:lnTo>
                  <a:lnTo>
                    <a:pt x="106157" y="311726"/>
                  </a:lnTo>
                  <a:lnTo>
                    <a:pt x="80824" y="319317"/>
                  </a:lnTo>
                  <a:lnTo>
                    <a:pt x="61666" y="331262"/>
                  </a:lnTo>
                  <a:lnTo>
                    <a:pt x="46553" y="3571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0" name="SMARTInkShape-285"/>
            <p:cNvSpPr/>
            <p:nvPr>
              <p:custDataLst>
                <p:tags r:id="rId24"/>
              </p:custDataLst>
            </p:nvPr>
          </p:nvSpPr>
          <p:spPr>
            <a:xfrm>
              <a:off x="10679936" y="4167188"/>
              <a:ext cx="71409" cy="583407"/>
            </a:xfrm>
            <a:custGeom>
              <a:avLst/>
              <a:gdLst/>
              <a:ahLst/>
              <a:cxnLst/>
              <a:rect l="0" t="0" r="0" b="0"/>
              <a:pathLst>
                <a:path w="71409" h="583407">
                  <a:moveTo>
                    <a:pt x="11878" y="0"/>
                  </a:moveTo>
                  <a:lnTo>
                    <a:pt x="11878" y="0"/>
                  </a:lnTo>
                  <a:lnTo>
                    <a:pt x="5556" y="0"/>
                  </a:lnTo>
                  <a:lnTo>
                    <a:pt x="3694" y="1322"/>
                  </a:lnTo>
                  <a:lnTo>
                    <a:pt x="2452" y="3528"/>
                  </a:lnTo>
                  <a:lnTo>
                    <a:pt x="461" y="16571"/>
                  </a:lnTo>
                  <a:lnTo>
                    <a:pt x="0" y="73510"/>
                  </a:lnTo>
                  <a:lnTo>
                    <a:pt x="3503" y="122999"/>
                  </a:lnTo>
                  <a:lnTo>
                    <a:pt x="9395" y="167854"/>
                  </a:lnTo>
                  <a:lnTo>
                    <a:pt x="14669" y="214658"/>
                  </a:lnTo>
                  <a:lnTo>
                    <a:pt x="21083" y="265567"/>
                  </a:lnTo>
                  <a:lnTo>
                    <a:pt x="26510" y="319016"/>
                  </a:lnTo>
                  <a:lnTo>
                    <a:pt x="32970" y="368367"/>
                  </a:lnTo>
                  <a:lnTo>
                    <a:pt x="38411" y="416503"/>
                  </a:lnTo>
                  <a:lnTo>
                    <a:pt x="45780" y="473855"/>
                  </a:lnTo>
                  <a:lnTo>
                    <a:pt x="57688" y="530905"/>
                  </a:lnTo>
                  <a:lnTo>
                    <a:pt x="60467" y="553878"/>
                  </a:lnTo>
                  <a:lnTo>
                    <a:pt x="70273" y="571101"/>
                  </a:lnTo>
                  <a:lnTo>
                    <a:pt x="71408" y="5834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1" name="SMARTInkShape-286"/>
            <p:cNvSpPr/>
            <p:nvPr>
              <p:custDataLst>
                <p:tags r:id="rId25"/>
              </p:custDataLst>
            </p:nvPr>
          </p:nvSpPr>
          <p:spPr>
            <a:xfrm>
              <a:off x="10537568" y="4191000"/>
              <a:ext cx="285214" cy="297607"/>
            </a:xfrm>
            <a:custGeom>
              <a:avLst/>
              <a:gdLst/>
              <a:ahLst/>
              <a:cxnLst/>
              <a:rect l="0" t="0" r="0" b="0"/>
              <a:pathLst>
                <a:path w="285214" h="297607">
                  <a:moveTo>
                    <a:pt x="47088" y="0"/>
                  </a:moveTo>
                  <a:lnTo>
                    <a:pt x="47088" y="0"/>
                  </a:lnTo>
                  <a:lnTo>
                    <a:pt x="45765" y="41623"/>
                  </a:lnTo>
                  <a:lnTo>
                    <a:pt x="32389" y="98891"/>
                  </a:lnTo>
                  <a:lnTo>
                    <a:pt x="23153" y="155261"/>
                  </a:lnTo>
                  <a:lnTo>
                    <a:pt x="13182" y="208055"/>
                  </a:lnTo>
                  <a:lnTo>
                    <a:pt x="671" y="264449"/>
                  </a:lnTo>
                  <a:lnTo>
                    <a:pt x="0" y="275401"/>
                  </a:lnTo>
                  <a:lnTo>
                    <a:pt x="1145" y="278851"/>
                  </a:lnTo>
                  <a:lnTo>
                    <a:pt x="3229" y="281150"/>
                  </a:lnTo>
                  <a:lnTo>
                    <a:pt x="5943" y="282684"/>
                  </a:lnTo>
                  <a:lnTo>
                    <a:pt x="7753" y="285028"/>
                  </a:lnTo>
                  <a:lnTo>
                    <a:pt x="9762" y="291162"/>
                  </a:lnTo>
                  <a:lnTo>
                    <a:pt x="11621" y="293327"/>
                  </a:lnTo>
                  <a:lnTo>
                    <a:pt x="17213" y="295732"/>
                  </a:lnTo>
                  <a:lnTo>
                    <a:pt x="51105" y="297606"/>
                  </a:lnTo>
                  <a:lnTo>
                    <a:pt x="106931" y="277060"/>
                  </a:lnTo>
                  <a:lnTo>
                    <a:pt x="130525" y="271269"/>
                  </a:lnTo>
                  <a:lnTo>
                    <a:pt x="154271" y="264702"/>
                  </a:lnTo>
                  <a:lnTo>
                    <a:pt x="209810" y="262100"/>
                  </a:lnTo>
                  <a:lnTo>
                    <a:pt x="264673" y="261942"/>
                  </a:lnTo>
                  <a:lnTo>
                    <a:pt x="267551" y="263263"/>
                  </a:lnTo>
                  <a:lnTo>
                    <a:pt x="269470" y="265467"/>
                  </a:lnTo>
                  <a:lnTo>
                    <a:pt x="272549" y="272189"/>
                  </a:lnTo>
                  <a:lnTo>
                    <a:pt x="276499" y="273109"/>
                  </a:lnTo>
                  <a:lnTo>
                    <a:pt x="285213" y="2738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35" name="SMARTInkShape-Group44"/>
          <p:cNvGrpSpPr/>
          <p:nvPr/>
        </p:nvGrpSpPr>
        <p:grpSpPr>
          <a:xfrm>
            <a:off x="11347635" y="2547938"/>
            <a:ext cx="594335" cy="1464469"/>
            <a:chOff x="11347635" y="2547938"/>
            <a:chExt cx="594335" cy="1464469"/>
          </a:xfrm>
        </p:grpSpPr>
        <p:sp>
          <p:nvSpPr>
            <p:cNvPr id="333" name="SMARTInkShape-287"/>
            <p:cNvSpPr/>
            <p:nvPr>
              <p:custDataLst>
                <p:tags r:id="rId13"/>
              </p:custDataLst>
            </p:nvPr>
          </p:nvSpPr>
          <p:spPr>
            <a:xfrm>
              <a:off x="11347635" y="2547938"/>
              <a:ext cx="58555" cy="535782"/>
            </a:xfrm>
            <a:custGeom>
              <a:avLst/>
              <a:gdLst/>
              <a:ahLst/>
              <a:cxnLst/>
              <a:rect l="0" t="0" r="0" b="0"/>
              <a:pathLst>
                <a:path w="58555" h="535782">
                  <a:moveTo>
                    <a:pt x="58554" y="0"/>
                  </a:moveTo>
                  <a:lnTo>
                    <a:pt x="58554" y="0"/>
                  </a:lnTo>
                  <a:lnTo>
                    <a:pt x="58554" y="10251"/>
                  </a:lnTo>
                  <a:lnTo>
                    <a:pt x="52232" y="17736"/>
                  </a:lnTo>
                  <a:lnTo>
                    <a:pt x="49128" y="28167"/>
                  </a:lnTo>
                  <a:lnTo>
                    <a:pt x="37468" y="72256"/>
                  </a:lnTo>
                  <a:lnTo>
                    <a:pt x="27757" y="100931"/>
                  </a:lnTo>
                  <a:lnTo>
                    <a:pt x="20278" y="156687"/>
                  </a:lnTo>
                  <a:lnTo>
                    <a:pt x="10171" y="202970"/>
                  </a:lnTo>
                  <a:lnTo>
                    <a:pt x="2325" y="253726"/>
                  </a:lnTo>
                  <a:lnTo>
                    <a:pt x="0" y="310657"/>
                  </a:lnTo>
                  <a:lnTo>
                    <a:pt x="2838" y="369418"/>
                  </a:lnTo>
                  <a:lnTo>
                    <a:pt x="8531" y="428720"/>
                  </a:lnTo>
                  <a:lnTo>
                    <a:pt x="11934" y="485621"/>
                  </a:lnTo>
                  <a:lnTo>
                    <a:pt x="22834" y="5357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4" name="SMARTInkShape-288"/>
            <p:cNvSpPr/>
            <p:nvPr>
              <p:custDataLst>
                <p:tags r:id="rId14"/>
              </p:custDataLst>
            </p:nvPr>
          </p:nvSpPr>
          <p:spPr>
            <a:xfrm>
              <a:off x="11787189" y="3452813"/>
              <a:ext cx="154781" cy="559594"/>
            </a:xfrm>
            <a:custGeom>
              <a:avLst/>
              <a:gdLst/>
              <a:ahLst/>
              <a:cxnLst/>
              <a:rect l="0" t="0" r="0" b="0"/>
              <a:pathLst>
                <a:path w="154781" h="559594">
                  <a:moveTo>
                    <a:pt x="154780" y="0"/>
                  </a:moveTo>
                  <a:lnTo>
                    <a:pt x="154780" y="0"/>
                  </a:lnTo>
                  <a:lnTo>
                    <a:pt x="154780" y="18183"/>
                  </a:lnTo>
                  <a:lnTo>
                    <a:pt x="151252" y="24838"/>
                  </a:lnTo>
                  <a:lnTo>
                    <a:pt x="146597" y="32206"/>
                  </a:lnTo>
                  <a:lnTo>
                    <a:pt x="130141" y="88988"/>
                  </a:lnTo>
                  <a:lnTo>
                    <a:pt x="114929" y="141638"/>
                  </a:lnTo>
                  <a:lnTo>
                    <a:pt x="99185" y="191578"/>
                  </a:lnTo>
                  <a:lnTo>
                    <a:pt x="83336" y="251028"/>
                  </a:lnTo>
                  <a:lnTo>
                    <a:pt x="71434" y="297951"/>
                  </a:lnTo>
                  <a:lnTo>
                    <a:pt x="59530" y="345368"/>
                  </a:lnTo>
                  <a:lnTo>
                    <a:pt x="47625" y="392932"/>
                  </a:lnTo>
                  <a:lnTo>
                    <a:pt x="35717" y="447594"/>
                  </a:lnTo>
                  <a:lnTo>
                    <a:pt x="23811" y="503478"/>
                  </a:lnTo>
                  <a:lnTo>
                    <a:pt x="12150" y="543188"/>
                  </a:lnTo>
                  <a:lnTo>
                    <a:pt x="0" y="559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41" name="SMARTInkShape-Group45"/>
          <p:cNvGrpSpPr/>
          <p:nvPr/>
        </p:nvGrpSpPr>
        <p:grpSpPr>
          <a:xfrm>
            <a:off x="11834816" y="4119563"/>
            <a:ext cx="214310" cy="452438"/>
            <a:chOff x="11834816" y="4119563"/>
            <a:chExt cx="214310" cy="452438"/>
          </a:xfrm>
        </p:grpSpPr>
        <p:sp>
          <p:nvSpPr>
            <p:cNvPr id="336" name="SMARTInkShape-289"/>
            <p:cNvSpPr/>
            <p:nvPr>
              <p:custDataLst>
                <p:tags r:id="rId8"/>
              </p:custDataLst>
            </p:nvPr>
          </p:nvSpPr>
          <p:spPr>
            <a:xfrm>
              <a:off x="12037219" y="4536281"/>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7" name="SMARTInkShape-290"/>
            <p:cNvSpPr/>
            <p:nvPr>
              <p:custDataLst>
                <p:tags r:id="rId9"/>
              </p:custDataLst>
            </p:nvPr>
          </p:nvSpPr>
          <p:spPr>
            <a:xfrm>
              <a:off x="12025314" y="4524375"/>
              <a:ext cx="11906" cy="1"/>
            </a:xfrm>
            <a:custGeom>
              <a:avLst/>
              <a:gdLst/>
              <a:ahLst/>
              <a:cxnLst/>
              <a:rect l="0" t="0" r="0" b="0"/>
              <a:pathLst>
                <a:path w="11906" h="1">
                  <a:moveTo>
                    <a:pt x="0" y="0"/>
                  </a:moveTo>
                  <a:lnTo>
                    <a:pt x="0" y="0"/>
                  </a:lnTo>
                  <a:lnTo>
                    <a:pt x="119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8" name="SMARTInkShape-291"/>
            <p:cNvSpPr/>
            <p:nvPr>
              <p:custDataLst>
                <p:tags r:id="rId10"/>
              </p:custDataLst>
            </p:nvPr>
          </p:nvSpPr>
          <p:spPr>
            <a:xfrm>
              <a:off x="12013406" y="4500563"/>
              <a:ext cx="11909" cy="1"/>
            </a:xfrm>
            <a:custGeom>
              <a:avLst/>
              <a:gdLst/>
              <a:ahLst/>
              <a:cxnLst/>
              <a:rect l="0" t="0" r="0" b="0"/>
              <a:pathLst>
                <a:path w="11909" h="1">
                  <a:moveTo>
                    <a:pt x="0" y="0"/>
                  </a:moveTo>
                  <a:lnTo>
                    <a:pt x="0" y="0"/>
                  </a:lnTo>
                  <a:lnTo>
                    <a:pt x="1190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9" name="SMARTInkShape-292"/>
            <p:cNvSpPr/>
            <p:nvPr>
              <p:custDataLst>
                <p:tags r:id="rId11"/>
              </p:custDataLst>
            </p:nvPr>
          </p:nvSpPr>
          <p:spPr>
            <a:xfrm>
              <a:off x="12001500" y="4488656"/>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0" name="SMARTInkShape-293"/>
            <p:cNvSpPr/>
            <p:nvPr>
              <p:custDataLst>
                <p:tags r:id="rId12"/>
              </p:custDataLst>
            </p:nvPr>
          </p:nvSpPr>
          <p:spPr>
            <a:xfrm>
              <a:off x="11834816" y="4119563"/>
              <a:ext cx="142874" cy="452438"/>
            </a:xfrm>
            <a:custGeom>
              <a:avLst/>
              <a:gdLst/>
              <a:ahLst/>
              <a:cxnLst/>
              <a:rect l="0" t="0" r="0" b="0"/>
              <a:pathLst>
                <a:path w="142874" h="452438">
                  <a:moveTo>
                    <a:pt x="23809" y="11906"/>
                  </a:moveTo>
                  <a:lnTo>
                    <a:pt x="23809" y="11906"/>
                  </a:lnTo>
                  <a:lnTo>
                    <a:pt x="23809" y="12"/>
                  </a:lnTo>
                  <a:lnTo>
                    <a:pt x="70899" y="0"/>
                  </a:lnTo>
                  <a:lnTo>
                    <a:pt x="89156" y="17736"/>
                  </a:lnTo>
                  <a:lnTo>
                    <a:pt x="92540" y="24639"/>
                  </a:lnTo>
                  <a:lnTo>
                    <a:pt x="96212" y="43765"/>
                  </a:lnTo>
                  <a:lnTo>
                    <a:pt x="104601" y="59552"/>
                  </a:lnTo>
                  <a:lnTo>
                    <a:pt x="118303" y="118326"/>
                  </a:lnTo>
                  <a:lnTo>
                    <a:pt x="119054" y="177852"/>
                  </a:lnTo>
                  <a:lnTo>
                    <a:pt x="119057" y="194322"/>
                  </a:lnTo>
                  <a:lnTo>
                    <a:pt x="115531" y="202341"/>
                  </a:lnTo>
                  <a:lnTo>
                    <a:pt x="110877" y="210314"/>
                  </a:lnTo>
                  <a:lnTo>
                    <a:pt x="107889" y="226212"/>
                  </a:lnTo>
                  <a:lnTo>
                    <a:pt x="107165" y="265906"/>
                  </a:lnTo>
                  <a:lnTo>
                    <a:pt x="103630" y="273843"/>
                  </a:lnTo>
                  <a:lnTo>
                    <a:pt x="98973" y="281781"/>
                  </a:lnTo>
                  <a:lnTo>
                    <a:pt x="95983" y="297656"/>
                  </a:lnTo>
                  <a:lnTo>
                    <a:pt x="95250" y="349250"/>
                  </a:lnTo>
                  <a:lnTo>
                    <a:pt x="93926" y="351895"/>
                  </a:lnTo>
                  <a:lnTo>
                    <a:pt x="91721" y="353659"/>
                  </a:lnTo>
                  <a:lnTo>
                    <a:pt x="88928" y="354835"/>
                  </a:lnTo>
                  <a:lnTo>
                    <a:pt x="87067" y="356942"/>
                  </a:lnTo>
                  <a:lnTo>
                    <a:pt x="84996" y="362811"/>
                  </a:lnTo>
                  <a:lnTo>
                    <a:pt x="83831" y="373553"/>
                  </a:lnTo>
                  <a:lnTo>
                    <a:pt x="82343" y="376035"/>
                  </a:lnTo>
                  <a:lnTo>
                    <a:pt x="80030" y="377690"/>
                  </a:lnTo>
                  <a:lnTo>
                    <a:pt x="77165" y="378793"/>
                  </a:lnTo>
                  <a:lnTo>
                    <a:pt x="75255" y="380851"/>
                  </a:lnTo>
                  <a:lnTo>
                    <a:pt x="71938" y="391057"/>
                  </a:lnTo>
                  <a:lnTo>
                    <a:pt x="71583" y="398678"/>
                  </a:lnTo>
                  <a:lnTo>
                    <a:pt x="70211" y="400723"/>
                  </a:lnTo>
                  <a:lnTo>
                    <a:pt x="67972" y="402086"/>
                  </a:lnTo>
                  <a:lnTo>
                    <a:pt x="65158" y="402995"/>
                  </a:lnTo>
                  <a:lnTo>
                    <a:pt x="63281" y="404923"/>
                  </a:lnTo>
                  <a:lnTo>
                    <a:pt x="59571" y="416559"/>
                  </a:lnTo>
                  <a:lnTo>
                    <a:pt x="53220" y="416671"/>
                  </a:lnTo>
                  <a:lnTo>
                    <a:pt x="51354" y="418010"/>
                  </a:lnTo>
                  <a:lnTo>
                    <a:pt x="48113" y="426965"/>
                  </a:lnTo>
                  <a:lnTo>
                    <a:pt x="44313" y="427887"/>
                  </a:lnTo>
                  <a:lnTo>
                    <a:pt x="41447" y="428133"/>
                  </a:lnTo>
                  <a:lnTo>
                    <a:pt x="39536" y="429619"/>
                  </a:lnTo>
                  <a:lnTo>
                    <a:pt x="35759" y="440382"/>
                  </a:lnTo>
                  <a:lnTo>
                    <a:pt x="35715" y="452290"/>
                  </a:lnTo>
                  <a:lnTo>
                    <a:pt x="23809" y="452437"/>
                  </a:lnTo>
                  <a:lnTo>
                    <a:pt x="13007" y="416059"/>
                  </a:lnTo>
                  <a:lnTo>
                    <a:pt x="10906" y="393151"/>
                  </a:lnTo>
                  <a:lnTo>
                    <a:pt x="8593" y="389101"/>
                  </a:lnTo>
                  <a:lnTo>
                    <a:pt x="5728" y="386401"/>
                  </a:lnTo>
                  <a:lnTo>
                    <a:pt x="2544" y="379872"/>
                  </a:lnTo>
                  <a:lnTo>
                    <a:pt x="63" y="343505"/>
                  </a:lnTo>
                  <a:lnTo>
                    <a:pt x="0" y="317396"/>
                  </a:lnTo>
                  <a:lnTo>
                    <a:pt x="1322" y="314784"/>
                  </a:lnTo>
                  <a:lnTo>
                    <a:pt x="3528" y="313044"/>
                  </a:lnTo>
                  <a:lnTo>
                    <a:pt x="10249" y="310250"/>
                  </a:lnTo>
                  <a:lnTo>
                    <a:pt x="11168" y="306340"/>
                  </a:lnTo>
                  <a:lnTo>
                    <a:pt x="11413" y="303445"/>
                  </a:lnTo>
                  <a:lnTo>
                    <a:pt x="12900" y="301515"/>
                  </a:lnTo>
                  <a:lnTo>
                    <a:pt x="22110" y="298164"/>
                  </a:lnTo>
                  <a:lnTo>
                    <a:pt x="81032" y="297656"/>
                  </a:lnTo>
                  <a:lnTo>
                    <a:pt x="92389" y="305838"/>
                  </a:lnTo>
                  <a:lnTo>
                    <a:pt x="99710" y="307907"/>
                  </a:lnTo>
                  <a:lnTo>
                    <a:pt x="102190" y="309782"/>
                  </a:lnTo>
                  <a:lnTo>
                    <a:pt x="107005" y="317418"/>
                  </a:lnTo>
                  <a:lnTo>
                    <a:pt x="119814" y="324196"/>
                  </a:lnTo>
                  <a:lnTo>
                    <a:pt x="142873" y="3452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44" name="SMARTInkShape-Group46"/>
          <p:cNvGrpSpPr/>
          <p:nvPr/>
        </p:nvGrpSpPr>
        <p:grpSpPr>
          <a:xfrm>
            <a:off x="11382375" y="4702969"/>
            <a:ext cx="435126" cy="357025"/>
            <a:chOff x="11382375" y="4702969"/>
            <a:chExt cx="435126" cy="357025"/>
          </a:xfrm>
        </p:grpSpPr>
        <p:sp>
          <p:nvSpPr>
            <p:cNvPr id="342" name="SMARTInkShape-294"/>
            <p:cNvSpPr/>
            <p:nvPr>
              <p:custDataLst>
                <p:tags r:id="rId6"/>
              </p:custDataLst>
            </p:nvPr>
          </p:nvSpPr>
          <p:spPr>
            <a:xfrm>
              <a:off x="11477625" y="4702969"/>
              <a:ext cx="333376" cy="59532"/>
            </a:xfrm>
            <a:custGeom>
              <a:avLst/>
              <a:gdLst/>
              <a:ahLst/>
              <a:cxnLst/>
              <a:rect l="0" t="0" r="0" b="0"/>
              <a:pathLst>
                <a:path w="333376" h="59532">
                  <a:moveTo>
                    <a:pt x="333375" y="0"/>
                  </a:moveTo>
                  <a:lnTo>
                    <a:pt x="333375" y="0"/>
                  </a:lnTo>
                  <a:lnTo>
                    <a:pt x="316802" y="0"/>
                  </a:lnTo>
                  <a:lnTo>
                    <a:pt x="258074" y="14698"/>
                  </a:lnTo>
                  <a:lnTo>
                    <a:pt x="208757" y="23935"/>
                  </a:lnTo>
                  <a:lnTo>
                    <a:pt x="156428" y="32999"/>
                  </a:lnTo>
                  <a:lnTo>
                    <a:pt x="101161" y="41502"/>
                  </a:lnTo>
                  <a:lnTo>
                    <a:pt x="43293" y="47087"/>
                  </a:lnTo>
                  <a:lnTo>
                    <a:pt x="0" y="595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3" name="SMARTInkShape-295"/>
            <p:cNvSpPr/>
            <p:nvPr>
              <p:custDataLst>
                <p:tags r:id="rId7"/>
              </p:custDataLst>
            </p:nvPr>
          </p:nvSpPr>
          <p:spPr>
            <a:xfrm>
              <a:off x="11382375" y="4750594"/>
              <a:ext cx="435126" cy="309400"/>
            </a:xfrm>
            <a:custGeom>
              <a:avLst/>
              <a:gdLst/>
              <a:ahLst/>
              <a:cxnLst/>
              <a:rect l="0" t="0" r="0" b="0"/>
              <a:pathLst>
                <a:path w="435126" h="309400">
                  <a:moveTo>
                    <a:pt x="345281" y="0"/>
                  </a:moveTo>
                  <a:lnTo>
                    <a:pt x="345281" y="0"/>
                  </a:lnTo>
                  <a:lnTo>
                    <a:pt x="356698" y="0"/>
                  </a:lnTo>
                  <a:lnTo>
                    <a:pt x="379194" y="22012"/>
                  </a:lnTo>
                  <a:lnTo>
                    <a:pt x="381966" y="32962"/>
                  </a:lnTo>
                  <a:lnTo>
                    <a:pt x="401574" y="59602"/>
                  </a:lnTo>
                  <a:lnTo>
                    <a:pt x="416812" y="111592"/>
                  </a:lnTo>
                  <a:lnTo>
                    <a:pt x="425901" y="146495"/>
                  </a:lnTo>
                  <a:lnTo>
                    <a:pt x="431344" y="176139"/>
                  </a:lnTo>
                  <a:lnTo>
                    <a:pt x="434408" y="184894"/>
                  </a:lnTo>
                  <a:lnTo>
                    <a:pt x="435125" y="192054"/>
                  </a:lnTo>
                  <a:lnTo>
                    <a:pt x="425594" y="238798"/>
                  </a:lnTo>
                  <a:lnTo>
                    <a:pt x="415821" y="258608"/>
                  </a:lnTo>
                  <a:lnTo>
                    <a:pt x="407059" y="268396"/>
                  </a:lnTo>
                  <a:lnTo>
                    <a:pt x="372314" y="289524"/>
                  </a:lnTo>
                  <a:lnTo>
                    <a:pt x="315120" y="303263"/>
                  </a:lnTo>
                  <a:lnTo>
                    <a:pt x="261102" y="308733"/>
                  </a:lnTo>
                  <a:lnTo>
                    <a:pt x="207827" y="309399"/>
                  </a:lnTo>
                  <a:lnTo>
                    <a:pt x="155853" y="301348"/>
                  </a:lnTo>
                  <a:lnTo>
                    <a:pt x="101712" y="291821"/>
                  </a:lnTo>
                  <a:lnTo>
                    <a:pt x="53963" y="283022"/>
                  </a:lnTo>
                  <a:lnTo>
                    <a:pt x="14945" y="265226"/>
                  </a:lnTo>
                  <a:lnTo>
                    <a:pt x="2952" y="262587"/>
                  </a:lnTo>
                  <a:lnTo>
                    <a:pt x="1969" y="261047"/>
                  </a:lnTo>
                  <a:lnTo>
                    <a:pt x="0"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350" name="SMARTInkShape-Group47"/>
          <p:cNvGrpSpPr/>
          <p:nvPr/>
        </p:nvGrpSpPr>
        <p:grpSpPr>
          <a:xfrm>
            <a:off x="10644189" y="4988720"/>
            <a:ext cx="1345406" cy="690561"/>
            <a:chOff x="10644189" y="4988720"/>
            <a:chExt cx="1345406" cy="690561"/>
          </a:xfrm>
        </p:grpSpPr>
        <p:sp>
          <p:nvSpPr>
            <p:cNvPr id="345" name="SMARTInkShape-296"/>
            <p:cNvSpPr/>
            <p:nvPr>
              <p:custDataLst>
                <p:tags r:id="rId1"/>
              </p:custDataLst>
            </p:nvPr>
          </p:nvSpPr>
          <p:spPr>
            <a:xfrm>
              <a:off x="11503228" y="5214938"/>
              <a:ext cx="282026" cy="284812"/>
            </a:xfrm>
            <a:custGeom>
              <a:avLst/>
              <a:gdLst/>
              <a:ahLst/>
              <a:cxnLst/>
              <a:rect l="0" t="0" r="0" b="0"/>
              <a:pathLst>
                <a:path w="282026" h="284812">
                  <a:moveTo>
                    <a:pt x="129178" y="23812"/>
                  </a:moveTo>
                  <a:lnTo>
                    <a:pt x="129178" y="23812"/>
                  </a:lnTo>
                  <a:lnTo>
                    <a:pt x="122858" y="23812"/>
                  </a:lnTo>
                  <a:lnTo>
                    <a:pt x="116227" y="20284"/>
                  </a:lnTo>
                  <a:lnTo>
                    <a:pt x="108870" y="15630"/>
                  </a:lnTo>
                  <a:lnTo>
                    <a:pt x="75975" y="5373"/>
                  </a:lnTo>
                  <a:lnTo>
                    <a:pt x="60995" y="8121"/>
                  </a:lnTo>
                  <a:lnTo>
                    <a:pt x="44005" y="17105"/>
                  </a:lnTo>
                  <a:lnTo>
                    <a:pt x="30595" y="28145"/>
                  </a:lnTo>
                  <a:lnTo>
                    <a:pt x="6203" y="78447"/>
                  </a:lnTo>
                  <a:lnTo>
                    <a:pt x="578" y="102913"/>
                  </a:lnTo>
                  <a:lnTo>
                    <a:pt x="0" y="143065"/>
                  </a:lnTo>
                  <a:lnTo>
                    <a:pt x="14843" y="192354"/>
                  </a:lnTo>
                  <a:lnTo>
                    <a:pt x="39615" y="228986"/>
                  </a:lnTo>
                  <a:lnTo>
                    <a:pt x="77812" y="269717"/>
                  </a:lnTo>
                  <a:lnTo>
                    <a:pt x="97089" y="278624"/>
                  </a:lnTo>
                  <a:lnTo>
                    <a:pt x="152146" y="284811"/>
                  </a:lnTo>
                  <a:lnTo>
                    <a:pt x="180670" y="284148"/>
                  </a:lnTo>
                  <a:lnTo>
                    <a:pt x="212344" y="274839"/>
                  </a:lnTo>
                  <a:lnTo>
                    <a:pt x="255633" y="241179"/>
                  </a:lnTo>
                  <a:lnTo>
                    <a:pt x="273507" y="211690"/>
                  </a:lnTo>
                  <a:lnTo>
                    <a:pt x="281896" y="166169"/>
                  </a:lnTo>
                  <a:lnTo>
                    <a:pt x="282025" y="130816"/>
                  </a:lnTo>
                  <a:lnTo>
                    <a:pt x="267307" y="77737"/>
                  </a:lnTo>
                  <a:lnTo>
                    <a:pt x="249628" y="52284"/>
                  </a:lnTo>
                  <a:lnTo>
                    <a:pt x="199231" y="21421"/>
                  </a:lnTo>
                  <a:lnTo>
                    <a:pt x="176188" y="9520"/>
                  </a:lnTo>
                  <a:lnTo>
                    <a:pt x="117191" y="1253"/>
                  </a:lnTo>
                  <a:lnTo>
                    <a:pt x="6964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6" name="SMARTInkShape-297"/>
            <p:cNvSpPr/>
            <p:nvPr>
              <p:custDataLst>
                <p:tags r:id="rId2"/>
              </p:custDataLst>
            </p:nvPr>
          </p:nvSpPr>
          <p:spPr>
            <a:xfrm>
              <a:off x="11158564" y="5215144"/>
              <a:ext cx="300401" cy="306294"/>
            </a:xfrm>
            <a:custGeom>
              <a:avLst/>
              <a:gdLst/>
              <a:ahLst/>
              <a:cxnLst/>
              <a:rect l="0" t="0" r="0" b="0"/>
              <a:pathLst>
                <a:path w="300401" h="306294">
                  <a:moveTo>
                    <a:pt x="152375" y="71231"/>
                  </a:moveTo>
                  <a:lnTo>
                    <a:pt x="152375" y="71231"/>
                  </a:lnTo>
                  <a:lnTo>
                    <a:pt x="152375" y="54659"/>
                  </a:lnTo>
                  <a:lnTo>
                    <a:pt x="148846" y="47108"/>
                  </a:lnTo>
                  <a:lnTo>
                    <a:pt x="124386" y="19619"/>
                  </a:lnTo>
                  <a:lnTo>
                    <a:pt x="100494" y="5082"/>
                  </a:lnTo>
                  <a:lnTo>
                    <a:pt x="84673" y="1360"/>
                  </a:lnTo>
                  <a:lnTo>
                    <a:pt x="48633" y="0"/>
                  </a:lnTo>
                  <a:lnTo>
                    <a:pt x="42202" y="2577"/>
                  </a:lnTo>
                  <a:lnTo>
                    <a:pt x="18086" y="26635"/>
                  </a:lnTo>
                  <a:lnTo>
                    <a:pt x="5722" y="45522"/>
                  </a:lnTo>
                  <a:lnTo>
                    <a:pt x="0" y="74197"/>
                  </a:lnTo>
                  <a:lnTo>
                    <a:pt x="7334" y="131153"/>
                  </a:lnTo>
                  <a:lnTo>
                    <a:pt x="8055" y="142929"/>
                  </a:lnTo>
                  <a:lnTo>
                    <a:pt x="15914" y="163069"/>
                  </a:lnTo>
                  <a:lnTo>
                    <a:pt x="43171" y="213901"/>
                  </a:lnTo>
                  <a:lnTo>
                    <a:pt x="97431" y="265334"/>
                  </a:lnTo>
                  <a:lnTo>
                    <a:pt x="146659" y="299019"/>
                  </a:lnTo>
                  <a:lnTo>
                    <a:pt x="178020" y="306293"/>
                  </a:lnTo>
                  <a:lnTo>
                    <a:pt x="197285" y="304467"/>
                  </a:lnTo>
                  <a:lnTo>
                    <a:pt x="231213" y="292515"/>
                  </a:lnTo>
                  <a:lnTo>
                    <a:pt x="255402" y="274968"/>
                  </a:lnTo>
                  <a:lnTo>
                    <a:pt x="273006" y="253012"/>
                  </a:lnTo>
                  <a:lnTo>
                    <a:pt x="294934" y="201052"/>
                  </a:lnTo>
                  <a:lnTo>
                    <a:pt x="300400" y="179200"/>
                  </a:lnTo>
                  <a:lnTo>
                    <a:pt x="296041" y="150700"/>
                  </a:lnTo>
                  <a:lnTo>
                    <a:pt x="285047" y="119031"/>
                  </a:lnTo>
                  <a:lnTo>
                    <a:pt x="250771" y="75745"/>
                  </a:lnTo>
                  <a:lnTo>
                    <a:pt x="210175" y="44880"/>
                  </a:lnTo>
                  <a:lnTo>
                    <a:pt x="176997" y="30497"/>
                  </a:lnTo>
                  <a:lnTo>
                    <a:pt x="125012" y="24211"/>
                  </a:lnTo>
                  <a:lnTo>
                    <a:pt x="102228" y="25107"/>
                  </a:lnTo>
                  <a:lnTo>
                    <a:pt x="84001" y="33881"/>
                  </a:lnTo>
                  <a:lnTo>
                    <a:pt x="82980" y="35748"/>
                  </a:lnTo>
                  <a:lnTo>
                    <a:pt x="80936" y="474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7" name="SMARTInkShape-298"/>
            <p:cNvSpPr/>
            <p:nvPr>
              <p:custDataLst>
                <p:tags r:id="rId3"/>
              </p:custDataLst>
            </p:nvPr>
          </p:nvSpPr>
          <p:spPr>
            <a:xfrm>
              <a:off x="10848361" y="5191172"/>
              <a:ext cx="280954" cy="368661"/>
            </a:xfrm>
            <a:custGeom>
              <a:avLst/>
              <a:gdLst/>
              <a:ahLst/>
              <a:cxnLst/>
              <a:rect l="0" t="0" r="0" b="0"/>
              <a:pathLst>
                <a:path w="280954" h="368661">
                  <a:moveTo>
                    <a:pt x="117295" y="23766"/>
                  </a:moveTo>
                  <a:lnTo>
                    <a:pt x="117295" y="23766"/>
                  </a:lnTo>
                  <a:lnTo>
                    <a:pt x="117295" y="17445"/>
                  </a:lnTo>
                  <a:lnTo>
                    <a:pt x="115972" y="15583"/>
                  </a:lnTo>
                  <a:lnTo>
                    <a:pt x="113768" y="14342"/>
                  </a:lnTo>
                  <a:lnTo>
                    <a:pt x="110975" y="13514"/>
                  </a:lnTo>
                  <a:lnTo>
                    <a:pt x="109113" y="11639"/>
                  </a:lnTo>
                  <a:lnTo>
                    <a:pt x="105880" y="1753"/>
                  </a:lnTo>
                  <a:lnTo>
                    <a:pt x="102079" y="754"/>
                  </a:lnTo>
                  <a:lnTo>
                    <a:pt x="77414" y="0"/>
                  </a:lnTo>
                  <a:lnTo>
                    <a:pt x="69584" y="3502"/>
                  </a:lnTo>
                  <a:lnTo>
                    <a:pt x="35563" y="27942"/>
                  </a:lnTo>
                  <a:lnTo>
                    <a:pt x="31057" y="33164"/>
                  </a:lnTo>
                  <a:lnTo>
                    <a:pt x="5825" y="91446"/>
                  </a:lnTo>
                  <a:lnTo>
                    <a:pt x="482" y="115110"/>
                  </a:lnTo>
                  <a:lnTo>
                    <a:pt x="0" y="156315"/>
                  </a:lnTo>
                  <a:lnTo>
                    <a:pt x="14863" y="214474"/>
                  </a:lnTo>
                  <a:lnTo>
                    <a:pt x="37579" y="264401"/>
                  </a:lnTo>
                  <a:lnTo>
                    <a:pt x="74115" y="319106"/>
                  </a:lnTo>
                  <a:lnTo>
                    <a:pt x="113390" y="354172"/>
                  </a:lnTo>
                  <a:lnTo>
                    <a:pt x="132757" y="362437"/>
                  </a:lnTo>
                  <a:lnTo>
                    <a:pt x="188000" y="368467"/>
                  </a:lnTo>
                  <a:lnTo>
                    <a:pt x="196182" y="368660"/>
                  </a:lnTo>
                  <a:lnTo>
                    <a:pt x="212328" y="361819"/>
                  </a:lnTo>
                  <a:lnTo>
                    <a:pt x="244253" y="335869"/>
                  </a:lnTo>
                  <a:lnTo>
                    <a:pt x="261775" y="306740"/>
                  </a:lnTo>
                  <a:lnTo>
                    <a:pt x="278223" y="253160"/>
                  </a:lnTo>
                  <a:lnTo>
                    <a:pt x="280953" y="213883"/>
                  </a:lnTo>
                  <a:lnTo>
                    <a:pt x="273972" y="169320"/>
                  </a:lnTo>
                  <a:lnTo>
                    <a:pt x="262201" y="125248"/>
                  </a:lnTo>
                  <a:lnTo>
                    <a:pt x="227644" y="70382"/>
                  </a:lnTo>
                  <a:lnTo>
                    <a:pt x="204377" y="48014"/>
                  </a:lnTo>
                  <a:lnTo>
                    <a:pt x="146711" y="9932"/>
                  </a:lnTo>
                  <a:lnTo>
                    <a:pt x="121748" y="2910"/>
                  </a:lnTo>
                  <a:lnTo>
                    <a:pt x="69752" y="213"/>
                  </a:lnTo>
                  <a:lnTo>
                    <a:pt x="65756" y="1449"/>
                  </a:lnTo>
                  <a:lnTo>
                    <a:pt x="63092" y="3596"/>
                  </a:lnTo>
                  <a:lnTo>
                    <a:pt x="45858" y="23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8" name="SMARTInkShape-299"/>
            <p:cNvSpPr/>
            <p:nvPr>
              <p:custDataLst>
                <p:tags r:id="rId4"/>
              </p:custDataLst>
            </p:nvPr>
          </p:nvSpPr>
          <p:spPr>
            <a:xfrm>
              <a:off x="10679906" y="5148643"/>
              <a:ext cx="47626" cy="530638"/>
            </a:xfrm>
            <a:custGeom>
              <a:avLst/>
              <a:gdLst/>
              <a:ahLst/>
              <a:cxnLst/>
              <a:rect l="0" t="0" r="0" b="0"/>
              <a:pathLst>
                <a:path w="47626" h="530638">
                  <a:moveTo>
                    <a:pt x="0" y="18670"/>
                  </a:moveTo>
                  <a:lnTo>
                    <a:pt x="0" y="18670"/>
                  </a:lnTo>
                  <a:lnTo>
                    <a:pt x="0" y="0"/>
                  </a:lnTo>
                  <a:lnTo>
                    <a:pt x="0" y="55512"/>
                  </a:lnTo>
                  <a:lnTo>
                    <a:pt x="0" y="103729"/>
                  </a:lnTo>
                  <a:lnTo>
                    <a:pt x="0" y="161771"/>
                  </a:lnTo>
                  <a:lnTo>
                    <a:pt x="8183" y="210538"/>
                  </a:lnTo>
                  <a:lnTo>
                    <a:pt x="14699" y="266228"/>
                  </a:lnTo>
                  <a:lnTo>
                    <a:pt x="22013" y="322158"/>
                  </a:lnTo>
                  <a:lnTo>
                    <a:pt x="31640" y="374657"/>
                  </a:lnTo>
                  <a:lnTo>
                    <a:pt x="35182" y="428910"/>
                  </a:lnTo>
                  <a:lnTo>
                    <a:pt x="35671" y="482755"/>
                  </a:lnTo>
                  <a:lnTo>
                    <a:pt x="47625" y="5306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9" name="SMARTInkShape-300"/>
            <p:cNvSpPr/>
            <p:nvPr>
              <p:custDataLst>
                <p:tags r:id="rId5"/>
              </p:custDataLst>
            </p:nvPr>
          </p:nvSpPr>
          <p:spPr>
            <a:xfrm>
              <a:off x="10644189" y="4988720"/>
              <a:ext cx="1345406" cy="154781"/>
            </a:xfrm>
            <a:custGeom>
              <a:avLst/>
              <a:gdLst/>
              <a:ahLst/>
              <a:cxnLst/>
              <a:rect l="0" t="0" r="0" b="0"/>
              <a:pathLst>
                <a:path w="1345406" h="154781">
                  <a:moveTo>
                    <a:pt x="1345405" y="154780"/>
                  </a:moveTo>
                  <a:lnTo>
                    <a:pt x="1345405" y="154780"/>
                  </a:lnTo>
                  <a:lnTo>
                    <a:pt x="1287594" y="154780"/>
                  </a:lnTo>
                  <a:lnTo>
                    <a:pt x="1270338" y="154780"/>
                  </a:lnTo>
                  <a:lnTo>
                    <a:pt x="1214140" y="143610"/>
                  </a:lnTo>
                  <a:lnTo>
                    <a:pt x="1187007" y="139564"/>
                  </a:lnTo>
                  <a:lnTo>
                    <a:pt x="1130616" y="132099"/>
                  </a:lnTo>
                  <a:lnTo>
                    <a:pt x="1071498" y="131116"/>
                  </a:lnTo>
                  <a:lnTo>
                    <a:pt x="1022600" y="122815"/>
                  </a:lnTo>
                  <a:lnTo>
                    <a:pt x="966885" y="119803"/>
                  </a:lnTo>
                  <a:lnTo>
                    <a:pt x="910949" y="112886"/>
                  </a:lnTo>
                  <a:lnTo>
                    <a:pt x="864634" y="108854"/>
                  </a:lnTo>
                  <a:lnTo>
                    <a:pt x="817397" y="101338"/>
                  </a:lnTo>
                  <a:lnTo>
                    <a:pt x="769888" y="90732"/>
                  </a:lnTo>
                  <a:lnTo>
                    <a:pt x="722296" y="85532"/>
                  </a:lnTo>
                  <a:lnTo>
                    <a:pt x="668361" y="77672"/>
                  </a:lnTo>
                  <a:lnTo>
                    <a:pt x="616809" y="66963"/>
                  </a:lnTo>
                  <a:lnTo>
                    <a:pt x="561699" y="61732"/>
                  </a:lnTo>
                  <a:lnTo>
                    <a:pt x="509798" y="53862"/>
                  </a:lnTo>
                  <a:lnTo>
                    <a:pt x="454587" y="43151"/>
                  </a:lnTo>
                  <a:lnTo>
                    <a:pt x="402655" y="37920"/>
                  </a:lnTo>
                  <a:lnTo>
                    <a:pt x="353755" y="30049"/>
                  </a:lnTo>
                  <a:lnTo>
                    <a:pt x="305752" y="25659"/>
                  </a:lnTo>
                  <a:lnTo>
                    <a:pt x="251628" y="15994"/>
                  </a:lnTo>
                  <a:lnTo>
                    <a:pt x="202719" y="9185"/>
                  </a:lnTo>
                  <a:lnTo>
                    <a:pt x="144239" y="1209"/>
                  </a:lnTo>
                  <a:lnTo>
                    <a:pt x="93599" y="158"/>
                  </a:lnTo>
                  <a:lnTo>
                    <a:pt x="40300" y="8"/>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19520372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More Example!</a:t>
            </a:r>
            <a:endParaRPr lang="en-CA" dirty="0"/>
          </a:p>
        </p:txBody>
      </p:sp>
      <p:sp>
        <p:nvSpPr>
          <p:cNvPr id="3" name="Content Placeholder 2"/>
          <p:cNvSpPr>
            <a:spLocks noGrp="1"/>
          </p:cNvSpPr>
          <p:nvPr>
            <p:ph sz="half" idx="1"/>
          </p:nvPr>
        </p:nvSpPr>
        <p:spPr/>
        <p:txBody>
          <a:bodyPr/>
          <a:lstStyle/>
          <a:p>
            <a:r>
              <a:rPr lang="en-US"/>
              <a:t>b) 2 NO</a:t>
            </a:r>
            <a:r>
              <a:rPr lang="en-US" baseline="-25000"/>
              <a:t>2</a:t>
            </a:r>
            <a:r>
              <a:rPr lang="en-US"/>
              <a:t>(g) </a:t>
            </a:r>
            <a:r>
              <a:rPr lang="en-US">
                <a:sym typeface="Wingdings" panose="05000000000000000000" pitchFamily="2" charset="2"/>
              </a:rPr>
              <a:t></a:t>
            </a:r>
            <a:r>
              <a:rPr lang="en-US"/>
              <a:t> N</a:t>
            </a:r>
            <a:r>
              <a:rPr lang="en-US" baseline="-25000"/>
              <a:t>2</a:t>
            </a:r>
            <a:r>
              <a:rPr lang="en-US"/>
              <a:t>O</a:t>
            </a:r>
            <a:r>
              <a:rPr lang="en-US" baseline="-25000"/>
              <a:t>4</a:t>
            </a:r>
            <a:r>
              <a:rPr lang="en-US"/>
              <a:t>(g) </a:t>
            </a:r>
            <a:br>
              <a:rPr lang="en-US"/>
            </a:br>
            <a:r>
              <a:rPr lang="en-US"/>
              <a:t/>
            </a:r>
            <a:br>
              <a:rPr lang="en-US"/>
            </a:br>
            <a:r>
              <a:rPr lang="el-GR"/>
              <a:t>Δ</a:t>
            </a:r>
            <a:r>
              <a:rPr lang="en-US"/>
              <a:t>H = - 57.2 kJ </a:t>
            </a:r>
            <a:br>
              <a:rPr lang="en-US"/>
            </a:br>
            <a:r>
              <a:rPr lang="el-GR"/>
              <a:t>Δ</a:t>
            </a:r>
            <a:r>
              <a:rPr lang="en-US"/>
              <a:t>S = -175.9 J / K </a:t>
            </a:r>
            <a:endParaRPr lang="en-US" dirty="0"/>
          </a:p>
        </p:txBody>
      </p:sp>
    </p:spTree>
    <p:extLst>
      <p:ext uri="{BB962C8B-B14F-4D97-AF65-F5344CB8AC3E}">
        <p14:creationId xmlns:p14="http://schemas.microsoft.com/office/powerpoint/2010/main" val="4059794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More Advanced? Via </a:t>
            </a:r>
            <a:r>
              <a:rPr lang="en-CA" dirty="0" smtClean="0">
                <a:hlinkClick r:id="rId2"/>
              </a:rPr>
              <a:t>Prairie South</a:t>
            </a:r>
            <a:endParaRPr lang="en-CA" dirty="0"/>
          </a:p>
        </p:txBody>
      </p:sp>
      <p:pic>
        <p:nvPicPr>
          <p:cNvPr id="5" name="Content Placeholder 4"/>
          <p:cNvPicPr>
            <a:picLocks noGrp="1" noChangeAspect="1"/>
          </p:cNvPicPr>
          <p:nvPr>
            <p:ph sz="half" idx="1"/>
          </p:nvPr>
        </p:nvPicPr>
        <p:blipFill>
          <a:blip r:embed="rId3"/>
          <a:stretch>
            <a:fillRect/>
          </a:stretch>
        </p:blipFill>
        <p:spPr>
          <a:xfrm>
            <a:off x="353960" y="1351474"/>
            <a:ext cx="11694235" cy="3618731"/>
          </a:xfrm>
          <a:prstGeom prst="rect">
            <a:avLst/>
          </a:prstGeom>
        </p:spPr>
      </p:pic>
    </p:spTree>
    <p:extLst>
      <p:ext uri="{BB962C8B-B14F-4D97-AF65-F5344CB8AC3E}">
        <p14:creationId xmlns:p14="http://schemas.microsoft.com/office/powerpoint/2010/main" val="2631312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a:stretch>
            <a:fillRect/>
          </a:stretch>
        </p:blipFill>
        <p:spPr>
          <a:xfrm>
            <a:off x="0" y="324949"/>
            <a:ext cx="7152969" cy="3246077"/>
          </a:xfrm>
          <a:prstGeom prst="rect">
            <a:avLst/>
          </a:prstGeom>
        </p:spPr>
      </p:pic>
      <p:sp>
        <p:nvSpPr>
          <p:cNvPr id="2" name="Title 1"/>
          <p:cNvSpPr>
            <a:spLocks noGrp="1"/>
          </p:cNvSpPr>
          <p:nvPr>
            <p:ph type="title"/>
          </p:nvPr>
        </p:nvSpPr>
        <p:spPr>
          <a:xfrm>
            <a:off x="0" y="0"/>
            <a:ext cx="6147619" cy="649898"/>
          </a:xfrm>
        </p:spPr>
        <p:txBody>
          <a:bodyPr>
            <a:normAutofit/>
          </a:bodyPr>
          <a:lstStyle/>
          <a:p>
            <a:r>
              <a:rPr lang="en-CA" sz="3600" dirty="0" smtClean="0"/>
              <a:t>Solution</a:t>
            </a:r>
            <a:endParaRPr lang="en-CA" sz="3600" dirty="0"/>
          </a:p>
        </p:txBody>
      </p:sp>
      <p:pic>
        <p:nvPicPr>
          <p:cNvPr id="8" name="Picture 7"/>
          <p:cNvPicPr>
            <a:picLocks noChangeAspect="1"/>
          </p:cNvPicPr>
          <p:nvPr/>
        </p:nvPicPr>
        <p:blipFill>
          <a:blip r:embed="rId3"/>
          <a:stretch>
            <a:fillRect/>
          </a:stretch>
        </p:blipFill>
        <p:spPr>
          <a:xfrm>
            <a:off x="0" y="3438776"/>
            <a:ext cx="7645960" cy="2814541"/>
          </a:xfrm>
          <a:prstGeom prst="rect">
            <a:avLst/>
          </a:prstGeom>
        </p:spPr>
      </p:pic>
      <p:pic>
        <p:nvPicPr>
          <p:cNvPr id="9" name="Content Placeholder 8"/>
          <p:cNvPicPr>
            <a:picLocks noGrp="1" noChangeAspect="1"/>
          </p:cNvPicPr>
          <p:nvPr>
            <p:ph sz="half" idx="2"/>
          </p:nvPr>
        </p:nvPicPr>
        <p:blipFill>
          <a:blip r:embed="rId4"/>
          <a:stretch>
            <a:fillRect/>
          </a:stretch>
        </p:blipFill>
        <p:spPr>
          <a:xfrm>
            <a:off x="6563240" y="710755"/>
            <a:ext cx="5628760" cy="2728021"/>
          </a:xfrm>
          <a:prstGeom prst="rect">
            <a:avLst/>
          </a:prstGeom>
        </p:spPr>
      </p:pic>
    </p:spTree>
    <p:extLst>
      <p:ext uri="{BB962C8B-B14F-4D97-AF65-F5344CB8AC3E}">
        <p14:creationId xmlns:p14="http://schemas.microsoft.com/office/powerpoint/2010/main" val="2843273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Synthesis and Breakdown of ATP</a:t>
            </a:r>
            <a:endParaRPr lang="en-CA" dirty="0"/>
          </a:p>
        </p:txBody>
      </p:sp>
      <p:sp>
        <p:nvSpPr>
          <p:cNvPr id="3" name="Content Placeholder 2"/>
          <p:cNvSpPr>
            <a:spLocks noGrp="1"/>
          </p:cNvSpPr>
          <p:nvPr>
            <p:ph sz="half" idx="1"/>
          </p:nvPr>
        </p:nvSpPr>
        <p:spPr>
          <a:xfrm>
            <a:off x="838200" y="1825625"/>
            <a:ext cx="5181600" cy="3063875"/>
          </a:xfrm>
        </p:spPr>
        <p:txBody>
          <a:bodyPr/>
          <a:lstStyle/>
          <a:p>
            <a:r>
              <a:rPr lang="en-CA" dirty="0" smtClean="0"/>
              <a:t>Adenosine triphosphate (ATP) is a molecule that holds a lot of energy and is readily broken down in biological systems for energy. This release of energy would be an exergonic reaction as it breaks down into ADP.</a:t>
            </a:r>
            <a:endParaRPr lang="en-CA" dirty="0"/>
          </a:p>
        </p:txBody>
      </p:sp>
      <p:sp>
        <p:nvSpPr>
          <p:cNvPr id="4" name="Content Placeholder 3"/>
          <p:cNvSpPr>
            <a:spLocks noGrp="1"/>
          </p:cNvSpPr>
          <p:nvPr>
            <p:ph sz="half" idx="2"/>
          </p:nvPr>
        </p:nvSpPr>
        <p:spPr/>
        <p:txBody>
          <a:bodyPr/>
          <a:lstStyle/>
          <a:p>
            <a:r>
              <a:rPr lang="en-CA" dirty="0" smtClean="0"/>
              <a:t>ATP is synthesized using an input of free energy. This occurs in photosynthesis and cellular respiration. </a:t>
            </a:r>
            <a:endParaRPr lang="en-CA" dirty="0"/>
          </a:p>
        </p:txBody>
      </p:sp>
    </p:spTree>
    <p:extLst>
      <p:ext uri="{BB962C8B-B14F-4D97-AF65-F5344CB8AC3E}">
        <p14:creationId xmlns:p14="http://schemas.microsoft.com/office/powerpoint/2010/main" val="23233176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our bodies…</a:t>
            </a:r>
            <a:endParaRPr lang="en-CA" dirty="0"/>
          </a:p>
        </p:txBody>
      </p:sp>
      <p:sp>
        <p:nvSpPr>
          <p:cNvPr id="3" name="Content Placeholder 2"/>
          <p:cNvSpPr>
            <a:spLocks noGrp="1"/>
          </p:cNvSpPr>
          <p:nvPr>
            <p:ph sz="half" idx="1"/>
          </p:nvPr>
        </p:nvSpPr>
        <p:spPr/>
        <p:txBody>
          <a:bodyPr/>
          <a:lstStyle/>
          <a:p>
            <a:r>
              <a:rPr lang="en-CA" dirty="0" smtClean="0"/>
              <a:t>Certain things decrease energy required within us for reactions to occur.</a:t>
            </a:r>
            <a:br>
              <a:rPr lang="en-CA" dirty="0" smtClean="0"/>
            </a:br>
            <a:r>
              <a:rPr lang="en-CA" dirty="0" smtClean="0"/>
              <a:t/>
            </a:r>
            <a:br>
              <a:rPr lang="en-CA" dirty="0" smtClean="0"/>
            </a:br>
            <a:r>
              <a:rPr lang="en-CA" dirty="0" smtClean="0"/>
              <a:t/>
            </a:r>
            <a:br>
              <a:rPr lang="en-CA" dirty="0" smtClean="0"/>
            </a:br>
            <a:r>
              <a:rPr lang="en-CA" dirty="0" smtClean="0"/>
              <a:t/>
            </a:r>
            <a:br>
              <a:rPr lang="en-CA" dirty="0" smtClean="0"/>
            </a:br>
            <a:endParaRPr lang="en-CA" dirty="0"/>
          </a:p>
        </p:txBody>
      </p:sp>
      <p:sp>
        <p:nvSpPr>
          <p:cNvPr id="4" name="Content Placeholder 3"/>
          <p:cNvSpPr>
            <a:spLocks noGrp="1"/>
          </p:cNvSpPr>
          <p:nvPr>
            <p:ph sz="half" idx="2"/>
          </p:nvPr>
        </p:nvSpPr>
        <p:spPr>
          <a:xfrm>
            <a:off x="6172200" y="1825625"/>
            <a:ext cx="5181600" cy="3267075"/>
          </a:xfrm>
        </p:spPr>
        <p:txBody>
          <a:bodyPr/>
          <a:lstStyle/>
          <a:p>
            <a:r>
              <a:rPr lang="en-CA" dirty="0" smtClean="0"/>
              <a:t>What macromolecules are these things composed of?</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How are these things made?</a:t>
            </a:r>
            <a:endParaRPr lang="en-CA" dirty="0"/>
          </a:p>
        </p:txBody>
      </p:sp>
      <p:pic>
        <p:nvPicPr>
          <p:cNvPr id="1026" name="Picture 2" descr="Image result for enzym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075" y="3673474"/>
            <a:ext cx="4067175" cy="2638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9134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Select a Biological Process from our list before</a:t>
            </a:r>
            <a:endParaRPr lang="en-CA" dirty="0"/>
          </a:p>
        </p:txBody>
      </p:sp>
      <p:sp>
        <p:nvSpPr>
          <p:cNvPr id="3" name="Content Placeholder 2"/>
          <p:cNvSpPr>
            <a:spLocks noGrp="1"/>
          </p:cNvSpPr>
          <p:nvPr>
            <p:ph sz="half" idx="1"/>
          </p:nvPr>
        </p:nvSpPr>
        <p:spPr>
          <a:xfrm>
            <a:off x="838200" y="1825625"/>
            <a:ext cx="5181600" cy="3262569"/>
          </a:xfrm>
        </p:spPr>
        <p:txBody>
          <a:bodyPr/>
          <a:lstStyle/>
          <a:p>
            <a:r>
              <a:rPr lang="en-CA" dirty="0" smtClean="0"/>
              <a:t>These processes are “sequential” meaning they can be entered at any point. As a result, if I took a pill (not in Ibiza), that was full of NADH, how might that influence ethyl alcohol fermentation (would it increase/decrease the amount of alcohol and how?)</a:t>
            </a:r>
            <a:endParaRPr lang="en-CA" dirty="0"/>
          </a:p>
        </p:txBody>
      </p:sp>
      <p:sp>
        <p:nvSpPr>
          <p:cNvPr id="4" name="Content Placeholder 3"/>
          <p:cNvSpPr>
            <a:spLocks noGrp="1"/>
          </p:cNvSpPr>
          <p:nvPr>
            <p:ph sz="half" idx="2"/>
          </p:nvPr>
        </p:nvSpPr>
        <p:spPr>
          <a:xfrm>
            <a:off x="6172200" y="1825625"/>
            <a:ext cx="5181600" cy="3675523"/>
          </a:xfrm>
        </p:spPr>
        <p:txBody>
          <a:bodyPr/>
          <a:lstStyle/>
          <a:p>
            <a:r>
              <a:rPr lang="en-CA" dirty="0" smtClean="0"/>
              <a:t>How might this apply to the supplements we take, what might they actually do when considering biological processes?</a:t>
            </a:r>
          </a:p>
          <a:p>
            <a:endParaRPr lang="en-CA" dirty="0"/>
          </a:p>
          <a:p>
            <a:endParaRPr lang="en-CA" dirty="0" smtClean="0"/>
          </a:p>
          <a:p>
            <a:r>
              <a:rPr lang="en-CA" dirty="0" smtClean="0"/>
              <a:t>FLIPGRID!</a:t>
            </a:r>
            <a:endParaRPr lang="en-CA" dirty="0"/>
          </a:p>
        </p:txBody>
      </p:sp>
    </p:spTree>
    <p:extLst>
      <p:ext uri="{BB962C8B-B14F-4D97-AF65-F5344CB8AC3E}">
        <p14:creationId xmlns:p14="http://schemas.microsoft.com/office/powerpoint/2010/main" val="611225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do organisms need energy?</a:t>
            </a:r>
            <a:endParaRPr lang="en-CA" sz="2000" dirty="0"/>
          </a:p>
        </p:txBody>
      </p:sp>
      <p:sp>
        <p:nvSpPr>
          <p:cNvPr id="3" name="Content Placeholder 2"/>
          <p:cNvSpPr>
            <a:spLocks noGrp="1"/>
          </p:cNvSpPr>
          <p:nvPr>
            <p:ph idx="1"/>
          </p:nvPr>
        </p:nvSpPr>
        <p:spPr>
          <a:xfrm>
            <a:off x="838200" y="1825625"/>
            <a:ext cx="4521200" cy="4351338"/>
          </a:xfrm>
        </p:spPr>
        <p:txBody>
          <a:bodyPr/>
          <a:lstStyle/>
          <a:p>
            <a:pPr marL="0" indent="0">
              <a:buNone/>
            </a:pPr>
            <a:r>
              <a:rPr lang="en-CA" dirty="0" smtClean="0"/>
              <a:t>Perform activities for:</a:t>
            </a:r>
          </a:p>
          <a:p>
            <a:r>
              <a:rPr lang="en-CA" dirty="0" smtClean="0"/>
              <a:t> </a:t>
            </a:r>
            <a:br>
              <a:rPr lang="en-CA" dirty="0" smtClean="0"/>
            </a:br>
            <a:endParaRPr lang="en-CA" dirty="0" smtClean="0"/>
          </a:p>
          <a:p>
            <a:r>
              <a:rPr lang="en-CA" dirty="0"/>
              <a:t/>
            </a:r>
            <a:br>
              <a:rPr lang="en-CA" dirty="0"/>
            </a:br>
            <a:r>
              <a:rPr lang="en-CA" dirty="0" smtClean="0"/>
              <a:t/>
            </a:r>
            <a:br>
              <a:rPr lang="en-CA" dirty="0" smtClean="0"/>
            </a:br>
            <a:endParaRPr lang="en-CA" dirty="0" smtClean="0"/>
          </a:p>
          <a:p>
            <a:endParaRPr lang="en-CA" dirty="0" smtClean="0"/>
          </a:p>
          <a:p>
            <a:pPr marL="0" indent="0">
              <a:buNone/>
            </a:pPr>
            <a:endParaRPr lang="en-CA" dirty="0"/>
          </a:p>
        </p:txBody>
      </p:sp>
      <p:sp>
        <p:nvSpPr>
          <p:cNvPr id="4" name="TextBox 3"/>
          <p:cNvSpPr txBox="1"/>
          <p:nvPr/>
        </p:nvSpPr>
        <p:spPr>
          <a:xfrm>
            <a:off x="5626100" y="1348800"/>
            <a:ext cx="6273800" cy="5262979"/>
          </a:xfrm>
          <a:prstGeom prst="rect">
            <a:avLst/>
          </a:prstGeom>
          <a:noFill/>
        </p:spPr>
        <p:txBody>
          <a:bodyPr wrap="square" rtlCol="0">
            <a:spAutoFit/>
          </a:bodyPr>
          <a:lstStyle/>
          <a:p>
            <a:r>
              <a:rPr lang="en-CA" sz="2400" dirty="0" smtClean="0"/>
              <a:t>What are examples of </a:t>
            </a:r>
            <a:r>
              <a:rPr lang="en-CA" sz="2400" b="1" dirty="0" smtClean="0"/>
              <a:t>ectotherms </a:t>
            </a:r>
            <a:r>
              <a:rPr lang="en-CA" sz="2400" dirty="0" smtClean="0"/>
              <a:t>(use of external thermal energy to help regulate and maintain body temperature)?</a:t>
            </a:r>
          </a:p>
          <a:p>
            <a:endParaRPr lang="en-CA" sz="2400" dirty="0"/>
          </a:p>
          <a:p>
            <a:endParaRPr lang="en-CA" sz="2400" dirty="0" smtClean="0"/>
          </a:p>
          <a:p>
            <a:r>
              <a:rPr lang="en-CA" sz="2400" dirty="0" smtClean="0"/>
              <a:t>What are examples of </a:t>
            </a:r>
            <a:r>
              <a:rPr lang="en-CA" sz="2400" b="1" dirty="0" smtClean="0"/>
              <a:t>endotherms</a:t>
            </a:r>
            <a:r>
              <a:rPr lang="en-CA" sz="2400" dirty="0" smtClean="0"/>
              <a:t> (the use of thermal energy generated by metabolism to maintain homeostatic body temperatures)?</a:t>
            </a:r>
            <a:br>
              <a:rPr lang="en-CA" sz="2400" dirty="0" smtClean="0"/>
            </a:br>
            <a:r>
              <a:rPr lang="en-CA" sz="2400" dirty="0" smtClean="0"/>
              <a:t/>
            </a:r>
            <a:br>
              <a:rPr lang="en-CA" sz="2400" dirty="0" smtClean="0"/>
            </a:br>
            <a:r>
              <a:rPr lang="en-CA" sz="2400" dirty="0" smtClean="0"/>
              <a:t/>
            </a:r>
            <a:br>
              <a:rPr lang="en-CA" sz="2400" dirty="0" smtClean="0"/>
            </a:br>
            <a:r>
              <a:rPr lang="en-CA" sz="2400" dirty="0" smtClean="0"/>
              <a:t>What is the evolutionary advantage and/or disadvantage of each? How does each regulate their body temperature?</a:t>
            </a:r>
            <a:endParaRPr lang="en-CA" sz="2400" dirty="0"/>
          </a:p>
          <a:p>
            <a:endParaRPr lang="en-CA" sz="2400" dirty="0"/>
          </a:p>
        </p:txBody>
      </p:sp>
    </p:spTree>
    <p:extLst>
      <p:ext uri="{BB962C8B-B14F-4D97-AF65-F5344CB8AC3E}">
        <p14:creationId xmlns:p14="http://schemas.microsoft.com/office/powerpoint/2010/main" val="27001613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do organisms need energy?</a:t>
            </a:r>
            <a:endParaRPr lang="en-CA" sz="2000" dirty="0"/>
          </a:p>
        </p:txBody>
      </p:sp>
      <p:sp>
        <p:nvSpPr>
          <p:cNvPr id="3" name="Content Placeholder 2"/>
          <p:cNvSpPr>
            <a:spLocks noGrp="1"/>
          </p:cNvSpPr>
          <p:nvPr>
            <p:ph idx="1"/>
          </p:nvPr>
        </p:nvSpPr>
        <p:spPr>
          <a:xfrm>
            <a:off x="838200" y="1825625"/>
            <a:ext cx="4521200" cy="1882775"/>
          </a:xfrm>
        </p:spPr>
        <p:txBody>
          <a:bodyPr>
            <a:normAutofit fontScale="70000" lnSpcReduction="20000"/>
          </a:bodyPr>
          <a:lstStyle/>
          <a:p>
            <a:pPr marL="0" indent="0">
              <a:buNone/>
            </a:pPr>
            <a:r>
              <a:rPr lang="en-CA" dirty="0" smtClean="0"/>
              <a:t>Perform activities for:</a:t>
            </a:r>
          </a:p>
          <a:p>
            <a:r>
              <a:rPr lang="en-CA" dirty="0" smtClean="0"/>
              <a:t>Growth.</a:t>
            </a:r>
          </a:p>
          <a:p>
            <a:r>
              <a:rPr lang="en-CA" dirty="0" smtClean="0"/>
              <a:t>Maintain organization.</a:t>
            </a:r>
          </a:p>
          <a:p>
            <a:r>
              <a:rPr lang="en-CA" dirty="0" smtClean="0"/>
              <a:t>Reproduce (when creating offspring, you need additional energy to grow these new organisms).</a:t>
            </a:r>
          </a:p>
          <a:p>
            <a:pPr marL="0" indent="0">
              <a:buNone/>
            </a:pPr>
            <a:endParaRPr lang="en-CA" dirty="0"/>
          </a:p>
        </p:txBody>
      </p:sp>
      <p:sp>
        <p:nvSpPr>
          <p:cNvPr id="4" name="TextBox 3"/>
          <p:cNvSpPr txBox="1"/>
          <p:nvPr/>
        </p:nvSpPr>
        <p:spPr>
          <a:xfrm>
            <a:off x="5626100" y="1348800"/>
            <a:ext cx="6273800" cy="5262979"/>
          </a:xfrm>
          <a:prstGeom prst="rect">
            <a:avLst/>
          </a:prstGeom>
          <a:noFill/>
        </p:spPr>
        <p:txBody>
          <a:bodyPr wrap="square" rtlCol="0">
            <a:spAutoFit/>
          </a:bodyPr>
          <a:lstStyle/>
          <a:p>
            <a:r>
              <a:rPr lang="en-CA" sz="2400" dirty="0" smtClean="0"/>
              <a:t>What are examples of </a:t>
            </a:r>
            <a:r>
              <a:rPr lang="en-CA" sz="2400" b="1" dirty="0" smtClean="0"/>
              <a:t>ectotherms </a:t>
            </a:r>
            <a:r>
              <a:rPr lang="en-CA" sz="2400" dirty="0" smtClean="0"/>
              <a:t>(use of external thermal energy to help regulate and maintain body temperature)?</a:t>
            </a:r>
          </a:p>
          <a:p>
            <a:endParaRPr lang="en-CA" sz="2400" dirty="0"/>
          </a:p>
          <a:p>
            <a:endParaRPr lang="en-CA" sz="2400" dirty="0" smtClean="0"/>
          </a:p>
          <a:p>
            <a:r>
              <a:rPr lang="en-CA" sz="2400" dirty="0" smtClean="0"/>
              <a:t>What are examples of </a:t>
            </a:r>
            <a:r>
              <a:rPr lang="en-CA" sz="2400" b="1" dirty="0" smtClean="0"/>
              <a:t>endotherms</a:t>
            </a:r>
            <a:r>
              <a:rPr lang="en-CA" sz="2400" dirty="0" smtClean="0"/>
              <a:t> (the use of thermal energy generated by metabolism to maintain homeostatic body temperatures)?</a:t>
            </a:r>
            <a:br>
              <a:rPr lang="en-CA" sz="2400" dirty="0" smtClean="0"/>
            </a:br>
            <a:r>
              <a:rPr lang="en-CA" sz="2400" dirty="0" smtClean="0"/>
              <a:t/>
            </a:r>
            <a:br>
              <a:rPr lang="en-CA" sz="2400" dirty="0" smtClean="0"/>
            </a:br>
            <a:r>
              <a:rPr lang="en-CA" sz="2400" dirty="0" smtClean="0"/>
              <a:t/>
            </a:r>
            <a:br>
              <a:rPr lang="en-CA" sz="2400" dirty="0" smtClean="0"/>
            </a:br>
            <a:r>
              <a:rPr lang="en-CA" sz="2400" dirty="0" smtClean="0"/>
              <a:t>What is the evolutionary advantage and/or disadvantage of each? How does each regulate their body temperature?</a:t>
            </a:r>
            <a:endParaRPr lang="en-CA" sz="2400" dirty="0"/>
          </a:p>
          <a:p>
            <a:endParaRPr lang="en-CA" sz="2400" dirty="0"/>
          </a:p>
        </p:txBody>
      </p:sp>
      <p:pic>
        <p:nvPicPr>
          <p:cNvPr id="7" name="Picture 6">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03" y="3578623"/>
            <a:ext cx="4876397" cy="3279377"/>
          </a:xfrm>
          <a:prstGeom prst="rect">
            <a:avLst/>
          </a:prstGeom>
        </p:spPr>
      </p:pic>
    </p:spTree>
    <p:extLst>
      <p:ext uri="{BB962C8B-B14F-4D97-AF65-F5344CB8AC3E}">
        <p14:creationId xmlns:p14="http://schemas.microsoft.com/office/powerpoint/2010/main" val="9661660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Varying Reproductive Strategies</a:t>
            </a:r>
            <a:endParaRPr lang="en-CA" dirty="0"/>
          </a:p>
        </p:txBody>
      </p:sp>
      <p:sp>
        <p:nvSpPr>
          <p:cNvPr id="3" name="Content Placeholder 2"/>
          <p:cNvSpPr>
            <a:spLocks noGrp="1"/>
          </p:cNvSpPr>
          <p:nvPr>
            <p:ph idx="1"/>
          </p:nvPr>
        </p:nvSpPr>
        <p:spPr/>
        <p:txBody>
          <a:bodyPr/>
          <a:lstStyle/>
          <a:p>
            <a:r>
              <a:rPr lang="en-CA" dirty="0" smtClean="0"/>
              <a:t>When do many organisms reproduce (plants and animals)? Why would this make sense in terms of energy? </a:t>
            </a:r>
          </a:p>
          <a:p>
            <a:pPr marL="0" indent="0">
              <a:buNone/>
            </a:pPr>
            <a:endParaRPr lang="en-CA" dirty="0"/>
          </a:p>
        </p:txBody>
      </p:sp>
      <p:pic>
        <p:nvPicPr>
          <p:cNvPr id="4" name="Picture 3">
            <a:hlinkClick r:id="rId2"/>
          </p:cNvPr>
          <p:cNvPicPr>
            <a:picLocks noChangeAspect="1"/>
          </p:cNvPicPr>
          <p:nvPr/>
        </p:nvPicPr>
        <p:blipFill>
          <a:blip r:embed="rId3"/>
          <a:stretch>
            <a:fillRect/>
          </a:stretch>
        </p:blipFill>
        <p:spPr>
          <a:xfrm>
            <a:off x="6337300" y="2916728"/>
            <a:ext cx="4750538" cy="3166571"/>
          </a:xfrm>
          <a:prstGeom prst="rect">
            <a:avLst/>
          </a:prstGeom>
        </p:spPr>
      </p:pic>
    </p:spTree>
    <p:extLst>
      <p:ext uri="{BB962C8B-B14F-4D97-AF65-F5344CB8AC3E}">
        <p14:creationId xmlns:p14="http://schemas.microsoft.com/office/powerpoint/2010/main" val="3323649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Metabolic Rates</a:t>
            </a:r>
            <a:endParaRPr lang="en-CA" dirty="0"/>
          </a:p>
        </p:txBody>
      </p:sp>
      <p:sp>
        <p:nvSpPr>
          <p:cNvPr id="3" name="Content Placeholder 2"/>
          <p:cNvSpPr>
            <a:spLocks noGrp="1"/>
          </p:cNvSpPr>
          <p:nvPr>
            <p:ph idx="1"/>
          </p:nvPr>
        </p:nvSpPr>
        <p:spPr>
          <a:xfrm>
            <a:off x="838200" y="1825625"/>
            <a:ext cx="10655300" cy="4351338"/>
          </a:xfrm>
        </p:spPr>
        <p:txBody>
          <a:bodyPr/>
          <a:lstStyle/>
          <a:p>
            <a:r>
              <a:rPr lang="en-CA" dirty="0" smtClean="0"/>
              <a:t>Getting cats fixed </a:t>
            </a:r>
            <a:r>
              <a:rPr lang="en-CA" dirty="0" smtClean="0">
                <a:hlinkClick r:id="rId2"/>
              </a:rPr>
              <a:t>affects their metabolic rates </a:t>
            </a:r>
            <a:r>
              <a:rPr lang="en-CA" dirty="0" smtClean="0"/>
              <a:t>– resting metabolic rate.</a:t>
            </a:r>
          </a:p>
          <a:p>
            <a:pPr marL="0" indent="0">
              <a:buNone/>
            </a:pPr>
            <a:endParaRPr lang="en-CA" dirty="0" smtClean="0"/>
          </a:p>
          <a:p>
            <a:r>
              <a:rPr lang="en-CA" dirty="0" smtClean="0"/>
              <a:t>Given your size – what is your resting metabolic rate? </a:t>
            </a:r>
            <a:r>
              <a:rPr lang="en-CA" dirty="0" smtClean="0">
                <a:hlinkClick r:id="rId3"/>
              </a:rPr>
              <a:t>Link!</a:t>
            </a:r>
            <a:endParaRPr lang="en-CA" dirty="0" smtClean="0"/>
          </a:p>
          <a:p>
            <a:pPr marL="0" indent="0">
              <a:buNone/>
            </a:pPr>
            <a:r>
              <a:rPr lang="en-CA" dirty="0" smtClean="0"/>
              <a:t>Mine is </a:t>
            </a:r>
            <a:r>
              <a:rPr lang="en-CA" dirty="0"/>
              <a:t>1962 calories/day (</a:t>
            </a:r>
            <a:r>
              <a:rPr lang="en-CA" dirty="0" smtClean="0"/>
              <a:t>8209kJ?). </a:t>
            </a:r>
            <a:endParaRPr lang="en-CA" dirty="0"/>
          </a:p>
          <a:p>
            <a:pPr marL="0" indent="0">
              <a:buNone/>
            </a:pPr>
            <a:endParaRPr lang="en-CA" dirty="0" smtClean="0"/>
          </a:p>
          <a:p>
            <a:r>
              <a:rPr lang="en-CA" dirty="0" smtClean="0"/>
              <a:t>How does our metabolic rate compare to that of mice and other small organisms?</a:t>
            </a:r>
            <a:br>
              <a:rPr lang="en-CA" dirty="0" smtClean="0"/>
            </a:br>
            <a:endParaRPr lang="en-CA" dirty="0" smtClean="0"/>
          </a:p>
        </p:txBody>
      </p:sp>
    </p:spTree>
    <p:extLst>
      <p:ext uri="{BB962C8B-B14F-4D97-AF65-F5344CB8AC3E}">
        <p14:creationId xmlns:p14="http://schemas.microsoft.com/office/powerpoint/2010/main" val="5683069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Metabolic Rates</a:t>
            </a:r>
            <a:endParaRPr lang="en-CA" dirty="0"/>
          </a:p>
        </p:txBody>
      </p:sp>
      <p:sp>
        <p:nvSpPr>
          <p:cNvPr id="3" name="Content Placeholder 2"/>
          <p:cNvSpPr>
            <a:spLocks noGrp="1"/>
          </p:cNvSpPr>
          <p:nvPr>
            <p:ph idx="1"/>
          </p:nvPr>
        </p:nvSpPr>
        <p:spPr>
          <a:xfrm>
            <a:off x="838200" y="1825625"/>
            <a:ext cx="4660900" cy="4351338"/>
          </a:xfrm>
        </p:spPr>
        <p:txBody>
          <a:bodyPr>
            <a:normAutofit fontScale="85000" lnSpcReduction="20000"/>
          </a:bodyPr>
          <a:lstStyle/>
          <a:p>
            <a:r>
              <a:rPr lang="en-CA" dirty="0" smtClean="0"/>
              <a:t>Smaller the organism – typically means a higher metabolic rate relative to their size – why might this be the case?</a:t>
            </a:r>
            <a:br>
              <a:rPr lang="en-CA" dirty="0" smtClean="0"/>
            </a:br>
            <a:r>
              <a:rPr lang="en-CA" dirty="0" smtClean="0"/>
              <a:t/>
            </a:r>
            <a:br>
              <a:rPr lang="en-CA" dirty="0" smtClean="0"/>
            </a:br>
            <a:endParaRPr lang="en-CA" dirty="0" smtClean="0"/>
          </a:p>
          <a:p>
            <a:r>
              <a:rPr lang="en-CA" dirty="0" smtClean="0"/>
              <a:t>When organisms ingest more than they’re metabolic rate requires, they either grow or store energy (we store it as fat). </a:t>
            </a:r>
          </a:p>
          <a:p>
            <a:r>
              <a:rPr lang="en-CA" dirty="0" smtClean="0"/>
              <a:t>When they ingest less, energy is “found” through the breakdown of stored energy in fats, proteins and other parts of the body.</a:t>
            </a:r>
            <a:endParaRPr lang="en-CA" dirty="0"/>
          </a:p>
        </p:txBody>
      </p:sp>
      <p:pic>
        <p:nvPicPr>
          <p:cNvPr id="4" name="Picture 3">
            <a:hlinkClick r:id="rId2"/>
          </p:cNvPr>
          <p:cNvPicPr>
            <a:picLocks noChangeAspect="1"/>
          </p:cNvPicPr>
          <p:nvPr/>
        </p:nvPicPr>
        <p:blipFill>
          <a:blip r:embed="rId3"/>
          <a:stretch>
            <a:fillRect/>
          </a:stretch>
        </p:blipFill>
        <p:spPr>
          <a:xfrm>
            <a:off x="5499100" y="823912"/>
            <a:ext cx="6489700" cy="3984676"/>
          </a:xfrm>
          <a:prstGeom prst="rect">
            <a:avLst/>
          </a:prstGeom>
        </p:spPr>
      </p:pic>
    </p:spTree>
    <p:extLst>
      <p:ext uri="{BB962C8B-B14F-4D97-AF65-F5344CB8AC3E}">
        <p14:creationId xmlns:p14="http://schemas.microsoft.com/office/powerpoint/2010/main" val="8562008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Energy capturing needs Electron Acceptors</a:t>
            </a:r>
            <a:endParaRPr lang="en-CA" dirty="0"/>
          </a:p>
        </p:txBody>
      </p:sp>
      <p:sp>
        <p:nvSpPr>
          <p:cNvPr id="3" name="Content Placeholder 2"/>
          <p:cNvSpPr>
            <a:spLocks noGrp="1"/>
          </p:cNvSpPr>
          <p:nvPr>
            <p:ph idx="1"/>
          </p:nvPr>
        </p:nvSpPr>
        <p:spPr/>
        <p:txBody>
          <a:bodyPr/>
          <a:lstStyle/>
          <a:p>
            <a:r>
              <a:rPr lang="en-CA" dirty="0" smtClean="0"/>
              <a:t>NADP+ in Photosynthesis</a:t>
            </a:r>
          </a:p>
          <a:p>
            <a:r>
              <a:rPr lang="en-CA" dirty="0" smtClean="0"/>
              <a:t>O</a:t>
            </a:r>
            <a:r>
              <a:rPr lang="en-CA" baseline="-25000" dirty="0" smtClean="0"/>
              <a:t>2 </a:t>
            </a:r>
            <a:r>
              <a:rPr lang="en-CA" dirty="0" smtClean="0"/>
              <a:t>in respiration.</a:t>
            </a:r>
          </a:p>
          <a:p>
            <a:endParaRPr lang="en-CA" baseline="-25000" dirty="0"/>
          </a:p>
          <a:p>
            <a:r>
              <a:rPr lang="en-CA" dirty="0" smtClean="0"/>
              <a:t>Why?</a:t>
            </a:r>
          </a:p>
          <a:p>
            <a:endParaRPr lang="en-CA" dirty="0" smtClean="0"/>
          </a:p>
          <a:p>
            <a:endParaRPr lang="en-CA" dirty="0"/>
          </a:p>
        </p:txBody>
      </p:sp>
    </p:spTree>
    <p:extLst>
      <p:ext uri="{BB962C8B-B14F-4D97-AF65-F5344CB8AC3E}">
        <p14:creationId xmlns:p14="http://schemas.microsoft.com/office/powerpoint/2010/main" val="42593059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Photosynthesis and Cellular Respiration</a:t>
            </a:r>
            <a:br>
              <a:rPr lang="en-CA" dirty="0" smtClean="0"/>
            </a:br>
            <a:r>
              <a:rPr lang="en-CA" sz="2000" dirty="0" smtClean="0"/>
              <a:t>flipped – you learn it, then come to class to discuss and talk it out</a:t>
            </a:r>
            <a:endParaRPr lang="en-CA" dirty="0"/>
          </a:p>
        </p:txBody>
      </p:sp>
      <p:pic>
        <p:nvPicPr>
          <p:cNvPr id="6" name="sQK3Yr4Sc_k"/>
          <p:cNvPicPr>
            <a:picLocks noGrp="1" noRot="1" noChangeAspect="1"/>
          </p:cNvPicPr>
          <p:nvPr>
            <p:ph sz="half" idx="1"/>
            <a:videoFile r:link="rId1"/>
          </p:nvPr>
        </p:nvPicPr>
        <p:blipFill>
          <a:blip r:embed="rId4"/>
          <a:stretch>
            <a:fillRect/>
          </a:stretch>
        </p:blipFill>
        <p:spPr>
          <a:xfrm>
            <a:off x="838200" y="1690688"/>
            <a:ext cx="4572000" cy="2571750"/>
          </a:xfrm>
          <a:prstGeom prst="rect">
            <a:avLst/>
          </a:prstGeom>
        </p:spPr>
      </p:pic>
      <p:pic>
        <p:nvPicPr>
          <p:cNvPr id="7" name="00jbG_cfGuQ"/>
          <p:cNvPicPr>
            <a:picLocks noGrp="1" noRot="1" noChangeAspect="1"/>
          </p:cNvPicPr>
          <p:nvPr>
            <p:ph sz="half" idx="2"/>
            <a:videoFile r:link="rId2"/>
          </p:nvPr>
        </p:nvPicPr>
        <p:blipFill>
          <a:blip r:embed="rId5"/>
          <a:stretch>
            <a:fillRect/>
          </a:stretch>
        </p:blipFill>
        <p:spPr>
          <a:xfrm>
            <a:off x="6096000" y="1690688"/>
            <a:ext cx="4572000" cy="2571750"/>
          </a:xfrm>
          <a:prstGeom prst="rect">
            <a:avLst/>
          </a:prstGeom>
        </p:spPr>
      </p:pic>
      <p:sp>
        <p:nvSpPr>
          <p:cNvPr id="8" name="TextBox 7"/>
          <p:cNvSpPr txBox="1"/>
          <p:nvPr/>
        </p:nvSpPr>
        <p:spPr>
          <a:xfrm>
            <a:off x="6096000" y="4724400"/>
            <a:ext cx="4914900" cy="369332"/>
          </a:xfrm>
          <a:prstGeom prst="rect">
            <a:avLst/>
          </a:prstGeom>
          <a:noFill/>
        </p:spPr>
        <p:txBody>
          <a:bodyPr wrap="square" rtlCol="0">
            <a:spAutoFit/>
          </a:bodyPr>
          <a:lstStyle/>
          <a:p>
            <a:r>
              <a:rPr lang="en-CA" dirty="0" smtClean="0"/>
              <a:t>Chapter 7 of </a:t>
            </a:r>
            <a:r>
              <a:rPr lang="en-CA" dirty="0" err="1" smtClean="0"/>
              <a:t>OpenStax</a:t>
            </a:r>
            <a:r>
              <a:rPr lang="en-CA" dirty="0" smtClean="0"/>
              <a:t> Text</a:t>
            </a:r>
            <a:endParaRPr lang="en-CA" dirty="0"/>
          </a:p>
        </p:txBody>
      </p:sp>
      <p:sp>
        <p:nvSpPr>
          <p:cNvPr id="9" name="TextBox 8"/>
          <p:cNvSpPr txBox="1"/>
          <p:nvPr/>
        </p:nvSpPr>
        <p:spPr>
          <a:xfrm>
            <a:off x="838200" y="4724400"/>
            <a:ext cx="4914900" cy="369332"/>
          </a:xfrm>
          <a:prstGeom prst="rect">
            <a:avLst/>
          </a:prstGeom>
          <a:noFill/>
        </p:spPr>
        <p:txBody>
          <a:bodyPr wrap="square" rtlCol="0">
            <a:spAutoFit/>
          </a:bodyPr>
          <a:lstStyle/>
          <a:p>
            <a:r>
              <a:rPr lang="en-CA" dirty="0" smtClean="0"/>
              <a:t>Chapter 8 of </a:t>
            </a:r>
            <a:r>
              <a:rPr lang="en-CA" dirty="0" err="1" smtClean="0"/>
              <a:t>OpenStax</a:t>
            </a:r>
            <a:r>
              <a:rPr lang="en-CA" dirty="0" smtClean="0"/>
              <a:t> Text</a:t>
            </a:r>
            <a:endParaRPr lang="en-CA" dirty="0"/>
          </a:p>
        </p:txBody>
      </p:sp>
    </p:spTree>
    <p:extLst>
      <p:ext uri="{BB962C8B-B14F-4D97-AF65-F5344CB8AC3E}">
        <p14:creationId xmlns:p14="http://schemas.microsoft.com/office/powerpoint/2010/main" val="34786912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Reading Strategies</a:t>
            </a:r>
            <a:endParaRPr lang="en-CA" dirty="0"/>
          </a:p>
        </p:txBody>
      </p:sp>
      <p:sp>
        <p:nvSpPr>
          <p:cNvPr id="3" name="Content Placeholder 2"/>
          <p:cNvSpPr>
            <a:spLocks noGrp="1"/>
          </p:cNvSpPr>
          <p:nvPr>
            <p:ph sz="half" idx="1"/>
          </p:nvPr>
        </p:nvSpPr>
        <p:spPr/>
        <p:txBody>
          <a:bodyPr/>
          <a:lstStyle/>
          <a:p>
            <a:r>
              <a:rPr lang="en-CA" dirty="0" smtClean="0"/>
              <a:t>Create and answer questions about the content.</a:t>
            </a:r>
          </a:p>
          <a:p>
            <a:r>
              <a:rPr lang="en-CA" dirty="0" smtClean="0"/>
              <a:t>Provide summary of each section/highlight or make keys points or ideas you thought were important.</a:t>
            </a:r>
          </a:p>
          <a:p>
            <a:r>
              <a:rPr lang="en-CA" dirty="0" smtClean="0"/>
              <a:t>Complete end of chapter summaries found in the textbook.</a:t>
            </a:r>
            <a:endParaRPr lang="en-CA" dirty="0"/>
          </a:p>
        </p:txBody>
      </p:sp>
      <p:sp>
        <p:nvSpPr>
          <p:cNvPr id="4" name="Content Placeholder 3"/>
          <p:cNvSpPr>
            <a:spLocks noGrp="1"/>
          </p:cNvSpPr>
          <p:nvPr>
            <p:ph sz="half" idx="2"/>
          </p:nvPr>
        </p:nvSpPr>
        <p:spPr/>
        <p:txBody>
          <a:bodyPr/>
          <a:lstStyle/>
          <a:p>
            <a:r>
              <a:rPr lang="en-CA" dirty="0" smtClean="0"/>
              <a:t>This reminds me of (connect to previous things you know).</a:t>
            </a:r>
            <a:endParaRPr lang="en-CA" dirty="0"/>
          </a:p>
          <a:p>
            <a:r>
              <a:rPr lang="en-CA" dirty="0" smtClean="0"/>
              <a:t>Try to teach it to someone else.</a:t>
            </a:r>
          </a:p>
          <a:p>
            <a:r>
              <a:rPr lang="en-CA" dirty="0" smtClean="0"/>
              <a:t>Make predictions about the start of chapter objectives.</a:t>
            </a:r>
            <a:br>
              <a:rPr lang="en-CA" dirty="0" smtClean="0"/>
            </a:br>
            <a:endParaRPr lang="en-CA" dirty="0" smtClean="0"/>
          </a:p>
          <a:p>
            <a:r>
              <a:rPr lang="en-CA" dirty="0" smtClean="0"/>
              <a:t>Create a drawing or visual to better “see” the content.</a:t>
            </a:r>
          </a:p>
        </p:txBody>
      </p:sp>
    </p:spTree>
    <p:extLst>
      <p:ext uri="{BB962C8B-B14F-4D97-AF65-F5344CB8AC3E}">
        <p14:creationId xmlns:p14="http://schemas.microsoft.com/office/powerpoint/2010/main" val="37461679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Photosynthesis</a:t>
            </a:r>
            <a:endParaRPr lang="en-CA" dirty="0"/>
          </a:p>
        </p:txBody>
      </p:sp>
      <p:sp>
        <p:nvSpPr>
          <p:cNvPr id="3" name="Content Placeholder 2"/>
          <p:cNvSpPr>
            <a:spLocks noGrp="1"/>
          </p:cNvSpPr>
          <p:nvPr>
            <p:ph sz="half" idx="1"/>
          </p:nvPr>
        </p:nvSpPr>
        <p:spPr>
          <a:xfrm>
            <a:off x="368300" y="1304924"/>
            <a:ext cx="5765800" cy="5362575"/>
          </a:xfrm>
        </p:spPr>
        <p:txBody>
          <a:bodyPr>
            <a:normAutofit fontScale="92500" lnSpcReduction="20000"/>
          </a:bodyPr>
          <a:lstStyle/>
          <a:p>
            <a:r>
              <a:rPr lang="en-CA" dirty="0" smtClean="0"/>
              <a:t>Light-dependent reactions in eukaryotes capture free energy in light to make ATP and NADPH.</a:t>
            </a:r>
          </a:p>
          <a:p>
            <a:r>
              <a:rPr lang="en-CA" dirty="0" smtClean="0"/>
              <a:t>Chlorophylls absorb light, energizing electrons in PSII and PSI.</a:t>
            </a:r>
          </a:p>
          <a:p>
            <a:r>
              <a:rPr lang="en-CA" dirty="0" smtClean="0"/>
              <a:t>PSII and PSI are embedded in the membranes of the thylakoid in chloroplasts and are connected by the transfer of these electrons through a series of other molecules in the electron transport chain (ETC). </a:t>
            </a:r>
          </a:p>
          <a:p>
            <a:r>
              <a:rPr lang="en-CA" dirty="0"/>
              <a:t>As these electrons are transferred via reactions in the ETC, water is split to replenish lost electrons and contributes to a buildup of H+ (protons) causing an </a:t>
            </a:r>
            <a:r>
              <a:rPr lang="en-CA" b="1" dirty="0"/>
              <a:t>electrochemical gradient</a:t>
            </a:r>
            <a:r>
              <a:rPr lang="en-CA" dirty="0"/>
              <a:t>.</a:t>
            </a:r>
          </a:p>
          <a:p>
            <a:endParaRPr lang="en-CA" dirty="0"/>
          </a:p>
        </p:txBody>
      </p:sp>
      <p:sp>
        <p:nvSpPr>
          <p:cNvPr id="4" name="Content Placeholder 3"/>
          <p:cNvSpPr>
            <a:spLocks noGrp="1"/>
          </p:cNvSpPr>
          <p:nvPr>
            <p:ph sz="half" idx="2"/>
          </p:nvPr>
        </p:nvSpPr>
        <p:spPr>
          <a:xfrm>
            <a:off x="6134100" y="1304924"/>
            <a:ext cx="5181600" cy="3013076"/>
          </a:xfrm>
        </p:spPr>
        <p:txBody>
          <a:bodyPr>
            <a:normAutofit fontScale="92500" lnSpcReduction="20000"/>
          </a:bodyPr>
          <a:lstStyle/>
          <a:p>
            <a:r>
              <a:rPr lang="en-CA" dirty="0" smtClean="0"/>
              <a:t>This proton gradient is harnessed by an enzyme to create ATP from ADP and an inorganic phosphate.</a:t>
            </a:r>
          </a:p>
          <a:p>
            <a:r>
              <a:rPr lang="en-CA" dirty="0" smtClean="0"/>
              <a:t>The energy captured and stored into ATP and NADPH powers the production of carbohydrates from carbon dioxide in the Calvin cycle, which occurs in the stroma of the chloroplast.</a:t>
            </a:r>
            <a:endParaRPr lang="en-CA" dirty="0"/>
          </a:p>
        </p:txBody>
      </p:sp>
      <p:pic>
        <p:nvPicPr>
          <p:cNvPr id="5" name="Picture 4">
            <a:hlinkClick r:id="rId2"/>
          </p:cNvPr>
          <p:cNvPicPr>
            <a:picLocks noChangeAspect="1"/>
          </p:cNvPicPr>
          <p:nvPr/>
        </p:nvPicPr>
        <p:blipFill>
          <a:blip r:embed="rId3"/>
          <a:stretch>
            <a:fillRect/>
          </a:stretch>
        </p:blipFill>
        <p:spPr>
          <a:xfrm>
            <a:off x="6286500" y="3986211"/>
            <a:ext cx="4876800" cy="2743200"/>
          </a:xfrm>
          <a:prstGeom prst="rect">
            <a:avLst/>
          </a:prstGeom>
        </p:spPr>
      </p:pic>
    </p:spTree>
    <p:extLst>
      <p:ext uri="{BB962C8B-B14F-4D97-AF65-F5344CB8AC3E}">
        <p14:creationId xmlns:p14="http://schemas.microsoft.com/office/powerpoint/2010/main" val="42382705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Photosynthesis and Prokaryotes</a:t>
            </a:r>
            <a:endParaRPr lang="en-CA" dirty="0"/>
          </a:p>
        </p:txBody>
      </p:sp>
      <p:sp>
        <p:nvSpPr>
          <p:cNvPr id="3" name="Content Placeholder 2"/>
          <p:cNvSpPr>
            <a:spLocks noGrp="1"/>
          </p:cNvSpPr>
          <p:nvPr>
            <p:ph sz="half" idx="1"/>
          </p:nvPr>
        </p:nvSpPr>
        <p:spPr>
          <a:xfrm>
            <a:off x="279400" y="1473200"/>
            <a:ext cx="5740400" cy="5130800"/>
          </a:xfrm>
        </p:spPr>
        <p:txBody>
          <a:bodyPr>
            <a:normAutofit fontScale="92500" lnSpcReduction="20000"/>
          </a:bodyPr>
          <a:lstStyle/>
          <a:p>
            <a:r>
              <a:rPr lang="en-CA" dirty="0" smtClean="0"/>
              <a:t>Photosynthesis first evolved in prokaryotes (chlorophyll is in the cytoplasm).</a:t>
            </a:r>
          </a:p>
          <a:p>
            <a:r>
              <a:rPr lang="en-CA" dirty="0" smtClean="0"/>
              <a:t>Evidence supports that this is what oxygenated our atmosphere.</a:t>
            </a:r>
          </a:p>
          <a:p>
            <a:r>
              <a:rPr lang="en-CA" dirty="0" smtClean="0"/>
              <a:t>Prokaryotic photosynthetic pathways are foundation of photosynthesis but instead occurs in their plasma membranes than organelle-based pathways (much like respiration in the mitochondria).</a:t>
            </a:r>
          </a:p>
          <a:p>
            <a:r>
              <a:rPr lang="en-CA" dirty="0" smtClean="0"/>
              <a:t>Think of </a:t>
            </a:r>
            <a:r>
              <a:rPr lang="en-CA" b="1" dirty="0" smtClean="0"/>
              <a:t>endosymbiotic theory</a:t>
            </a:r>
            <a:r>
              <a:rPr lang="en-CA" dirty="0" smtClean="0"/>
              <a:t>. Rather than getting water and CO</a:t>
            </a:r>
            <a:r>
              <a:rPr lang="en-CA" baseline="-25000" dirty="0" smtClean="0"/>
              <a:t>2 </a:t>
            </a:r>
            <a:r>
              <a:rPr lang="en-CA" dirty="0" smtClean="0"/>
              <a:t>from inside the cell, it got it from the surrounding environment.</a:t>
            </a:r>
            <a:endParaRPr lang="en-CA" b="1" baseline="-25000" dirty="0"/>
          </a:p>
        </p:txBody>
      </p:sp>
      <p:pic>
        <p:nvPicPr>
          <p:cNvPr id="2050" name="Picture 2" descr="https://image.slidesharecdn.com/comparephotoresp-160113101850/95/comparing-photosynthesis-cellular-respiration-4-638.jpg?cb=1452680403">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19800" y="1690688"/>
            <a:ext cx="6172200" cy="4633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9043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Cellular Respiration</a:t>
            </a:r>
            <a:endParaRPr lang="en-CA" dirty="0"/>
          </a:p>
        </p:txBody>
      </p:sp>
      <p:pic>
        <p:nvPicPr>
          <p:cNvPr id="5" name="Content Placeholder 4">
            <a:hlinkClick r:id="rId2"/>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9650" y="1985287"/>
            <a:ext cx="6162550" cy="4872713"/>
          </a:xfrm>
        </p:spPr>
      </p:pic>
      <p:sp>
        <p:nvSpPr>
          <p:cNvPr id="4" name="Content Placeholder 3"/>
          <p:cNvSpPr>
            <a:spLocks noGrp="1"/>
          </p:cNvSpPr>
          <p:nvPr>
            <p:ph sz="half" idx="2"/>
          </p:nvPr>
        </p:nvSpPr>
        <p:spPr>
          <a:xfrm>
            <a:off x="6172200" y="365124"/>
            <a:ext cx="5181600" cy="6492875"/>
          </a:xfrm>
        </p:spPr>
        <p:txBody>
          <a:bodyPr>
            <a:normAutofit lnSpcReduction="10000"/>
          </a:bodyPr>
          <a:lstStyle/>
          <a:p>
            <a:r>
              <a:rPr lang="en-CA" dirty="0" smtClean="0"/>
              <a:t>Series of enzyme-driven reactions that get energy from carbs.</a:t>
            </a:r>
          </a:p>
          <a:p>
            <a:r>
              <a:rPr lang="en-CA" b="1" i="1" dirty="0" smtClean="0"/>
              <a:t>Glycolysis</a:t>
            </a:r>
            <a:r>
              <a:rPr lang="en-CA" dirty="0" smtClean="0"/>
              <a:t> rearranges bonds in glucose molecules, releasing free energy (exergonic) to form ATP from ADP and inorganic phosphate and a molecule called </a:t>
            </a:r>
            <a:r>
              <a:rPr lang="en-CA" b="1" dirty="0" smtClean="0"/>
              <a:t>pyruvate</a:t>
            </a:r>
            <a:r>
              <a:rPr lang="en-CA" dirty="0" smtClean="0"/>
              <a:t>, which is oxidized in the mitochondria in </a:t>
            </a:r>
            <a:r>
              <a:rPr lang="en-CA" b="1" i="1" dirty="0" smtClean="0"/>
              <a:t>aerobic respiration (oxygen present)</a:t>
            </a:r>
            <a:r>
              <a:rPr lang="en-CA" dirty="0" smtClean="0"/>
              <a:t>.</a:t>
            </a:r>
          </a:p>
          <a:p>
            <a:r>
              <a:rPr lang="en-CA" b="1" i="1" dirty="0" err="1" smtClean="0"/>
              <a:t>Kreb’s</a:t>
            </a:r>
            <a:r>
              <a:rPr lang="en-CA" b="1" i="1" dirty="0" smtClean="0"/>
              <a:t> (or The Citric Acid) Cycle </a:t>
            </a:r>
            <a:r>
              <a:rPr lang="en-CA" dirty="0" smtClean="0"/>
              <a:t>carbon dioxide is released from the pyruvates variations to create more ATP and electrons are captured by coenzymes </a:t>
            </a:r>
            <a:r>
              <a:rPr lang="en-CA" b="1" i="1" dirty="0" smtClean="0"/>
              <a:t>NADH</a:t>
            </a:r>
            <a:r>
              <a:rPr lang="en-CA" dirty="0" smtClean="0"/>
              <a:t>, and </a:t>
            </a:r>
            <a:r>
              <a:rPr lang="en-CA" b="1" i="1" dirty="0" smtClean="0"/>
              <a:t>FADH</a:t>
            </a:r>
            <a:r>
              <a:rPr lang="en-CA" b="1" i="1" baseline="-25000" dirty="0" smtClean="0"/>
              <a:t>2</a:t>
            </a:r>
            <a:r>
              <a:rPr lang="en-CA" dirty="0" smtClean="0"/>
              <a:t> to be used in the </a:t>
            </a:r>
            <a:r>
              <a:rPr lang="en-CA" b="1" i="1" dirty="0" smtClean="0"/>
              <a:t>electron transport chain</a:t>
            </a:r>
            <a:r>
              <a:rPr lang="en-CA" dirty="0" smtClean="0"/>
              <a:t>.</a:t>
            </a:r>
            <a:endParaRPr lang="en-CA" baseline="-25000" dirty="0"/>
          </a:p>
        </p:txBody>
      </p:sp>
    </p:spTree>
    <p:extLst>
      <p:ext uri="{BB962C8B-B14F-4D97-AF65-F5344CB8AC3E}">
        <p14:creationId xmlns:p14="http://schemas.microsoft.com/office/powerpoint/2010/main" val="11210597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365125"/>
            <a:ext cx="5168900" cy="1620162"/>
          </a:xfrm>
        </p:spPr>
        <p:txBody>
          <a:bodyPr>
            <a:normAutofit fontScale="90000"/>
          </a:bodyPr>
          <a:lstStyle/>
          <a:p>
            <a:r>
              <a:rPr lang="en-CA" dirty="0" smtClean="0"/>
              <a:t>Cellular Respiration – Electron Transport Chain</a:t>
            </a:r>
            <a:endParaRPr lang="en-CA" dirty="0"/>
          </a:p>
        </p:txBody>
      </p:sp>
      <p:sp>
        <p:nvSpPr>
          <p:cNvPr id="4" name="Content Placeholder 3"/>
          <p:cNvSpPr>
            <a:spLocks noGrp="1"/>
          </p:cNvSpPr>
          <p:nvPr>
            <p:ph sz="half" idx="2"/>
          </p:nvPr>
        </p:nvSpPr>
        <p:spPr>
          <a:xfrm>
            <a:off x="6172200" y="365124"/>
            <a:ext cx="5181600" cy="6162675"/>
          </a:xfrm>
        </p:spPr>
        <p:txBody>
          <a:bodyPr/>
          <a:lstStyle/>
          <a:p>
            <a:r>
              <a:rPr lang="en-CA" dirty="0" smtClean="0"/>
              <a:t>ETC captures free energy from electrons in a series of coupled reactions creating a concentration gradient (there’s one of these in photosynthesis and in the plasma membranes of prokaryotes too)!</a:t>
            </a:r>
          </a:p>
          <a:p>
            <a:r>
              <a:rPr lang="en-CA" dirty="0" smtClean="0"/>
              <a:t>NADH and FADH</a:t>
            </a:r>
            <a:r>
              <a:rPr lang="en-CA" baseline="-25000" dirty="0" smtClean="0"/>
              <a:t>2</a:t>
            </a:r>
            <a:r>
              <a:rPr lang="en-CA" dirty="0" smtClean="0"/>
              <a:t> transport electrons into this chain where the electrons are accepted by molecules like O</a:t>
            </a:r>
            <a:r>
              <a:rPr lang="en-CA" baseline="-25000" dirty="0" smtClean="0"/>
              <a:t>2</a:t>
            </a:r>
            <a:r>
              <a:rPr lang="en-CA" dirty="0" smtClean="0"/>
              <a:t>. In the process we get a buildup of H+ protons which ATP synthase harnesses the energy of to make ATP from ADP.</a:t>
            </a:r>
          </a:p>
          <a:p>
            <a:endParaRPr lang="en-CA" dirty="0"/>
          </a:p>
        </p:txBody>
      </p:sp>
      <p:pic>
        <p:nvPicPr>
          <p:cNvPr id="5" name="Content Placeholder 4">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0" y="1985287"/>
            <a:ext cx="6162550" cy="4872713"/>
          </a:xfrm>
          <a:prstGeom prst="rect">
            <a:avLst/>
          </a:prstGeom>
        </p:spPr>
      </p:pic>
    </p:spTree>
    <p:extLst>
      <p:ext uri="{BB962C8B-B14F-4D97-AF65-F5344CB8AC3E}">
        <p14:creationId xmlns:p14="http://schemas.microsoft.com/office/powerpoint/2010/main" val="14341111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Phosphorylation</a:t>
            </a:r>
            <a:endParaRPr lang="en-CA" dirty="0"/>
          </a:p>
        </p:txBody>
      </p:sp>
      <p:sp>
        <p:nvSpPr>
          <p:cNvPr id="3" name="Content Placeholder 2"/>
          <p:cNvSpPr>
            <a:spLocks noGrp="1"/>
          </p:cNvSpPr>
          <p:nvPr>
            <p:ph sz="half" idx="1"/>
          </p:nvPr>
        </p:nvSpPr>
        <p:spPr>
          <a:xfrm>
            <a:off x="838200" y="1825625"/>
            <a:ext cx="5181600" cy="3974108"/>
          </a:xfrm>
        </p:spPr>
        <p:txBody>
          <a:bodyPr/>
          <a:lstStyle/>
          <a:p>
            <a:r>
              <a:rPr lang="en-CA" dirty="0" smtClean="0"/>
              <a:t>Free energy ultimately becomes available for metabolism by converting ATP </a:t>
            </a:r>
            <a:r>
              <a:rPr lang="en-CA" dirty="0" smtClean="0">
                <a:sym typeface="Wingdings" panose="05000000000000000000" pitchFamily="2" charset="2"/>
              </a:rPr>
              <a:t> ADP, which is a big part of many steps in metabolic pathways (occurring by that H+ buildup and chemiosmosis).</a:t>
            </a:r>
            <a:endParaRPr lang="en-CA" dirty="0"/>
          </a:p>
        </p:txBody>
      </p:sp>
      <p:sp>
        <p:nvSpPr>
          <p:cNvPr id="4" name="Content Placeholder 3"/>
          <p:cNvSpPr>
            <a:spLocks noGrp="1"/>
          </p:cNvSpPr>
          <p:nvPr>
            <p:ph sz="half" idx="2"/>
          </p:nvPr>
        </p:nvSpPr>
        <p:spPr>
          <a:xfrm>
            <a:off x="6172200" y="1838325"/>
            <a:ext cx="5181600" cy="3974108"/>
          </a:xfrm>
        </p:spPr>
        <p:txBody>
          <a:bodyPr/>
          <a:lstStyle/>
          <a:p>
            <a:r>
              <a:rPr lang="en-CA" dirty="0" smtClean="0"/>
              <a:t>What are structural features and mechanisms allow organisms/cells to capture, store, and use free energy?</a:t>
            </a:r>
          </a:p>
          <a:p>
            <a:endParaRPr lang="en-CA" dirty="0"/>
          </a:p>
          <a:p>
            <a:r>
              <a:rPr lang="en-CA" dirty="0" smtClean="0"/>
              <a:t>Construct a graph of free energy in a system starting from light </a:t>
            </a:r>
            <a:r>
              <a:rPr lang="en-CA" dirty="0" smtClean="0">
                <a:sym typeface="Wingdings" panose="05000000000000000000" pitchFamily="2" charset="2"/>
              </a:rPr>
              <a:t> photosynthesis  respiration.</a:t>
            </a:r>
            <a:endParaRPr lang="en-CA" dirty="0"/>
          </a:p>
        </p:txBody>
      </p:sp>
      <p:sp>
        <p:nvSpPr>
          <p:cNvPr id="5" name="TextBox 4"/>
          <p:cNvSpPr txBox="1"/>
          <p:nvPr/>
        </p:nvSpPr>
        <p:spPr>
          <a:xfrm>
            <a:off x="3975100" y="5791874"/>
            <a:ext cx="8216900" cy="1107996"/>
          </a:xfrm>
          <a:prstGeom prst="rect">
            <a:avLst/>
          </a:prstGeom>
          <a:noFill/>
        </p:spPr>
        <p:txBody>
          <a:bodyPr wrap="square" rtlCol="0">
            <a:spAutoFit/>
          </a:bodyPr>
          <a:lstStyle/>
          <a:p>
            <a:r>
              <a:rPr lang="en-CA" b="1" u="sng" dirty="0" smtClean="0"/>
              <a:t>Oxidative phosphorylation </a:t>
            </a:r>
            <a:r>
              <a:rPr lang="en-CA" sz="1600" dirty="0" smtClean="0"/>
              <a:t>–</a:t>
            </a:r>
            <a:r>
              <a:rPr lang="en-US" sz="1600" dirty="0">
                <a:solidFill>
                  <a:srgbClr val="222222"/>
                </a:solidFill>
                <a:latin typeface="arial" panose="020B0604020202020204" pitchFamily="34" charset="0"/>
              </a:rPr>
              <a:t> is the metabolic pathway in which cells use enzymes to </a:t>
            </a:r>
            <a:r>
              <a:rPr lang="en-US" sz="1600" dirty="0" smtClean="0">
                <a:solidFill>
                  <a:srgbClr val="222222"/>
                </a:solidFill>
                <a:latin typeface="arial" panose="020B0604020202020204" pitchFamily="34" charset="0"/>
              </a:rPr>
              <a:t>oxidize (steal electrons from) nutrients, thereby </a:t>
            </a:r>
            <a:r>
              <a:rPr lang="en-US" sz="1600" dirty="0">
                <a:solidFill>
                  <a:srgbClr val="222222"/>
                </a:solidFill>
                <a:latin typeface="arial" panose="020B0604020202020204" pitchFamily="34" charset="0"/>
              </a:rPr>
              <a:t>releasing energy which is used to produce adenosine triphosphate (ATP</a:t>
            </a:r>
            <a:r>
              <a:rPr lang="en-US" sz="1600" dirty="0" smtClean="0">
                <a:solidFill>
                  <a:srgbClr val="222222"/>
                </a:solidFill>
                <a:latin typeface="arial" panose="020B0604020202020204" pitchFamily="34" charset="0"/>
              </a:rPr>
              <a:t>). Phosphorylation specifically is the addition of a phosphate group.</a:t>
            </a:r>
            <a:endParaRPr lang="en-CA" sz="1600" dirty="0"/>
          </a:p>
        </p:txBody>
      </p:sp>
    </p:spTree>
    <p:extLst>
      <p:ext uri="{BB962C8B-B14F-4D97-AF65-F5344CB8AC3E}">
        <p14:creationId xmlns:p14="http://schemas.microsoft.com/office/powerpoint/2010/main" val="34579755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Biological Energy Processes</a:t>
            </a:r>
            <a:endParaRPr lang="en-CA" dirty="0"/>
          </a:p>
        </p:txBody>
      </p:sp>
      <p:sp>
        <p:nvSpPr>
          <p:cNvPr id="3" name="Content Placeholder 2"/>
          <p:cNvSpPr>
            <a:spLocks noGrp="1"/>
          </p:cNvSpPr>
          <p:nvPr>
            <p:ph idx="1"/>
          </p:nvPr>
        </p:nvSpPr>
        <p:spPr/>
        <p:txBody>
          <a:bodyPr>
            <a:normAutofit lnSpcReduction="10000"/>
          </a:bodyPr>
          <a:lstStyle/>
          <a:p>
            <a:r>
              <a:rPr lang="en-CA" dirty="0"/>
              <a:t>Summarize the process - How is the energy obtained? What is the energy specifically obtained from/converted?</a:t>
            </a:r>
            <a:r>
              <a:rPr lang="en-CA" dirty="0" smtClean="0"/>
              <a:t/>
            </a:r>
            <a:br>
              <a:rPr lang="en-CA" dirty="0" smtClean="0"/>
            </a:br>
            <a:r>
              <a:rPr lang="en-CA" dirty="0"/>
              <a:t>- What molecules are electron acceptors in the process?</a:t>
            </a:r>
            <a:r>
              <a:rPr lang="en-CA" dirty="0" smtClean="0"/>
              <a:t/>
            </a:r>
            <a:br>
              <a:rPr lang="en-CA" dirty="0" smtClean="0"/>
            </a:br>
            <a:r>
              <a:rPr lang="en-CA" dirty="0" smtClean="0"/>
              <a:t>- How is an electrochemical gradient involved?</a:t>
            </a:r>
            <a:br>
              <a:rPr lang="en-CA" dirty="0" smtClean="0"/>
            </a:br>
            <a:r>
              <a:rPr lang="en-CA" dirty="0" smtClean="0"/>
              <a:t/>
            </a:r>
            <a:br>
              <a:rPr lang="en-CA" dirty="0" smtClean="0"/>
            </a:br>
            <a:r>
              <a:rPr lang="en-CA" u="sng" dirty="0"/>
              <a:t>Autotrophs (inorganic --&gt; organic)</a:t>
            </a:r>
            <a:r>
              <a:rPr lang="en-CA" dirty="0" smtClean="0"/>
              <a:t/>
            </a:r>
            <a:br>
              <a:rPr lang="en-CA" dirty="0" smtClean="0"/>
            </a:br>
            <a:r>
              <a:rPr lang="en-CA" dirty="0"/>
              <a:t>--&gt; Chemosynthesis</a:t>
            </a:r>
            <a:r>
              <a:rPr lang="en-CA" dirty="0" smtClean="0"/>
              <a:t/>
            </a:r>
            <a:br>
              <a:rPr lang="en-CA" dirty="0" smtClean="0"/>
            </a:br>
            <a:r>
              <a:rPr lang="en-CA" dirty="0"/>
              <a:t>--&gt; Photosynthesis</a:t>
            </a:r>
            <a:r>
              <a:rPr lang="en-CA" dirty="0" smtClean="0"/>
              <a:t/>
            </a:r>
            <a:br>
              <a:rPr lang="en-CA" dirty="0" smtClean="0"/>
            </a:br>
            <a:r>
              <a:rPr lang="en-CA" u="sng" dirty="0"/>
              <a:t/>
            </a:r>
            <a:br>
              <a:rPr lang="en-CA" u="sng" dirty="0"/>
            </a:br>
            <a:r>
              <a:rPr lang="en-CA" u="sng" dirty="0"/>
              <a:t>Heterotrophs (organic --&gt; organic)</a:t>
            </a:r>
            <a:r>
              <a:rPr lang="en-CA" dirty="0" smtClean="0"/>
              <a:t/>
            </a:r>
            <a:br>
              <a:rPr lang="en-CA" dirty="0" smtClean="0"/>
            </a:br>
            <a:r>
              <a:rPr lang="en-CA" dirty="0"/>
              <a:t>--&gt; Metabolism of carbs, lipids, and proteins for energy</a:t>
            </a:r>
            <a:r>
              <a:rPr lang="en-CA" dirty="0" smtClean="0"/>
              <a:t/>
            </a:r>
            <a:br>
              <a:rPr lang="en-CA" dirty="0" smtClean="0"/>
            </a:br>
            <a:r>
              <a:rPr lang="en-CA" dirty="0"/>
              <a:t>--&gt; Fermentation (lactic acid or ethyl alcohol) </a:t>
            </a:r>
          </a:p>
        </p:txBody>
      </p:sp>
    </p:spTree>
    <p:extLst>
      <p:ext uri="{BB962C8B-B14F-4D97-AF65-F5344CB8AC3E}">
        <p14:creationId xmlns:p14="http://schemas.microsoft.com/office/powerpoint/2010/main" val="42742257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Organic Molecules</a:t>
            </a:r>
            <a:endParaRPr lang="en-CA" dirty="0"/>
          </a:p>
        </p:txBody>
      </p:sp>
      <p:sp>
        <p:nvSpPr>
          <p:cNvPr id="5" name="Text Placeholder 4"/>
          <p:cNvSpPr>
            <a:spLocks noGrp="1"/>
          </p:cNvSpPr>
          <p:nvPr>
            <p:ph type="body" idx="1"/>
          </p:nvPr>
        </p:nvSpPr>
        <p:spPr/>
        <p:txBody>
          <a:bodyPr/>
          <a:lstStyle/>
          <a:p>
            <a:r>
              <a:rPr lang="en-CA" dirty="0" smtClean="0"/>
              <a:t>Chapter 2 and 3 (Atoms, Water and Organic Molecules) of </a:t>
            </a:r>
            <a:r>
              <a:rPr lang="en-CA" dirty="0" err="1" smtClean="0"/>
              <a:t>OpenStax</a:t>
            </a:r>
            <a:r>
              <a:rPr lang="en-CA" dirty="0" smtClean="0"/>
              <a:t> Text</a:t>
            </a:r>
            <a:endParaRPr lang="en-CA" dirty="0"/>
          </a:p>
        </p:txBody>
      </p:sp>
    </p:spTree>
    <p:extLst>
      <p:ext uri="{BB962C8B-B14F-4D97-AF65-F5344CB8AC3E}">
        <p14:creationId xmlns:p14="http://schemas.microsoft.com/office/powerpoint/2010/main" val="33844733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Carbon Cycle</a:t>
            </a:r>
            <a:endParaRPr lang="en-CA" dirty="0"/>
          </a:p>
        </p:txBody>
      </p:sp>
      <p:pic>
        <p:nvPicPr>
          <p:cNvPr id="2050" name="Picture 2" descr="Image result for carbon cyc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64830" y="568324"/>
            <a:ext cx="5909469" cy="59094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7000" y="1905000"/>
            <a:ext cx="3467100" cy="4154984"/>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Carbon goes from environment (inorganic) to organisms.</a:t>
            </a:r>
            <a:br>
              <a:rPr lang="en-CA" sz="2400" dirty="0" smtClean="0"/>
            </a:br>
            <a:endParaRPr lang="en-CA" sz="2400" dirty="0" smtClean="0"/>
          </a:p>
          <a:p>
            <a:pPr marL="285750" indent="-285750">
              <a:buFont typeface="Arial" panose="020B0604020202020204" pitchFamily="34" charset="0"/>
              <a:buChar char="•"/>
            </a:pPr>
            <a:r>
              <a:rPr lang="en-CA" sz="2400" dirty="0" smtClean="0"/>
              <a:t>Used to build carbs, lipids, proteins, and nucleic acids.</a:t>
            </a:r>
            <a:br>
              <a:rPr lang="en-CA" sz="2400" dirty="0" smtClean="0"/>
            </a:br>
            <a:endParaRPr lang="en-CA" sz="2400" dirty="0" smtClean="0"/>
          </a:p>
          <a:p>
            <a:pPr marL="285750" indent="-285750">
              <a:buFont typeface="Arial" panose="020B0604020202020204" pitchFamily="34" charset="0"/>
              <a:buChar char="•"/>
            </a:pPr>
            <a:r>
              <a:rPr lang="en-CA" sz="2400" dirty="0" smtClean="0"/>
              <a:t>Required for energy storage and cell formation</a:t>
            </a:r>
            <a:endParaRPr lang="en-CA" sz="2400" dirty="0"/>
          </a:p>
        </p:txBody>
      </p:sp>
    </p:spTree>
    <p:extLst>
      <p:ext uri="{BB962C8B-B14F-4D97-AF65-F5344CB8AC3E}">
        <p14:creationId xmlns:p14="http://schemas.microsoft.com/office/powerpoint/2010/main" val="1098506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Nitrogen Cycle</a:t>
            </a:r>
            <a:endParaRPr lang="en-CA" dirty="0"/>
          </a:p>
        </p:txBody>
      </p:sp>
      <p:pic>
        <p:nvPicPr>
          <p:cNvPr id="3074" name="Picture 2" descr="https://upload.wikimedia.org/wikipedia/commons/thumb/f/fe/Nitrogen_Cycle.svg/1200px-Nitrogen_Cycle.svg.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90508" y="835025"/>
            <a:ext cx="7383992" cy="55379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7000" y="1905000"/>
            <a:ext cx="3467100" cy="4524315"/>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Nitrogen goes from environment (inorganic) to organisms (organic).</a:t>
            </a:r>
            <a:br>
              <a:rPr lang="en-CA" sz="2400" dirty="0" smtClean="0"/>
            </a:br>
            <a:endParaRPr lang="en-CA" sz="2400" dirty="0" smtClean="0"/>
          </a:p>
          <a:p>
            <a:pPr marL="285750" indent="-285750">
              <a:buFont typeface="Arial" panose="020B0604020202020204" pitchFamily="34" charset="0"/>
              <a:buChar char="•"/>
            </a:pPr>
            <a:r>
              <a:rPr lang="en-CA" sz="2400" dirty="0" smtClean="0"/>
              <a:t>Used to build proteins and nucleic acids.</a:t>
            </a:r>
            <a:br>
              <a:rPr lang="en-CA" sz="2400" dirty="0" smtClean="0"/>
            </a:br>
            <a:endParaRPr lang="en-CA" sz="2400" dirty="0" smtClean="0"/>
          </a:p>
          <a:p>
            <a:pPr marL="285750" indent="-285750">
              <a:buFont typeface="Arial" panose="020B0604020202020204" pitchFamily="34" charset="0"/>
              <a:buChar char="•"/>
            </a:pPr>
            <a:r>
              <a:rPr lang="en-CA" sz="2400" dirty="0" smtClean="0"/>
              <a:t>DNA, enzymes, structural components of body and cells (lots of things are made up of these).</a:t>
            </a:r>
          </a:p>
        </p:txBody>
      </p:sp>
    </p:spTree>
    <p:extLst>
      <p:ext uri="{BB962C8B-B14F-4D97-AF65-F5344CB8AC3E}">
        <p14:creationId xmlns:p14="http://schemas.microsoft.com/office/powerpoint/2010/main" val="8880617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Phosphorus Cycle</a:t>
            </a:r>
            <a:endParaRPr lang="en-CA" dirty="0"/>
          </a:p>
        </p:txBody>
      </p:sp>
      <p:pic>
        <p:nvPicPr>
          <p:cNvPr id="4098" name="Picture 2" descr="Image result for phosphorus cycle">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94100" y="1377156"/>
            <a:ext cx="8496300" cy="53101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7000" y="1905000"/>
            <a:ext cx="3467100" cy="2308324"/>
          </a:xfrm>
          <a:prstGeom prst="rect">
            <a:avLst/>
          </a:prstGeom>
          <a:noFill/>
        </p:spPr>
        <p:txBody>
          <a:bodyPr wrap="square" rtlCol="0">
            <a:spAutoFit/>
          </a:bodyPr>
          <a:lstStyle/>
          <a:p>
            <a:pPr marL="285750" indent="-285750">
              <a:buFont typeface="Arial" panose="020B0604020202020204" pitchFamily="34" charset="0"/>
              <a:buChar char="•"/>
            </a:pPr>
            <a:r>
              <a:rPr lang="en-CA" sz="2400" dirty="0" smtClean="0"/>
              <a:t>Phosphorus goes from environment (inorganic) to organisms (organic).</a:t>
            </a:r>
            <a:br>
              <a:rPr lang="en-CA" sz="2400" dirty="0" smtClean="0"/>
            </a:br>
            <a:endParaRPr lang="en-CA" sz="2400" dirty="0" smtClean="0"/>
          </a:p>
          <a:p>
            <a:pPr marL="285750" indent="-285750">
              <a:buFont typeface="Arial" panose="020B0604020202020204" pitchFamily="34" charset="0"/>
              <a:buChar char="•"/>
            </a:pPr>
            <a:r>
              <a:rPr lang="en-CA" sz="2400" dirty="0" smtClean="0"/>
              <a:t>Used for certain lipids and nucleic acids.  </a:t>
            </a:r>
          </a:p>
        </p:txBody>
      </p:sp>
    </p:spTree>
    <p:extLst>
      <p:ext uri="{BB962C8B-B14F-4D97-AF65-F5344CB8AC3E}">
        <p14:creationId xmlns:p14="http://schemas.microsoft.com/office/powerpoint/2010/main" val="2968225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Water</a:t>
            </a:r>
            <a:endParaRPr lang="en-CA" dirty="0"/>
          </a:p>
        </p:txBody>
      </p:sp>
      <p:sp>
        <p:nvSpPr>
          <p:cNvPr id="3" name="Content Placeholder 2"/>
          <p:cNvSpPr>
            <a:spLocks noGrp="1"/>
          </p:cNvSpPr>
          <p:nvPr>
            <p:ph idx="1"/>
          </p:nvPr>
        </p:nvSpPr>
        <p:spPr/>
        <p:txBody>
          <a:bodyPr/>
          <a:lstStyle/>
          <a:p>
            <a:r>
              <a:rPr lang="en-CA" dirty="0" smtClean="0"/>
              <a:t>Water is polar! What does this mean? Why is it important? Why is it polar?</a:t>
            </a:r>
            <a:br>
              <a:rPr lang="en-CA" dirty="0" smtClean="0"/>
            </a:br>
            <a:r>
              <a:rPr lang="en-CA" dirty="0" smtClean="0"/>
              <a:t/>
            </a:r>
            <a:br>
              <a:rPr lang="en-CA" dirty="0" smtClean="0"/>
            </a:br>
            <a:endParaRPr lang="en-CA" dirty="0" smtClean="0"/>
          </a:p>
          <a:p>
            <a:r>
              <a:rPr lang="en-CA" dirty="0" smtClean="0"/>
              <a:t>Is hydrogen-bonding strong or weak?</a:t>
            </a:r>
          </a:p>
          <a:p>
            <a:endParaRPr lang="en-CA" dirty="0"/>
          </a:p>
          <a:p>
            <a:endParaRPr lang="en-CA" dirty="0" smtClean="0"/>
          </a:p>
          <a:p>
            <a:r>
              <a:rPr lang="en-CA" dirty="0" smtClean="0"/>
              <a:t>Reminder: What is diffusion (active/passive transport), what are cell membranes composed of, and why is this relevant to nutrient uptake?</a:t>
            </a:r>
          </a:p>
          <a:p>
            <a:endParaRPr lang="en-CA" dirty="0"/>
          </a:p>
          <a:p>
            <a:endParaRPr lang="en-CA" dirty="0" smtClean="0"/>
          </a:p>
        </p:txBody>
      </p:sp>
    </p:spTree>
    <p:extLst>
      <p:ext uri="{BB962C8B-B14F-4D97-AF65-F5344CB8AC3E}">
        <p14:creationId xmlns:p14="http://schemas.microsoft.com/office/powerpoint/2010/main" val="1870558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Water – why are each of these properties so significant to life?</a:t>
            </a:r>
            <a:endParaRPr lang="en-CA" dirty="0"/>
          </a:p>
        </p:txBody>
      </p:sp>
      <p:sp>
        <p:nvSpPr>
          <p:cNvPr id="3" name="Content Placeholder 2"/>
          <p:cNvSpPr>
            <a:spLocks noGrp="1"/>
          </p:cNvSpPr>
          <p:nvPr>
            <p:ph idx="1"/>
          </p:nvPr>
        </p:nvSpPr>
        <p:spPr/>
        <p:txBody>
          <a:bodyPr/>
          <a:lstStyle/>
          <a:p>
            <a:r>
              <a:rPr lang="en-CA" dirty="0" smtClean="0"/>
              <a:t>Cohesion</a:t>
            </a:r>
          </a:p>
          <a:p>
            <a:r>
              <a:rPr lang="en-CA" dirty="0" smtClean="0"/>
              <a:t>Adhesion</a:t>
            </a:r>
          </a:p>
          <a:p>
            <a:r>
              <a:rPr lang="en-CA" dirty="0" smtClean="0"/>
              <a:t>High specific heat capacity</a:t>
            </a:r>
          </a:p>
          <a:p>
            <a:r>
              <a:rPr lang="en-CA" dirty="0" smtClean="0"/>
              <a:t>Universal solvent supports reactions</a:t>
            </a:r>
          </a:p>
          <a:p>
            <a:r>
              <a:rPr lang="en-CA" dirty="0" smtClean="0"/>
              <a:t>Heat of vaporization</a:t>
            </a:r>
            <a:endParaRPr lang="en-CA" dirty="0"/>
          </a:p>
          <a:p>
            <a:r>
              <a:rPr lang="en-CA" dirty="0" smtClean="0"/>
              <a:t>Heat of fusion</a:t>
            </a:r>
          </a:p>
          <a:p>
            <a:r>
              <a:rPr lang="en-CA" dirty="0" smtClean="0"/>
              <a:t>Water’s thermal conductivity</a:t>
            </a:r>
          </a:p>
        </p:txBody>
      </p:sp>
    </p:spTree>
    <p:extLst>
      <p:ext uri="{BB962C8B-B14F-4D97-AF65-F5344CB8AC3E}">
        <p14:creationId xmlns:p14="http://schemas.microsoft.com/office/powerpoint/2010/main" val="35977635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Surface to Area Volume in Uptake</a:t>
            </a:r>
            <a:endParaRPr lang="en-CA" dirty="0"/>
          </a:p>
        </p:txBody>
      </p:sp>
      <p:sp>
        <p:nvSpPr>
          <p:cNvPr id="3" name="Content Placeholder 2"/>
          <p:cNvSpPr>
            <a:spLocks noGrp="1"/>
          </p:cNvSpPr>
          <p:nvPr>
            <p:ph idx="1"/>
          </p:nvPr>
        </p:nvSpPr>
        <p:spPr>
          <a:xfrm>
            <a:off x="838200" y="1825625"/>
            <a:ext cx="5372100" cy="4351338"/>
          </a:xfrm>
        </p:spPr>
        <p:txBody>
          <a:bodyPr>
            <a:normAutofit fontScale="85000" lnSpcReduction="20000"/>
          </a:bodyPr>
          <a:lstStyle/>
          <a:p>
            <a:r>
              <a:rPr lang="en-CA" dirty="0" smtClean="0"/>
              <a:t>As cells get bigger, their surface area to volume ratio decreases. </a:t>
            </a:r>
          </a:p>
          <a:p>
            <a:endParaRPr lang="en-CA" dirty="0"/>
          </a:p>
          <a:p>
            <a:r>
              <a:rPr lang="en-CA" dirty="0" smtClean="0"/>
              <a:t>If interested in maximizing the ability to take in nutrients and dispose of waste, what is the most practical “design” when organizing cells?</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Is having larger cells smart then? Why might some of our human body cells be bigger than others when considering its “needs” or function.</a:t>
            </a:r>
            <a:endParaRPr lang="en-CA" dirty="0"/>
          </a:p>
        </p:txBody>
      </p:sp>
      <p:pic>
        <p:nvPicPr>
          <p:cNvPr id="4" name="Picture 3">
            <a:hlinkClick r:id="rId2"/>
          </p:cNvPr>
          <p:cNvPicPr>
            <a:picLocks noChangeAspect="1"/>
          </p:cNvPicPr>
          <p:nvPr/>
        </p:nvPicPr>
        <p:blipFill>
          <a:blip r:embed="rId3"/>
          <a:stretch>
            <a:fillRect/>
          </a:stretch>
        </p:blipFill>
        <p:spPr>
          <a:xfrm>
            <a:off x="6286500" y="1315244"/>
            <a:ext cx="5905500" cy="5372100"/>
          </a:xfrm>
          <a:prstGeom prst="rect">
            <a:avLst/>
          </a:prstGeom>
        </p:spPr>
      </p:pic>
    </p:spTree>
    <p:extLst>
      <p:ext uri="{BB962C8B-B14F-4D97-AF65-F5344CB8AC3E}">
        <p14:creationId xmlns:p14="http://schemas.microsoft.com/office/powerpoint/2010/main" val="2867842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Structures that utilize this concept.</a:t>
            </a:r>
            <a:endParaRPr lang="en-CA" dirty="0"/>
          </a:p>
        </p:txBody>
      </p:sp>
      <p:sp>
        <p:nvSpPr>
          <p:cNvPr id="4" name="Content Placeholder 3"/>
          <p:cNvSpPr>
            <a:spLocks noGrp="1"/>
          </p:cNvSpPr>
          <p:nvPr>
            <p:ph sz="half" idx="1"/>
          </p:nvPr>
        </p:nvSpPr>
        <p:spPr/>
        <p:txBody>
          <a:bodyPr>
            <a:normAutofit fontScale="92500"/>
          </a:bodyPr>
          <a:lstStyle/>
          <a:p>
            <a:r>
              <a:rPr lang="en-CA" dirty="0" smtClean="0"/>
              <a:t>Root hairs (tinier roots can lead to greater water uptake).</a:t>
            </a:r>
          </a:p>
          <a:p>
            <a:r>
              <a:rPr lang="en-CA" dirty="0" smtClean="0"/>
              <a:t>Cells of alveoli (in our lungs, maximizes diffusion of CO</a:t>
            </a:r>
            <a:r>
              <a:rPr lang="en-CA" baseline="-25000" dirty="0" smtClean="0"/>
              <a:t>2 </a:t>
            </a:r>
            <a:r>
              <a:rPr lang="en-CA" dirty="0" smtClean="0"/>
              <a:t>and O</a:t>
            </a:r>
            <a:r>
              <a:rPr lang="en-CA" baseline="-25000" dirty="0" smtClean="0"/>
              <a:t>2</a:t>
            </a:r>
          </a:p>
          <a:p>
            <a:r>
              <a:rPr lang="en-CA" dirty="0" smtClean="0"/>
              <a:t>Villi (part of our digestive tract)</a:t>
            </a:r>
          </a:p>
          <a:p>
            <a:r>
              <a:rPr lang="en-CA" dirty="0" smtClean="0"/>
              <a:t>Microvilli (cellular protrusions)</a:t>
            </a:r>
          </a:p>
          <a:p>
            <a:endParaRPr lang="en-CA" dirty="0"/>
          </a:p>
          <a:p>
            <a:r>
              <a:rPr lang="en-CA" dirty="0" smtClean="0"/>
              <a:t>Larger cell membrane surface areas provide more opportunities for nutrient exchange.</a:t>
            </a:r>
          </a:p>
        </p:txBody>
      </p:sp>
      <p:pic>
        <p:nvPicPr>
          <p:cNvPr id="1026" name="Picture 2" descr="Image result">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056164"/>
            <a:ext cx="5181600" cy="389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2434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0" y="365125"/>
            <a:ext cx="7962900" cy="1325563"/>
          </a:xfrm>
        </p:spPr>
        <p:txBody>
          <a:bodyPr>
            <a:normAutofit fontScale="90000"/>
          </a:bodyPr>
          <a:lstStyle/>
          <a:p>
            <a:r>
              <a:rPr lang="en-CA" dirty="0" smtClean="0"/>
              <a:t>Applying this concept mathematically</a:t>
            </a:r>
            <a:br>
              <a:rPr lang="en-CA" dirty="0" smtClean="0"/>
            </a:br>
            <a:r>
              <a:rPr lang="en-CA" sz="2400" dirty="0" smtClean="0"/>
              <a:t>Cylinder SA = </a:t>
            </a:r>
            <a:r>
              <a:rPr lang="el-GR" sz="2400" dirty="0" smtClean="0"/>
              <a:t>2π</a:t>
            </a:r>
            <a:r>
              <a:rPr lang="en-CA" sz="2400" dirty="0"/>
              <a:t>rh+2</a:t>
            </a:r>
            <a:r>
              <a:rPr lang="el-GR" sz="2400" dirty="0"/>
              <a:t>π</a:t>
            </a:r>
            <a:r>
              <a:rPr lang="en-CA" sz="2400" dirty="0" smtClean="0"/>
              <a:t>r</a:t>
            </a:r>
            <a:r>
              <a:rPr lang="en-CA" sz="2400" baseline="30000" dirty="0" smtClean="0"/>
              <a:t>2</a:t>
            </a:r>
            <a:br>
              <a:rPr lang="en-CA" sz="2400" baseline="30000" dirty="0" smtClean="0"/>
            </a:br>
            <a:endParaRPr lang="en-CA" baseline="30000" dirty="0"/>
          </a:p>
        </p:txBody>
      </p:sp>
      <p:sp>
        <p:nvSpPr>
          <p:cNvPr id="3" name="Content Placeholder 2"/>
          <p:cNvSpPr>
            <a:spLocks noGrp="1"/>
          </p:cNvSpPr>
          <p:nvPr>
            <p:ph sz="half" idx="1"/>
          </p:nvPr>
        </p:nvSpPr>
        <p:spPr>
          <a:xfrm>
            <a:off x="393700" y="3092450"/>
            <a:ext cx="5181600" cy="3460749"/>
          </a:xfrm>
        </p:spPr>
        <p:txBody>
          <a:bodyPr>
            <a:normAutofit fontScale="77500" lnSpcReduction="20000"/>
          </a:bodyPr>
          <a:lstStyle/>
          <a:p>
            <a:pPr marL="0" indent="0">
              <a:buNone/>
            </a:pPr>
            <a:r>
              <a:rPr lang="en-CA" dirty="0" smtClean="0"/>
              <a:t>Which of the following cells likely is able to have the greatest uptake of nutrients and loss of waste.</a:t>
            </a:r>
          </a:p>
          <a:p>
            <a:r>
              <a:rPr lang="en-CA" dirty="0" smtClean="0"/>
              <a:t>A spherical red blood cell that has a diameter of 20µm.</a:t>
            </a:r>
          </a:p>
          <a:p>
            <a:r>
              <a:rPr lang="en-CA" dirty="0" smtClean="0"/>
              <a:t>A cylindrical root hair that has a height of 800µm and a diameter of 30µm</a:t>
            </a:r>
          </a:p>
          <a:p>
            <a:r>
              <a:rPr lang="en-CA" dirty="0" smtClean="0"/>
              <a:t>A cube-shaped plant stem cell that is 40µm</a:t>
            </a:r>
            <a:r>
              <a:rPr lang="en-CA" dirty="0"/>
              <a:t> </a:t>
            </a:r>
            <a:r>
              <a:rPr lang="en-CA" dirty="0" smtClean="0"/>
              <a:t>long, wide, and tall.</a:t>
            </a:r>
          </a:p>
          <a:p>
            <a:r>
              <a:rPr lang="en-CA" dirty="0" smtClean="0"/>
              <a:t>A rectangular animal bone cell that is 50µm long, 30µm wide, and 40µm tall.</a:t>
            </a:r>
            <a:endParaRPr lang="en-CA" dirty="0"/>
          </a:p>
        </p:txBody>
      </p:sp>
      <p:graphicFrame>
        <p:nvGraphicFramePr>
          <p:cNvPr id="5" name="Content Placeholder 5"/>
          <p:cNvGraphicFramePr>
            <a:graphicFrameLocks noGrp="1"/>
          </p:cNvGraphicFramePr>
          <p:nvPr>
            <p:ph sz="half" idx="2"/>
            <p:extLst/>
          </p:nvPr>
        </p:nvGraphicFramePr>
        <p:xfrm>
          <a:off x="6172200" y="1825626"/>
          <a:ext cx="5753100" cy="4727573"/>
        </p:xfrm>
        <a:graphic>
          <a:graphicData uri="http://schemas.openxmlformats.org/drawingml/2006/table">
            <a:tbl>
              <a:tblPr firstRow="1" bandRow="1">
                <a:tableStyleId>{5940675A-B579-460E-94D1-54222C63F5DA}</a:tableStyleId>
              </a:tblPr>
              <a:tblGrid>
                <a:gridCol w="2876550"/>
                <a:gridCol w="2876550"/>
              </a:tblGrid>
              <a:tr h="761245">
                <a:tc>
                  <a:txBody>
                    <a:bodyPr/>
                    <a:lstStyle/>
                    <a:p>
                      <a:r>
                        <a:rPr lang="en-CA" dirty="0" smtClean="0"/>
                        <a:t>Cell Type</a:t>
                      </a:r>
                      <a:r>
                        <a:rPr lang="en-CA" baseline="0" dirty="0" smtClean="0"/>
                        <a:t> – Surface Area and Volume</a:t>
                      </a:r>
                      <a:endParaRPr lang="en-CA" dirty="0"/>
                    </a:p>
                  </a:txBody>
                  <a:tcPr/>
                </a:tc>
                <a:tc>
                  <a:txBody>
                    <a:bodyPr/>
                    <a:lstStyle/>
                    <a:p>
                      <a:r>
                        <a:rPr lang="en-CA" dirty="0" smtClean="0"/>
                        <a:t>Surface</a:t>
                      </a:r>
                      <a:r>
                        <a:rPr lang="en-CA" baseline="0" dirty="0" smtClean="0"/>
                        <a:t> area to volume ratio</a:t>
                      </a:r>
                      <a:endParaRPr lang="en-CA" dirty="0"/>
                    </a:p>
                  </a:txBody>
                  <a:tcPr/>
                </a:tc>
              </a:tr>
              <a:tr h="991582">
                <a:tc>
                  <a:txBody>
                    <a:bodyPr/>
                    <a:lstStyle/>
                    <a:p>
                      <a:endParaRPr lang="en-CA" dirty="0"/>
                    </a:p>
                  </a:txBody>
                  <a:tcPr/>
                </a:tc>
                <a:tc>
                  <a:txBody>
                    <a:bodyPr/>
                    <a:lstStyle/>
                    <a:p>
                      <a:endParaRPr lang="en-CA"/>
                    </a:p>
                  </a:txBody>
                  <a:tcPr/>
                </a:tc>
              </a:tr>
              <a:tr h="991582">
                <a:tc>
                  <a:txBody>
                    <a:bodyPr/>
                    <a:lstStyle/>
                    <a:p>
                      <a:endParaRPr lang="en-CA" dirty="0"/>
                    </a:p>
                  </a:txBody>
                  <a:tcPr/>
                </a:tc>
                <a:tc>
                  <a:txBody>
                    <a:bodyPr/>
                    <a:lstStyle/>
                    <a:p>
                      <a:endParaRPr lang="en-CA"/>
                    </a:p>
                  </a:txBody>
                  <a:tcPr/>
                </a:tc>
              </a:tr>
              <a:tr h="991582">
                <a:tc>
                  <a:txBody>
                    <a:bodyPr/>
                    <a:lstStyle/>
                    <a:p>
                      <a:endParaRPr lang="en-CA" dirty="0"/>
                    </a:p>
                  </a:txBody>
                  <a:tcPr/>
                </a:tc>
                <a:tc>
                  <a:txBody>
                    <a:bodyPr/>
                    <a:lstStyle/>
                    <a:p>
                      <a:endParaRPr lang="en-CA" dirty="0"/>
                    </a:p>
                  </a:txBody>
                  <a:tcPr/>
                </a:tc>
              </a:tr>
              <a:tr h="991582">
                <a:tc>
                  <a:txBody>
                    <a:bodyPr/>
                    <a:lstStyle/>
                    <a:p>
                      <a:endParaRPr lang="en-CA"/>
                    </a:p>
                  </a:txBody>
                  <a:tcPr/>
                </a:tc>
                <a:tc>
                  <a:txBody>
                    <a:bodyPr/>
                    <a:lstStyle/>
                    <a:p>
                      <a:endParaRPr lang="en-CA" dirty="0"/>
                    </a:p>
                  </a:txBody>
                  <a:tcPr/>
                </a:tc>
              </a:tr>
            </a:tbl>
          </a:graphicData>
        </a:graphic>
      </p:graphicFrame>
      <p:pic>
        <p:nvPicPr>
          <p:cNvPr id="6" name="Picture 5"/>
          <p:cNvPicPr>
            <a:picLocks noChangeAspect="1"/>
          </p:cNvPicPr>
          <p:nvPr/>
        </p:nvPicPr>
        <p:blipFill>
          <a:blip r:embed="rId2"/>
          <a:stretch>
            <a:fillRect/>
          </a:stretch>
        </p:blipFill>
        <p:spPr>
          <a:xfrm>
            <a:off x="92075" y="177800"/>
            <a:ext cx="3571875" cy="2695575"/>
          </a:xfrm>
          <a:prstGeom prst="rect">
            <a:avLst/>
          </a:prstGeom>
        </p:spPr>
      </p:pic>
    </p:spTree>
    <p:extLst>
      <p:ext uri="{BB962C8B-B14F-4D97-AF65-F5344CB8AC3E}">
        <p14:creationId xmlns:p14="http://schemas.microsoft.com/office/powerpoint/2010/main" val="763697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CA" sz="4400" dirty="0" smtClean="0"/>
              <a:t>Growth, reproduction and dynamic homeostasis require that cells create and maintain internal environments that are different from their external environments.</a:t>
            </a:r>
            <a:endParaRPr lang="en-CA" sz="4400" dirty="0"/>
          </a:p>
        </p:txBody>
      </p:sp>
      <p:sp>
        <p:nvSpPr>
          <p:cNvPr id="6" name="Text Placeholder 5"/>
          <p:cNvSpPr>
            <a:spLocks noGrp="1"/>
          </p:cNvSpPr>
          <p:nvPr>
            <p:ph type="body" idx="1"/>
          </p:nvPr>
        </p:nvSpPr>
        <p:spPr/>
        <p:txBody>
          <a:bodyPr/>
          <a:lstStyle/>
          <a:p>
            <a:r>
              <a:rPr lang="en-CA" dirty="0" smtClean="0"/>
              <a:t>Recommended Readings: Chapter 5 – Structure and Function of Plasma Membranes (</a:t>
            </a:r>
            <a:r>
              <a:rPr lang="en-CA" dirty="0" err="1" smtClean="0"/>
              <a:t>OpenStax</a:t>
            </a:r>
            <a:r>
              <a:rPr lang="en-CA" dirty="0" smtClean="0"/>
              <a:t>)</a:t>
            </a:r>
            <a:endParaRPr lang="en-CA" dirty="0"/>
          </a:p>
        </p:txBody>
      </p:sp>
    </p:spTree>
    <p:extLst>
      <p:ext uri="{BB962C8B-B14F-4D97-AF65-F5344CB8AC3E}">
        <p14:creationId xmlns:p14="http://schemas.microsoft.com/office/powerpoint/2010/main" val="21021316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2694</TotalTime>
  <Words>2042</Words>
  <Application>Microsoft Office PowerPoint</Application>
  <PresentationFormat>Widescreen</PresentationFormat>
  <Paragraphs>229</Paragraphs>
  <Slides>50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Arial</vt:lpstr>
      <vt:lpstr>Calibri</vt:lpstr>
      <vt:lpstr>Calibri Light</vt:lpstr>
      <vt:lpstr>Wingdings</vt:lpstr>
      <vt:lpstr>Office Theme</vt:lpstr>
      <vt:lpstr>Big Idea 2</vt:lpstr>
      <vt:lpstr>Growth, reproduction, and maintenance, of the organization of living systems require free energy and matter.</vt:lpstr>
      <vt:lpstr>Constant inputs of energy</vt:lpstr>
      <vt:lpstr>Lab Vocabulary</vt:lpstr>
      <vt:lpstr>In our labs</vt:lpstr>
      <vt:lpstr>In our labs - continued</vt:lpstr>
      <vt:lpstr>Energy - Biochemistry</vt:lpstr>
      <vt:lpstr>What is a biological process?</vt:lpstr>
      <vt:lpstr>Offsetting Processes</vt:lpstr>
      <vt:lpstr>Feedback Loops</vt:lpstr>
      <vt:lpstr>Free Energy</vt:lpstr>
      <vt:lpstr>Order (Entropy)</vt:lpstr>
      <vt:lpstr>Enthalpy – change in energy</vt:lpstr>
      <vt:lpstr>Calculating Gibb’s Free Energy</vt:lpstr>
      <vt:lpstr>Gibb’s Free Energy</vt:lpstr>
      <vt:lpstr>Graphing comparisons of Ender- and Exer-gonic Reactions</vt:lpstr>
      <vt:lpstr>Entropy</vt:lpstr>
      <vt:lpstr>Spontaneity</vt:lpstr>
      <vt:lpstr>Gibbs Free Energy Examples</vt:lpstr>
      <vt:lpstr>Gibbs Free Energy Examples – Showin’ our work!</vt:lpstr>
      <vt:lpstr>More Example!</vt:lpstr>
      <vt:lpstr>More Advanced? Via Prairie South</vt:lpstr>
      <vt:lpstr>Solution</vt:lpstr>
      <vt:lpstr>Synthesis and Breakdown of ATP</vt:lpstr>
      <vt:lpstr>In our bodies…</vt:lpstr>
      <vt:lpstr>Select a Biological Process from our list before</vt:lpstr>
      <vt:lpstr>Why do organisms need energy?</vt:lpstr>
      <vt:lpstr>Why do organisms need energy?</vt:lpstr>
      <vt:lpstr>Varying Reproductive Strategies</vt:lpstr>
      <vt:lpstr>Metabolic Rates</vt:lpstr>
      <vt:lpstr>Metabolic Rates</vt:lpstr>
      <vt:lpstr>Energy capturing needs Electron Acceptors</vt:lpstr>
      <vt:lpstr>Photosynthesis and Cellular Respiration flipped – you learn it, then come to class to discuss and talk it out</vt:lpstr>
      <vt:lpstr>Reading Strategies</vt:lpstr>
      <vt:lpstr>Photosynthesis</vt:lpstr>
      <vt:lpstr>Photosynthesis and Prokaryotes</vt:lpstr>
      <vt:lpstr>Cellular Respiration</vt:lpstr>
      <vt:lpstr>Cellular Respiration – Electron Transport Chain</vt:lpstr>
      <vt:lpstr>Phosphorylation</vt:lpstr>
      <vt:lpstr>Biological Energy Processes</vt:lpstr>
      <vt:lpstr>Organic Molecules</vt:lpstr>
      <vt:lpstr>Carbon Cycle</vt:lpstr>
      <vt:lpstr>Nitrogen Cycle</vt:lpstr>
      <vt:lpstr>Phosphorus Cycle</vt:lpstr>
      <vt:lpstr>Water</vt:lpstr>
      <vt:lpstr>Water – why are each of these properties so significant to life?</vt:lpstr>
      <vt:lpstr>Surface to Area Volume in Uptake</vt:lpstr>
      <vt:lpstr>Structures that utilize this concept.</vt:lpstr>
      <vt:lpstr>Applying this concept mathematically Cylinder SA = 2πrh+2πr2 </vt:lpstr>
      <vt:lpstr>Growth, reproduction and dynamic homeostasis require that cells create and maintain internal environments that are different from their external environments.</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2</dc:title>
  <dc:creator>Petlak, Logan</dc:creator>
  <cp:lastModifiedBy>Petlak, Logan</cp:lastModifiedBy>
  <cp:revision>75</cp:revision>
  <dcterms:created xsi:type="dcterms:W3CDTF">2017-11-14T17:20:02Z</dcterms:created>
  <dcterms:modified xsi:type="dcterms:W3CDTF">2017-12-05T15:22:59Z</dcterms:modified>
</cp:coreProperties>
</file>