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9" r:id="rId3"/>
    <p:sldId id="260" r:id="rId4"/>
    <p:sldId id="261" r:id="rId5"/>
    <p:sldId id="262" r:id="rId6"/>
    <p:sldId id="258" r:id="rId7"/>
    <p:sldId id="257" r:id="rId8"/>
    <p:sldId id="263" r:id="rId9"/>
    <p:sldId id="265" r:id="rId10"/>
    <p:sldId id="266" r:id="rId11"/>
    <p:sldId id="267" r:id="rId12"/>
    <p:sldId id="268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4E7DA-0C1E-4515-A905-FC28770A5674}" type="datetimeFigureOut">
              <a:rPr lang="en-CA" smtClean="0"/>
              <a:t>1/05/18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5F9D2-A977-47E6-BAB3-D6018493F1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242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922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30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295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299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171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73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57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033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28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873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789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6A3B-5A0E-4D67-A9A4-385934AA74BD}" type="datetimeFigureOut">
              <a:rPr lang="en-CA" smtClean="0"/>
              <a:t>1/05/18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293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Biological Systems Pt. 2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i="1" dirty="0" smtClean="0"/>
              <a:t>Supplemental Reading (not required): Chapter 9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262549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and Negative Feedback Loops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Did we discuss this?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90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Negative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Temperature regulation (how do we cool or warm up?)</a:t>
            </a:r>
          </a:p>
          <a:p>
            <a:endParaRPr lang="en-CA" dirty="0"/>
          </a:p>
          <a:p>
            <a:r>
              <a:rPr lang="en-CA" dirty="0" smtClean="0"/>
              <a:t>Feedback can be a bad thing – negative feedback loops </a:t>
            </a:r>
            <a:r>
              <a:rPr lang="en-CA" b="1" dirty="0" smtClean="0"/>
              <a:t>negate</a:t>
            </a:r>
            <a:r>
              <a:rPr lang="en-CA" dirty="0" smtClean="0"/>
              <a:t> more feedback.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Negative feedback loops help us maintain </a:t>
            </a:r>
            <a:r>
              <a:rPr lang="en-CA" b="1" i="1" dirty="0" smtClean="0"/>
              <a:t>homeostasis</a:t>
            </a:r>
            <a:r>
              <a:rPr lang="en-CA" dirty="0" smtClean="0"/>
              <a:t>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We sweat to cool ourselves off back to an optimal functioning temperature.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878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75" y="1825624"/>
            <a:ext cx="11445765" cy="5032375"/>
          </a:xfrm>
        </p:spPr>
        <p:txBody>
          <a:bodyPr>
            <a:normAutofit/>
          </a:bodyPr>
          <a:lstStyle/>
          <a:p>
            <a:r>
              <a:rPr lang="en-CA" dirty="0" smtClean="0"/>
              <a:t>Amplification of a signal or response </a:t>
            </a:r>
            <a:r>
              <a:rPr lang="en-CA" b="1" dirty="0" smtClean="0"/>
              <a:t>by</a:t>
            </a:r>
            <a:r>
              <a:rPr lang="en-CA" dirty="0" smtClean="0"/>
              <a:t> the response.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Ripening of fruit – how does this happen?</a:t>
            </a:r>
            <a:br>
              <a:rPr lang="en-CA" dirty="0" smtClean="0"/>
            </a:br>
            <a:r>
              <a:rPr lang="en-CA" i="1" dirty="0" err="1" smtClean="0"/>
              <a:t>Ethlyene</a:t>
            </a:r>
            <a:r>
              <a:rPr lang="en-CA" i="1" dirty="0" smtClean="0"/>
              <a:t> is released by ripening fruit which triggers the ripening process (causing yellowing-browning of bananas or “</a:t>
            </a:r>
            <a:r>
              <a:rPr lang="en-CA" i="1" dirty="0" err="1" smtClean="0"/>
              <a:t>redding</a:t>
            </a:r>
            <a:r>
              <a:rPr lang="en-CA" i="1" dirty="0" smtClean="0"/>
              <a:t>” of apples), this triggers the release of even more ethylene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Lactation in mammals is a positive feedback loop – how does </a:t>
            </a:r>
            <a:r>
              <a:rPr lang="en-CA" i="1" dirty="0" smtClean="0"/>
              <a:t>this </a:t>
            </a:r>
            <a:r>
              <a:rPr lang="en-CA" dirty="0" smtClean="0"/>
              <a:t>happen?</a:t>
            </a:r>
            <a:br>
              <a:rPr lang="en-CA" dirty="0" smtClean="0"/>
            </a:br>
            <a:r>
              <a:rPr lang="en-CA" i="1" dirty="0" smtClean="0"/>
              <a:t>When mammals breastfeed, it triggers the release of prolactin which stimulates the production of milk, which is further stimulated as their offspring breastfeed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8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Consequences of feedback alteration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Diabetes mellitus in response to decreased insulin. (</a:t>
            </a:r>
            <a:r>
              <a:rPr lang="en-CA" i="1" dirty="0" smtClean="0"/>
              <a:t>how does this relate to feedback loops getting altered?)</a:t>
            </a:r>
          </a:p>
          <a:p>
            <a:endParaRPr lang="en-CA" dirty="0"/>
          </a:p>
          <a:p>
            <a:r>
              <a:rPr lang="en-CA" dirty="0" smtClean="0"/>
              <a:t>Graves’ disease (hyperthyroidism) - (</a:t>
            </a:r>
            <a:r>
              <a:rPr lang="en-CA" i="1" dirty="0" smtClean="0"/>
              <a:t>how does this relate to feedback loops getting altered?)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Blood clotting (</a:t>
            </a:r>
            <a:r>
              <a:rPr lang="en-CA" i="1" dirty="0" smtClean="0"/>
              <a:t>why is it good, why is it bad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89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Innate behaviour vs learned behaviour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Innate – born with</a:t>
            </a:r>
          </a:p>
          <a:p>
            <a:r>
              <a:rPr lang="en-CA" dirty="0" smtClean="0"/>
              <a:t>Learned – observed</a:t>
            </a:r>
          </a:p>
          <a:p>
            <a:pPr marL="0" indent="0">
              <a:buNone/>
            </a:pPr>
            <a:r>
              <a:rPr lang="en-CA" b="1" i="1" dirty="0" smtClean="0"/>
              <a:t>NATURE VS NURTURE</a:t>
            </a:r>
            <a:endParaRPr lang="en-CA" b="1" i="1" dirty="0"/>
          </a:p>
          <a:p>
            <a:r>
              <a:rPr lang="en-CA" dirty="0" smtClean="0"/>
              <a:t>Is migration learned or innate?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2707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Response (</a:t>
            </a:r>
            <a:r>
              <a:rPr lang="en-CA" i="1" dirty="0" smtClean="0"/>
              <a:t>why</a:t>
            </a:r>
            <a:r>
              <a:rPr lang="en-CA" dirty="0" smtClean="0"/>
              <a:t> and </a:t>
            </a:r>
            <a:r>
              <a:rPr lang="en-CA" i="1" dirty="0" smtClean="0"/>
              <a:t>how?)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Photoperiodism (</a:t>
            </a:r>
            <a:r>
              <a:rPr lang="en-CA" i="1" dirty="0" smtClean="0"/>
              <a:t>why do flowers open at certain times?)</a:t>
            </a:r>
            <a:endParaRPr lang="en-CA" dirty="0" smtClean="0"/>
          </a:p>
          <a:p>
            <a:r>
              <a:rPr lang="en-CA" dirty="0" smtClean="0"/>
              <a:t>Phototropism (</a:t>
            </a:r>
            <a:r>
              <a:rPr lang="en-CA" i="1" dirty="0" smtClean="0"/>
              <a:t>how do plants grow towards light?</a:t>
            </a:r>
            <a:r>
              <a:rPr lang="en-CA" dirty="0" smtClean="0"/>
              <a:t>)</a:t>
            </a:r>
          </a:p>
          <a:p>
            <a:r>
              <a:rPr lang="en-CA" dirty="0" smtClean="0"/>
              <a:t>Hibernation and migration </a:t>
            </a:r>
            <a:r>
              <a:rPr lang="en-CA" i="1" dirty="0" smtClean="0"/>
              <a:t>(how do organisms “know” where to migrate?)</a:t>
            </a:r>
            <a:endParaRPr lang="en-CA" dirty="0" smtClean="0"/>
          </a:p>
          <a:p>
            <a:r>
              <a:rPr lang="en-CA" dirty="0" smtClean="0"/>
              <a:t>Taxis and kinesis - Chemotaxis in bacteria </a:t>
            </a:r>
          </a:p>
          <a:p>
            <a:r>
              <a:rPr lang="en-CA" dirty="0" smtClean="0"/>
              <a:t>Nocturnal and diurnal activity: circadian rhythms (</a:t>
            </a:r>
            <a:r>
              <a:rPr lang="en-CA" i="1" dirty="0" smtClean="0"/>
              <a:t>internal clocks</a:t>
            </a:r>
            <a:r>
              <a:rPr lang="en-CA" dirty="0" smtClean="0"/>
              <a:t>)</a:t>
            </a:r>
          </a:p>
          <a:p>
            <a:r>
              <a:rPr lang="en-CA" dirty="0" smtClean="0"/>
              <a:t>Shivering/sweating (</a:t>
            </a:r>
            <a:r>
              <a:rPr lang="en-CA" i="1" dirty="0" smtClean="0"/>
              <a:t>why</a:t>
            </a:r>
            <a:r>
              <a:rPr lang="en-CA" dirty="0" smtClean="0"/>
              <a:t>, and </a:t>
            </a:r>
            <a:r>
              <a:rPr lang="en-CA" i="1" dirty="0" smtClean="0"/>
              <a:t>how</a:t>
            </a:r>
            <a:r>
              <a:rPr lang="en-CA" dirty="0" smtClean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36587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Cell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Certain cell activities are affected by the interaction between biotic and abiotic factors.</a:t>
            </a:r>
          </a:p>
          <a:p>
            <a:endParaRPr lang="en-CA" dirty="0"/>
          </a:p>
          <a:p>
            <a:r>
              <a:rPr lang="en-CA" dirty="0" smtClean="0"/>
              <a:t>Anyone remember what biofilm is? (Look it up, how might it relate – what factors trigger its growth?)</a:t>
            </a:r>
          </a:p>
          <a:p>
            <a:endParaRPr lang="en-CA" dirty="0"/>
          </a:p>
          <a:p>
            <a:r>
              <a:rPr lang="en-CA" dirty="0" smtClean="0"/>
              <a:t>How might sunlight trigger cell activity?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96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Organism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Organismal activities are affected by the interaction between biotic and abiotic factors.</a:t>
            </a:r>
          </a:p>
          <a:p>
            <a:endParaRPr lang="en-CA" dirty="0"/>
          </a:p>
          <a:p>
            <a:r>
              <a:rPr lang="en-CA" dirty="0" smtClean="0"/>
              <a:t> Symbiotic relationships</a:t>
            </a:r>
          </a:p>
          <a:p>
            <a:endParaRPr lang="en-CA" dirty="0"/>
          </a:p>
          <a:p>
            <a:r>
              <a:rPr lang="en-CA" dirty="0" smtClean="0"/>
              <a:t> Come up with an example of these symbiotic relationships:</a:t>
            </a:r>
          </a:p>
          <a:p>
            <a:pPr marL="0" indent="0">
              <a:buNone/>
            </a:pPr>
            <a:r>
              <a:rPr lang="en-CA" dirty="0" smtClean="0"/>
              <a:t>Mutualistic</a:t>
            </a:r>
            <a:br>
              <a:rPr lang="en-CA" dirty="0" smtClean="0"/>
            </a:br>
            <a:r>
              <a:rPr lang="en-CA" dirty="0" smtClean="0"/>
              <a:t>Commensalistic; and</a:t>
            </a:r>
            <a:br>
              <a:rPr lang="en-CA" dirty="0" smtClean="0"/>
            </a:br>
            <a:r>
              <a:rPr lang="en-CA" dirty="0" smtClean="0"/>
              <a:t>Parasitic</a:t>
            </a:r>
          </a:p>
        </p:txBody>
      </p:sp>
    </p:spTree>
    <p:extLst>
      <p:ext uri="{BB962C8B-B14F-4D97-AF65-F5344CB8AC3E}">
        <p14:creationId xmlns:p14="http://schemas.microsoft.com/office/powerpoint/2010/main" val="414308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Community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community of organisms in an ecosystem are affected by the interaction between biotic and abiotic factors.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 Much like we observed in our labs – there is an ebb and flow based on increased/decreased abiotic/biotic factors in a population.</a:t>
            </a:r>
          </a:p>
        </p:txBody>
      </p:sp>
    </p:spTree>
    <p:extLst>
      <p:ext uri="{BB962C8B-B14F-4D97-AF65-F5344CB8AC3E}">
        <p14:creationId xmlns:p14="http://schemas.microsoft.com/office/powerpoint/2010/main" val="3084057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Inquiry Questioning – Mechanisms for Nutrient Uptake and Waste Elimination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03" y="1825624"/>
            <a:ext cx="11256580" cy="5032375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We’re doing another </a:t>
            </a:r>
            <a:r>
              <a:rPr lang="en-CA" dirty="0" err="1" smtClean="0"/>
              <a:t>FlipGrid</a:t>
            </a:r>
            <a:r>
              <a:rPr lang="en-CA" dirty="0" smtClean="0"/>
              <a:t>! (A visual would be smart to include in this one)</a:t>
            </a:r>
          </a:p>
          <a:p>
            <a:pPr marL="0" indent="0">
              <a:buNone/>
            </a:pPr>
            <a:r>
              <a:rPr lang="en-CA" b="1" u="sng" dirty="0" smtClean="0"/>
              <a:t>Choose one of the ideas and compare two organisms</a:t>
            </a:r>
            <a:endParaRPr lang="en-CA" b="1" u="sng" dirty="0"/>
          </a:p>
          <a:p>
            <a:r>
              <a:rPr lang="en-CA" dirty="0" smtClean="0"/>
              <a:t>What is the difference in gas exchange between aquatic and terrestrial plants?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 the respiratory systems of aquatic and terrestrial animals differ?</a:t>
            </a:r>
          </a:p>
          <a:p>
            <a:endParaRPr lang="en-CA" dirty="0"/>
          </a:p>
          <a:p>
            <a:r>
              <a:rPr lang="en-CA" dirty="0" smtClean="0"/>
              <a:t>Waste production and removal in aquatic vs terrestrial animals?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difference between two animals gastrovascular cavities for nutrient absorption (are there any that ingest the same way they eliminate)?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256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Homeostasis in Microbes/Fish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To maintain homeostasis, some organisms use osmoregulation to maintain their osmotic pressure inside their cells.</a:t>
            </a:r>
          </a:p>
          <a:p>
            <a:endParaRPr lang="en-CA" dirty="0"/>
          </a:p>
          <a:p>
            <a:r>
              <a:rPr lang="en-CA" dirty="0" smtClean="0"/>
              <a:t>This can be done by adjusting their salt concentrations in their cells!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are some fish only freshwater fish (or saltwater fish)? How can some fish be freshwater and saltwater?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9824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414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Biological Systems Pt. 2</vt:lpstr>
      <vt:lpstr>Positive and Negative Feedback Loops</vt:lpstr>
      <vt:lpstr>Negative feedback loop</vt:lpstr>
      <vt:lpstr>Positive feedback loop</vt:lpstr>
      <vt:lpstr>Consequences of feedback alteration</vt:lpstr>
      <vt:lpstr>Innate behaviour vs learned behaviour</vt:lpstr>
      <vt:lpstr>Organismal Response (why and how?)</vt:lpstr>
      <vt:lpstr>Environment Influences Homeostasis - Cell</vt:lpstr>
      <vt:lpstr>Environment Influences Homeostasis - Organism</vt:lpstr>
      <vt:lpstr>Environment Influences Homeostasis - Community</vt:lpstr>
      <vt:lpstr>Inquiry Questioning – Mechanisms for Nutrient Uptake and Waste Elimination</vt:lpstr>
      <vt:lpstr>Homeostasis in Microbes/Fish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Systems Pt. 2</dc:title>
  <dc:creator>Petlak, Logan</dc:creator>
  <cp:lastModifiedBy>Petlak, Logan</cp:lastModifiedBy>
  <cp:revision>9</cp:revision>
  <cp:lastPrinted>2018-01-05T14:40:29Z</cp:lastPrinted>
  <dcterms:created xsi:type="dcterms:W3CDTF">2018-01-03T14:40:51Z</dcterms:created>
  <dcterms:modified xsi:type="dcterms:W3CDTF">2018-01-05T14:52:58Z</dcterms:modified>
</cp:coreProperties>
</file>