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4"/>
  </p:handoutMasterIdLst>
  <p:sldIdLst>
    <p:sldId id="256" r:id="rId2"/>
    <p:sldId id="259" r:id="rId3"/>
    <p:sldId id="260" r:id="rId4"/>
    <p:sldId id="261" r:id="rId5"/>
    <p:sldId id="262" r:id="rId6"/>
    <p:sldId id="258" r:id="rId7"/>
    <p:sldId id="257" r:id="rId8"/>
    <p:sldId id="263" r:id="rId9"/>
    <p:sldId id="265" r:id="rId10"/>
    <p:sldId id="266" r:id="rId11"/>
    <p:sldId id="267" r:id="rId12"/>
    <p:sldId id="268" r:id="rId13"/>
    <p:sldId id="277" r:id="rId14"/>
    <p:sldId id="270" r:id="rId15"/>
    <p:sldId id="269" r:id="rId16"/>
    <p:sldId id="271" r:id="rId17"/>
    <p:sldId id="275" r:id="rId18"/>
    <p:sldId id="276" r:id="rId19"/>
    <p:sldId id="272" r:id="rId20"/>
    <p:sldId id="273" r:id="rId21"/>
    <p:sldId id="274" r:id="rId22"/>
    <p:sldId id="278" r:id="rId23"/>
    <p:sldId id="280" r:id="rId24"/>
    <p:sldId id="27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76" d="100"/>
          <a:sy n="76" d="100"/>
        </p:scale>
        <p:origin x="3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4E7DA-0C1E-4515-A905-FC28770A5674}" type="datetimeFigureOut">
              <a:rPr lang="en-CA" smtClean="0"/>
              <a:t>1/18/18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5F9D2-A977-47E6-BAB3-D6018493F1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2242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9222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330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295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299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9171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73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0577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033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284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873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789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06A3B-5A0E-4D67-A9A4-385934AA74BD}" type="datetimeFigureOut">
              <a:rPr lang="en-CA" smtClean="0"/>
              <a:t>1/18/18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293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cinvasives.ca/news-events/recent-highlights/zebra-mussels-pose-threat-to-saskatchewan-waters/" TargetMode="External"/><Relationship Id="rId2" Type="http://schemas.openxmlformats.org/officeDocument/2006/relationships/hyperlink" Target="https://www.saskatchewan.ca/residents/environment-public-health-and-safety/wildlife-issues/invasive-species/clean-drain-and-dry-your-boa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umoral_immunity" TargetMode="External"/><Relationship Id="rId2" Type="http://schemas.openxmlformats.org/officeDocument/2006/relationships/hyperlink" Target="https://en.wikipedia.org/wiki/Cell-mediated_immunit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2DFN4IBZ3rI" TargetMode="External"/><Relationship Id="rId1" Type="http://schemas.openxmlformats.org/officeDocument/2006/relationships/video" Target="https://www.youtube.com/embed/GIJK3dwCWCw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9QSeWy9EkfA" TargetMode="External"/><Relationship Id="rId4" Type="http://schemas.openxmlformats.org/officeDocument/2006/relationships/hyperlink" Target="https://www.youtube.com/watch?v=IMC9auZGnZk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buzzle.com/images/diagrams/cell-differentiation.jpg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media.nature.com/m685/nature-assets/cdd/journal/v20/n5/images/cdd201311f1.jpg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oem.bmj.com/content/58/1/68" TargetMode="Externa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Quorum_sensing" TargetMode="External"/><Relationship Id="rId2" Type="http://schemas.openxmlformats.org/officeDocument/2006/relationships/hyperlink" Target="https://www.ncbi.nlm.nih.gov/pubmed/11544353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g"/><Relationship Id="rId4" Type="http://schemas.openxmlformats.org/officeDocument/2006/relationships/hyperlink" Target="https://cdeworld.com/media/10365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estivation" TargetMode="External"/><Relationship Id="rId2" Type="http://schemas.openxmlformats.org/officeDocument/2006/relationships/hyperlink" Target="https://en.wikipedia.org/wiki/Hibernation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n.wikipedia.org/wiki/Migration_(ecology)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bmd.com/digestive-disorders/what-are-probiotics" TargetMode="External"/><Relationship Id="rId2" Type="http://schemas.openxmlformats.org/officeDocument/2006/relationships/hyperlink" Target="https://en.wikipedia.org/wiki/Pollination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hyperlink" Target="https://i5.walmartimages.ca/images/Enlarge/470/864/600019747086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Biological Systems Pt. 2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i="1" dirty="0" smtClean="0"/>
              <a:t>Supplemental Reading (not required): Chapter 9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262549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Positive and Negative Feedback Loops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Did we discuss this?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900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Negative feedback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Temperature regulation (how do we cool or warm up?)</a:t>
            </a:r>
          </a:p>
          <a:p>
            <a:endParaRPr lang="en-CA" dirty="0"/>
          </a:p>
          <a:p>
            <a:r>
              <a:rPr lang="en-CA" dirty="0" smtClean="0"/>
              <a:t>Feedback can be a bad thing – negative feedback loops </a:t>
            </a:r>
            <a:r>
              <a:rPr lang="en-CA" b="1" dirty="0" smtClean="0"/>
              <a:t>negate</a:t>
            </a:r>
            <a:r>
              <a:rPr lang="en-CA" dirty="0" smtClean="0"/>
              <a:t> more feedback.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Negative feedback loops help us maintain </a:t>
            </a:r>
            <a:r>
              <a:rPr lang="en-CA" b="1" i="1" dirty="0" smtClean="0"/>
              <a:t>homeostasis</a:t>
            </a:r>
            <a:r>
              <a:rPr lang="en-CA" dirty="0" smtClean="0"/>
              <a:t>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We sweat to cool ourselves off back to an optimal functioning temperature.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878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Positive feedback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75" y="1825624"/>
            <a:ext cx="11445765" cy="5032375"/>
          </a:xfrm>
        </p:spPr>
        <p:txBody>
          <a:bodyPr>
            <a:normAutofit/>
          </a:bodyPr>
          <a:lstStyle/>
          <a:p>
            <a:r>
              <a:rPr lang="en-CA" dirty="0" smtClean="0"/>
              <a:t>Amplification of a signal or response </a:t>
            </a:r>
            <a:r>
              <a:rPr lang="en-CA" b="1" dirty="0" smtClean="0"/>
              <a:t>by</a:t>
            </a:r>
            <a:r>
              <a:rPr lang="en-CA" dirty="0" smtClean="0"/>
              <a:t> the response.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Ripening of fruit – how does this happen?</a:t>
            </a:r>
            <a:br>
              <a:rPr lang="en-CA" dirty="0" smtClean="0"/>
            </a:br>
            <a:r>
              <a:rPr lang="en-CA" i="1" dirty="0" err="1" smtClean="0"/>
              <a:t>Ethlyene</a:t>
            </a:r>
            <a:r>
              <a:rPr lang="en-CA" i="1" dirty="0" smtClean="0"/>
              <a:t> is released by ripening fruit which triggers the ripening process (causing yellowing-browning of bananas or “</a:t>
            </a:r>
            <a:r>
              <a:rPr lang="en-CA" i="1" dirty="0" err="1" smtClean="0"/>
              <a:t>redding</a:t>
            </a:r>
            <a:r>
              <a:rPr lang="en-CA" i="1" dirty="0" smtClean="0"/>
              <a:t>” of apples), this triggers the release of even more ethylene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Lactation in mammals is a positive feedback loop – how does </a:t>
            </a:r>
            <a:r>
              <a:rPr lang="en-CA" i="1" dirty="0" smtClean="0"/>
              <a:t>this </a:t>
            </a:r>
            <a:r>
              <a:rPr lang="en-CA" dirty="0" smtClean="0"/>
              <a:t>happen?</a:t>
            </a:r>
            <a:br>
              <a:rPr lang="en-CA" dirty="0" smtClean="0"/>
            </a:br>
            <a:r>
              <a:rPr lang="en-CA" i="1" dirty="0" smtClean="0"/>
              <a:t>When mammals breastfeed, it triggers the release of prolactin which stimulates the production of milk, which is further stimulated as their offspring breastfeed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86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Consequences of feedback alteration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Diabetes mellitus in response to decreased insulin. (</a:t>
            </a:r>
            <a:r>
              <a:rPr lang="en-CA" i="1" dirty="0" smtClean="0"/>
              <a:t>how does this relate to feedback loops getting altered?)</a:t>
            </a:r>
          </a:p>
          <a:p>
            <a:endParaRPr lang="en-CA" dirty="0"/>
          </a:p>
          <a:p>
            <a:r>
              <a:rPr lang="en-CA" dirty="0" smtClean="0"/>
              <a:t>Graves’ disease (hyperthyroidism) - (</a:t>
            </a:r>
            <a:r>
              <a:rPr lang="en-CA" i="1" dirty="0" smtClean="0"/>
              <a:t>how does this relate to feedback loops getting altered?)</a:t>
            </a: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Blood clotting (</a:t>
            </a:r>
            <a:r>
              <a:rPr lang="en-CA" i="1" dirty="0" smtClean="0"/>
              <a:t>why is it good, why is it bad</a:t>
            </a:r>
            <a:r>
              <a:rPr lang="en-CA" dirty="0" smtClean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895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Innate behaviour vs learned behaviour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Innate – born with</a:t>
            </a:r>
          </a:p>
          <a:p>
            <a:r>
              <a:rPr lang="en-CA" dirty="0" smtClean="0"/>
              <a:t>Learned – observed</a:t>
            </a:r>
          </a:p>
          <a:p>
            <a:pPr marL="0" indent="0">
              <a:buNone/>
            </a:pPr>
            <a:r>
              <a:rPr lang="en-CA" b="1" i="1" dirty="0" smtClean="0"/>
              <a:t>NATURE VS NURTURE</a:t>
            </a:r>
            <a:endParaRPr lang="en-CA" b="1" i="1" dirty="0"/>
          </a:p>
          <a:p>
            <a:r>
              <a:rPr lang="en-CA" dirty="0" smtClean="0"/>
              <a:t>Is migration learned or innate?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32707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Organismal Response (</a:t>
            </a:r>
            <a:r>
              <a:rPr lang="en-CA" i="1" dirty="0" smtClean="0"/>
              <a:t>why</a:t>
            </a:r>
            <a:r>
              <a:rPr lang="en-CA" dirty="0" smtClean="0"/>
              <a:t> and </a:t>
            </a:r>
            <a:r>
              <a:rPr lang="en-CA" i="1" dirty="0" smtClean="0"/>
              <a:t>how?)</a:t>
            </a:r>
            <a:endParaRPr lang="en-CA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Photoperiodism (</a:t>
            </a:r>
            <a:r>
              <a:rPr lang="en-CA" i="1" dirty="0" smtClean="0"/>
              <a:t>why do flowers open at certain times?)</a:t>
            </a:r>
            <a:endParaRPr lang="en-CA" dirty="0" smtClean="0"/>
          </a:p>
          <a:p>
            <a:r>
              <a:rPr lang="en-CA" dirty="0" smtClean="0"/>
              <a:t>Phototropism (</a:t>
            </a:r>
            <a:r>
              <a:rPr lang="en-CA" i="1" dirty="0" smtClean="0"/>
              <a:t>how do plants grow towards light?</a:t>
            </a:r>
            <a:r>
              <a:rPr lang="en-CA" dirty="0" smtClean="0"/>
              <a:t>)</a:t>
            </a:r>
          </a:p>
          <a:p>
            <a:r>
              <a:rPr lang="en-CA" dirty="0" smtClean="0"/>
              <a:t>Hibernation and migration </a:t>
            </a:r>
            <a:r>
              <a:rPr lang="en-CA" i="1" dirty="0" smtClean="0"/>
              <a:t>(how do organisms “know” where to migrate?)</a:t>
            </a:r>
            <a:endParaRPr lang="en-CA" dirty="0" smtClean="0"/>
          </a:p>
          <a:p>
            <a:r>
              <a:rPr lang="en-CA" dirty="0" smtClean="0"/>
              <a:t>Taxis and kinesis - Chemotaxis in bacteria </a:t>
            </a:r>
          </a:p>
          <a:p>
            <a:r>
              <a:rPr lang="en-CA" dirty="0" smtClean="0"/>
              <a:t>Nocturnal and diurnal activity: circadian rhythms (</a:t>
            </a:r>
            <a:r>
              <a:rPr lang="en-CA" i="1" dirty="0" smtClean="0"/>
              <a:t>internal clocks</a:t>
            </a:r>
            <a:r>
              <a:rPr lang="en-CA" dirty="0" smtClean="0"/>
              <a:t>)</a:t>
            </a:r>
          </a:p>
          <a:p>
            <a:r>
              <a:rPr lang="en-CA" dirty="0" smtClean="0"/>
              <a:t>Shivering/sweating (</a:t>
            </a:r>
            <a:r>
              <a:rPr lang="en-CA" i="1" dirty="0" smtClean="0"/>
              <a:t>why</a:t>
            </a:r>
            <a:r>
              <a:rPr lang="en-CA" dirty="0" smtClean="0"/>
              <a:t>, and </a:t>
            </a:r>
            <a:r>
              <a:rPr lang="en-CA" i="1" dirty="0" smtClean="0"/>
              <a:t>how</a:t>
            </a:r>
            <a:r>
              <a:rPr lang="en-CA" dirty="0" smtClean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365871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Cell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Certain cell activities are affected by the interaction between biotic and abiotic factors.</a:t>
            </a:r>
          </a:p>
          <a:p>
            <a:pPr marL="0" indent="0">
              <a:buNone/>
            </a:pPr>
            <a:r>
              <a:rPr lang="en-CA" i="1" dirty="0" smtClean="0"/>
              <a:t>Photosynthesis – what abiotic factor(s) might influence cell activity –sunlight!</a:t>
            </a:r>
            <a:endParaRPr lang="en-CA" i="1" dirty="0"/>
          </a:p>
          <a:p>
            <a:r>
              <a:rPr lang="en-CA" dirty="0" smtClean="0"/>
              <a:t>Anyone remember what biofilm is? (Look it up, how might it relate – what factors trigger its growth?)</a:t>
            </a:r>
          </a:p>
          <a:p>
            <a:endParaRPr lang="en-CA" dirty="0"/>
          </a:p>
          <a:p>
            <a:r>
              <a:rPr lang="en-CA" dirty="0" smtClean="0"/>
              <a:t>How might sunlight trigger cell activity?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96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Organism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10" y="1825625"/>
            <a:ext cx="11038490" cy="435133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Organismal activities are affected by the interaction between biotic and abiotic factors.</a:t>
            </a:r>
          </a:p>
          <a:p>
            <a:endParaRPr lang="en-CA" dirty="0"/>
          </a:p>
          <a:p>
            <a:r>
              <a:rPr lang="en-CA" dirty="0" smtClean="0"/>
              <a:t> Symbiotic relationships are relationships between organisms in which there is some form of benefit/deficit or effects borne of their interactions</a:t>
            </a:r>
          </a:p>
          <a:p>
            <a:endParaRPr lang="en-CA" dirty="0"/>
          </a:p>
          <a:p>
            <a:r>
              <a:rPr lang="en-CA" dirty="0" smtClean="0"/>
              <a:t> Come up with an example of these symbiotic relationships:</a:t>
            </a:r>
          </a:p>
          <a:p>
            <a:pPr marL="0" indent="0">
              <a:buNone/>
            </a:pPr>
            <a:r>
              <a:rPr lang="en-CA" dirty="0" smtClean="0"/>
              <a:t>Mutualistic,</a:t>
            </a:r>
            <a:br>
              <a:rPr lang="en-CA" dirty="0" smtClean="0"/>
            </a:br>
            <a:r>
              <a:rPr lang="en-CA" dirty="0" smtClean="0"/>
              <a:t>Commensalistic; and</a:t>
            </a:r>
            <a:br>
              <a:rPr lang="en-CA" dirty="0" smtClean="0"/>
            </a:br>
            <a:r>
              <a:rPr lang="en-CA" dirty="0" smtClean="0"/>
              <a:t>Parasitic</a:t>
            </a:r>
          </a:p>
        </p:txBody>
      </p:sp>
    </p:spTree>
    <p:extLst>
      <p:ext uri="{BB962C8B-B14F-4D97-AF65-F5344CB8AC3E}">
        <p14:creationId xmlns:p14="http://schemas.microsoft.com/office/powerpoint/2010/main" val="414308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Community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community of organisms in an ecosystem are affected by the interaction between biotic and abiotic factors.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 smtClean="0"/>
              <a:t> Much like we observed in our labs – there is an ebb and flow based on increased/decreased abiotic/biotic factors in a population.</a:t>
            </a:r>
          </a:p>
        </p:txBody>
      </p:sp>
    </p:spTree>
    <p:extLst>
      <p:ext uri="{BB962C8B-B14F-4D97-AF65-F5344CB8AC3E}">
        <p14:creationId xmlns:p14="http://schemas.microsoft.com/office/powerpoint/2010/main" val="308405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Inquiry Questioning – Mechanisms for Nutrient Uptake and Waste Elimination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03" y="1825624"/>
            <a:ext cx="11256580" cy="5032375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We’re doing another </a:t>
            </a:r>
            <a:r>
              <a:rPr lang="en-CA" dirty="0" err="1" smtClean="0"/>
              <a:t>FlipGrid</a:t>
            </a:r>
            <a:r>
              <a:rPr lang="en-CA" dirty="0" smtClean="0"/>
              <a:t>! (A visual would be smart to include in this one)</a:t>
            </a:r>
          </a:p>
          <a:p>
            <a:pPr marL="0" indent="0">
              <a:buNone/>
            </a:pPr>
            <a:r>
              <a:rPr lang="en-CA" b="1" u="sng" dirty="0" smtClean="0"/>
              <a:t>Choose one of the ideas and compare two organisms</a:t>
            </a:r>
            <a:endParaRPr lang="en-CA" b="1" u="sng" dirty="0"/>
          </a:p>
          <a:p>
            <a:r>
              <a:rPr lang="en-CA" dirty="0" smtClean="0"/>
              <a:t>What is the difference in gas exchange between aquatic and terrestrial plants?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do the respiratory systems of aquatic and terrestrial animals differ?</a:t>
            </a:r>
          </a:p>
          <a:p>
            <a:endParaRPr lang="en-CA" dirty="0"/>
          </a:p>
          <a:p>
            <a:r>
              <a:rPr lang="en-CA" dirty="0" smtClean="0"/>
              <a:t>Waste production and removal in aquatic vs terrestrial animals?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the difference between two animals gastrovascular cavities for nutrient absorption (are there any that ingest the same way they eliminate)?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25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Homeostasis in Microbes/Fish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To maintain homeostasis, some organisms use </a:t>
            </a:r>
            <a:r>
              <a:rPr lang="en-CA" b="1" dirty="0" smtClean="0"/>
              <a:t>osmoregulation</a:t>
            </a:r>
            <a:r>
              <a:rPr lang="en-CA" dirty="0" smtClean="0"/>
              <a:t> to maintain their osmotic pressure inside their cells. Osmoregulation is the adjustment of the concentration of solute within cells.</a:t>
            </a:r>
          </a:p>
          <a:p>
            <a:endParaRPr lang="en-CA" dirty="0"/>
          </a:p>
          <a:p>
            <a:r>
              <a:rPr lang="en-CA" dirty="0" smtClean="0"/>
              <a:t>This can be done by adjusting their salt concentrations in their cells!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Why are some fish only freshwater fish (or saltwater fish)? How can some fish be freshwater and saltwater?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5982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Homeostasis in Microbes/Fish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6251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To maintain homeostasis, some organisms use </a:t>
            </a:r>
            <a:r>
              <a:rPr lang="en-CA" b="1" dirty="0" smtClean="0"/>
              <a:t>osmoregulation</a:t>
            </a:r>
            <a:r>
              <a:rPr lang="en-CA" dirty="0" smtClean="0"/>
              <a:t> to maintain their osmotic pressure inside their cells. Osmoregulation is the adjustment of the concentration of solute within cells.</a:t>
            </a:r>
          </a:p>
          <a:p>
            <a:endParaRPr lang="en-CA" dirty="0"/>
          </a:p>
          <a:p>
            <a:r>
              <a:rPr lang="en-CA" dirty="0" smtClean="0"/>
              <a:t>This can be done by adjusting their salt concentrations in their cells!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Why are some fish only freshwater fish (or saltwater fish)? How can some fish be freshwater and saltwater?</a:t>
            </a:r>
          </a:p>
          <a:p>
            <a:pPr marL="0" indent="0">
              <a:buNone/>
            </a:pPr>
            <a:r>
              <a:rPr lang="en-CA" i="1" dirty="0" smtClean="0"/>
              <a:t>Fish need to maintain certain concentrations of solute to maintain homeostasis with their environment so that their cells do not shrink or inflate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130478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Zebra Mussels in SK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are zebra mussels?</a:t>
            </a:r>
            <a:endParaRPr lang="en-CA" dirty="0" smtClean="0">
              <a:hlinkClick r:id="rId2"/>
            </a:endParaRPr>
          </a:p>
          <a:p>
            <a:r>
              <a:rPr lang="en-CA" dirty="0" smtClean="0">
                <a:hlinkClick r:id="rId2"/>
              </a:rPr>
              <a:t>https</a:t>
            </a:r>
            <a:r>
              <a:rPr lang="en-CA" dirty="0">
                <a:hlinkClick r:id="rId2"/>
              </a:rPr>
              <a:t>://</a:t>
            </a:r>
            <a:r>
              <a:rPr lang="en-CA" dirty="0" smtClean="0">
                <a:hlinkClick r:id="rId2"/>
              </a:rPr>
              <a:t>www.saskatchewan.ca/residents/environment-public-health-and-safety/wildlife-issues/invasive-species/clean-drain-and-dry-your-boat</a:t>
            </a:r>
            <a:r>
              <a:rPr lang="en-CA" dirty="0" smtClean="0"/>
              <a:t> </a:t>
            </a:r>
          </a:p>
          <a:p>
            <a:r>
              <a:rPr lang="en-CA" dirty="0" smtClean="0"/>
              <a:t>Any fishers? Do you ever read the guide?</a:t>
            </a:r>
          </a:p>
          <a:p>
            <a:r>
              <a:rPr lang="en-CA" dirty="0">
                <a:hlinkClick r:id="rId3"/>
              </a:rPr>
              <a:t>http://</a:t>
            </a:r>
            <a:r>
              <a:rPr lang="en-CA" dirty="0" smtClean="0">
                <a:hlinkClick r:id="rId3"/>
              </a:rPr>
              <a:t>bcinvasives.ca/news-events/recent-highlights/zebra-mussels-pose-threat-to-saskatchewan-waters/</a:t>
            </a:r>
            <a:r>
              <a:rPr lang="en-CA" dirty="0" smtClean="0"/>
              <a:t> </a:t>
            </a:r>
          </a:p>
          <a:p>
            <a:r>
              <a:rPr lang="en-CA" dirty="0" smtClean="0"/>
              <a:t>Invasive species can disrupt homeostasis in ecosystems – how so (consider our lab)?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014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Disruptions to homeostasis affects health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does our body do when we get sick?</a:t>
            </a:r>
          </a:p>
          <a:p>
            <a:endParaRPr lang="en-CA" dirty="0"/>
          </a:p>
          <a:p>
            <a:r>
              <a:rPr lang="en-CA" dirty="0" smtClean="0"/>
              <a:t>Why?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Are there certain things our bodies do that are “non-specific” immune responses or our first line of defence (not long term immunity)?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323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82" y="251722"/>
            <a:ext cx="10515600" cy="1325563"/>
          </a:xfrm>
        </p:spPr>
        <p:txBody>
          <a:bodyPr/>
          <a:lstStyle/>
          <a:p>
            <a:r>
              <a:rPr lang="en-CA" dirty="0" smtClean="0"/>
              <a:t>Mammalian Immune Response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47290" cy="4351338"/>
          </a:xfrm>
        </p:spPr>
        <p:txBody>
          <a:bodyPr>
            <a:normAutofit fontScale="85000" lnSpcReduction="10000"/>
          </a:bodyPr>
          <a:lstStyle/>
          <a:p>
            <a:r>
              <a:rPr lang="en-CA" b="1" dirty="0" smtClean="0"/>
              <a:t>Cell mediated </a:t>
            </a:r>
            <a:r>
              <a:rPr lang="en-CA" dirty="0" smtClean="0"/>
              <a:t>- </a:t>
            </a:r>
            <a:r>
              <a:rPr lang="en-US" dirty="0"/>
              <a:t>is an </a:t>
            </a:r>
            <a:r>
              <a:rPr lang="en-US" b="1" dirty="0"/>
              <a:t>immune</a:t>
            </a:r>
            <a:r>
              <a:rPr lang="en-US" dirty="0"/>
              <a:t> response that does not involve antibodies, but rather involves the activation of phagocytes, antigen-specific cytotoxic T-lymphocytes, and the release of various cytokines in response to an antigen</a:t>
            </a:r>
            <a:r>
              <a:rPr lang="en-US" dirty="0" smtClean="0"/>
              <a:t>. </a:t>
            </a:r>
            <a:r>
              <a:rPr lang="en-US" dirty="0" smtClean="0">
                <a:hlinkClick r:id="rId2"/>
              </a:rPr>
              <a:t>(1)</a:t>
            </a:r>
            <a:endParaRPr lang="en-CA" dirty="0"/>
          </a:p>
          <a:p>
            <a:r>
              <a:rPr lang="en-CA" b="1" dirty="0" smtClean="0"/>
              <a:t>Humoral </a:t>
            </a:r>
            <a:r>
              <a:rPr lang="en-CA" dirty="0" smtClean="0"/>
              <a:t>- </a:t>
            </a:r>
            <a:r>
              <a:rPr lang="en-US" dirty="0"/>
              <a:t> is the aspect of immunity that is mediated by macromolecules found in extracellular fluids such as secreted antibodies, complement proteins, and certain antimicrobial peptides</a:t>
            </a:r>
            <a:r>
              <a:rPr lang="en-US" dirty="0" smtClean="0"/>
              <a:t>. </a:t>
            </a:r>
            <a:r>
              <a:rPr lang="en-US" dirty="0" smtClean="0">
                <a:hlinkClick r:id="rId3"/>
              </a:rPr>
              <a:t>(2)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846" y="251722"/>
            <a:ext cx="4371154" cy="660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3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Comparing Immunity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Cell-mediated - Cytotoxic T-Cells, a lymphocytic white blood cell, “target” intracellular pathogens when antigens are displayed on the outside of cells.</a:t>
            </a:r>
          </a:p>
          <a:p>
            <a:endParaRPr lang="en-CA" dirty="0"/>
          </a:p>
          <a:p>
            <a:r>
              <a:rPr lang="en-CA" dirty="0" smtClean="0"/>
              <a:t>Humoral response – B Cells – a type of lymphocytic white blood cell.</a:t>
            </a:r>
          </a:p>
          <a:p>
            <a:endParaRPr lang="en-CA" dirty="0"/>
          </a:p>
          <a:p>
            <a:r>
              <a:rPr lang="en-CA" dirty="0" smtClean="0"/>
              <a:t>Antigens are recognized by antibodies specific to the antigen. Antibodies are proteins created by B cells. Second exposure to a similar antigen promotes a quicker immune response.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021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Crash Courses</a:t>
            </a:r>
            <a:endParaRPr lang="en-CA" dirty="0"/>
          </a:p>
        </p:txBody>
      </p:sp>
      <p:pic>
        <p:nvPicPr>
          <p:cNvPr id="7" name="GIJK3dwCWCw"/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43000" y="2714625"/>
            <a:ext cx="4572000" cy="2571750"/>
          </a:xfrm>
          <a:prstGeom prst="rect">
            <a:avLst/>
          </a:prstGeom>
        </p:spPr>
      </p:pic>
      <p:pic>
        <p:nvPicPr>
          <p:cNvPr id="8" name="2DFN4IBZ3rI"/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477000" y="27146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3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Comparison of Adaptive Immunity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572" y="1913368"/>
            <a:ext cx="6596720" cy="4944632"/>
          </a:xfrm>
        </p:spPr>
      </p:pic>
    </p:spTree>
    <p:extLst>
      <p:ext uri="{BB962C8B-B14F-4D97-AF65-F5344CB8AC3E}">
        <p14:creationId xmlns:p14="http://schemas.microsoft.com/office/powerpoint/2010/main" val="30726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Flu Shots and Vaccinations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How do they work?</a:t>
            </a:r>
          </a:p>
          <a:p>
            <a:endParaRPr lang="en-CA" dirty="0"/>
          </a:p>
          <a:p>
            <a:r>
              <a:rPr lang="en-CA" dirty="0" smtClean="0"/>
              <a:t>Do they work?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Herd </a:t>
            </a:r>
            <a:r>
              <a:rPr lang="en-CA" dirty="0"/>
              <a:t>Immunity</a:t>
            </a:r>
          </a:p>
          <a:p>
            <a:endParaRPr lang="en-CA" dirty="0" smtClean="0"/>
          </a:p>
        </p:txBody>
      </p:sp>
      <p:pic>
        <p:nvPicPr>
          <p:cNvPr id="5" name="9QSeWy9EkfA"/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909441" y="2225894"/>
            <a:ext cx="5376041" cy="30240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53048" y="5360276"/>
            <a:ext cx="4067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4"/>
              </a:rPr>
              <a:t>https://</a:t>
            </a:r>
            <a:r>
              <a:rPr lang="en-CA" dirty="0" smtClean="0">
                <a:hlinkClick r:id="rId4"/>
              </a:rPr>
              <a:t>www.youtube.com/watch?v=IMC9auZGnZk</a:t>
            </a:r>
            <a:r>
              <a:rPr lang="en-CA" dirty="0" smtClean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309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641" y="500062"/>
            <a:ext cx="6303580" cy="1325563"/>
          </a:xfrm>
        </p:spPr>
        <p:txBody>
          <a:bodyPr/>
          <a:lstStyle/>
          <a:p>
            <a:r>
              <a:rPr lang="en-CA" dirty="0" smtClean="0"/>
              <a:t>Herd Immunity and Bill Nye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Scope out – we can see these immunities on an organismal scale – but how does this affect the population?</a:t>
            </a:r>
          </a:p>
          <a:p>
            <a:endParaRPr lang="en-CA" dirty="0"/>
          </a:p>
          <a:p>
            <a:r>
              <a:rPr lang="en-CA" dirty="0" smtClean="0"/>
              <a:t>Netflix: Bill Nye Saves the World – Anti-</a:t>
            </a:r>
            <a:r>
              <a:rPr lang="en-CA" dirty="0" err="1" smtClean="0"/>
              <a:t>Vaxxers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0"/>
            <a:ext cx="5334000" cy="655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0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Differentiation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For Immunity – how do our cells become different from one another then?</a:t>
            </a:r>
          </a:p>
          <a:p>
            <a:r>
              <a:rPr lang="en-CA" dirty="0" smtClean="0"/>
              <a:t>Why do we have muscle cells, brain cells, skin cells?</a:t>
            </a:r>
          </a:p>
          <a:p>
            <a:r>
              <a:rPr lang="en-CA" dirty="0" smtClean="0"/>
              <a:t>Do all our cells have the same DNA?</a:t>
            </a:r>
            <a:endParaRPr lang="en-CA" dirty="0"/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81750" y="2039144"/>
            <a:ext cx="47625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Growth of an embryo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happens in each stage of an embryo growing into a fetus/child?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causes each change to occur?</a:t>
            </a:r>
            <a:endParaRPr lang="en-C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82" y="0"/>
            <a:ext cx="11513979" cy="648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5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Genetic Expression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63" y="1825625"/>
            <a:ext cx="5549537" cy="4836432"/>
          </a:xfrm>
        </p:spPr>
        <p:txBody>
          <a:bodyPr>
            <a:normAutofit/>
          </a:bodyPr>
          <a:lstStyle/>
          <a:p>
            <a:r>
              <a:rPr lang="en-CA" dirty="0" smtClean="0"/>
              <a:t>Different triggers exist that cause development to occur in sequences.</a:t>
            </a:r>
          </a:p>
          <a:p>
            <a:r>
              <a:rPr lang="en-CA" dirty="0" smtClean="0"/>
              <a:t>These triggers cause </a:t>
            </a:r>
            <a:r>
              <a:rPr lang="en-CA" b="1" i="1" dirty="0" smtClean="0"/>
              <a:t>transcription </a:t>
            </a:r>
            <a:r>
              <a:rPr lang="en-CA" dirty="0" smtClean="0"/>
              <a:t>(creation of specific proteins)</a:t>
            </a:r>
            <a:r>
              <a:rPr lang="en-CA" b="1" i="1" dirty="0" smtClean="0"/>
              <a:t> </a:t>
            </a:r>
            <a:r>
              <a:rPr lang="en-CA" dirty="0" smtClean="0"/>
              <a:t>to occur, causing different anatomical structures to form. (This is similar in plants when seeds germinate in certain temps and moisture).</a:t>
            </a:r>
          </a:p>
          <a:p>
            <a:r>
              <a:rPr lang="en-CA" dirty="0" smtClean="0"/>
              <a:t>Specific genes that regulate this are called homeotic.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For proper embryonic development, specific homeotic genes need to activate in a certain order.</a:t>
            </a:r>
          </a:p>
          <a:p>
            <a:r>
              <a:rPr lang="en-CA" dirty="0" smtClean="0"/>
              <a:t>If mutated, we may see drastic changes in the phenotype of the organism.</a:t>
            </a:r>
          </a:p>
          <a:p>
            <a:r>
              <a:rPr lang="en-CA" dirty="0" smtClean="0"/>
              <a:t>Part of what helps this is </a:t>
            </a:r>
            <a:r>
              <a:rPr lang="en-CA" b="1" i="1" dirty="0" smtClean="0"/>
              <a:t>microRNAs</a:t>
            </a:r>
            <a:endParaRPr lang="en-CA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701246" y="6176963"/>
            <a:ext cx="496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More on the </a:t>
            </a:r>
            <a:r>
              <a:rPr lang="en-CA" b="1" i="1" dirty="0" smtClean="0"/>
              <a:t>italicized terms</a:t>
            </a:r>
            <a:r>
              <a:rPr lang="en-CA" dirty="0" smtClean="0"/>
              <a:t> in our genetics unit.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0937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Apoptosis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Programmed cell death also helps in our development!</a:t>
            </a:r>
          </a:p>
          <a:p>
            <a:r>
              <a:rPr lang="en-CA" dirty="0" smtClean="0"/>
              <a:t>Additional, “unnecessary” growth gets stopped or countered.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Fingers don’t extend out when connected early on, the cells between the digits die.</a:t>
            </a:r>
          </a:p>
          <a:p>
            <a:r>
              <a:rPr lang="en-CA" dirty="0" smtClean="0"/>
              <a:t>It might seem wasteful to kill cells our body made, but the macromolecules are recycled.</a:t>
            </a:r>
            <a:endParaRPr lang="en-CA" dirty="0"/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67154" y="869745"/>
            <a:ext cx="3923212" cy="556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Mechanisms Regulate These Processes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The environment triggers molecular signals in plants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- Phototropism - 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- </a:t>
            </a:r>
            <a:r>
              <a:rPr lang="en-CA" dirty="0" err="1" smtClean="0"/>
              <a:t>Photoperiodism</a:t>
            </a:r>
            <a:r>
              <a:rPr lang="en-CA" dirty="0" smtClean="0"/>
              <a:t> -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Internal and external signals regulate and cause certain physiological responses.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Is working night shifts good for our health?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Is jet lag a thing? How does it work?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671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hlinkClick r:id="rId2"/>
              </a:rPr>
              <a:t>Health effects of shift work and extended hours of work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Give this article a read – highlight or write out at least five points that stood out from the post to share in small group discussion.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THE EVIDENCE TO SUPPORT/GO AGAINST SHIFT WORK?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0975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Environmental triggers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200" y="1491456"/>
            <a:ext cx="5181600" cy="2040732"/>
          </a:xfrm>
        </p:spPr>
        <p:txBody>
          <a:bodyPr/>
          <a:lstStyle/>
          <a:p>
            <a:r>
              <a:rPr lang="en-CA" dirty="0" smtClean="0"/>
              <a:t>Just like sunlight and time of day, different environmental triggers exist for bacteria, fungi, and </a:t>
            </a:r>
            <a:r>
              <a:rPr lang="en-CA" dirty="0" err="1" smtClean="0"/>
              <a:t>protists</a:t>
            </a:r>
            <a:r>
              <a:rPr lang="en-CA" dirty="0" smtClean="0"/>
              <a:t> (different types of organisms – mostly unicellular)!</a:t>
            </a:r>
          </a:p>
          <a:p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Some bacteria practice </a:t>
            </a:r>
            <a:r>
              <a:rPr lang="en-CA" b="1" i="1" dirty="0" smtClean="0"/>
              <a:t>quorum sensing</a:t>
            </a:r>
            <a:r>
              <a:rPr lang="en-CA" dirty="0" smtClean="0"/>
              <a:t>.</a:t>
            </a:r>
          </a:p>
          <a:p>
            <a:r>
              <a:rPr lang="en-CA" dirty="0" smtClean="0">
                <a:hlinkClick r:id="rId2"/>
              </a:rPr>
              <a:t>Quorum sensing </a:t>
            </a:r>
            <a:r>
              <a:rPr lang="en-CA" dirty="0" smtClean="0"/>
              <a:t>involves this environmental triggering that we’ve talked about, except they release molecules that also trigger responses in nearby bacteria potentially leading to vast </a:t>
            </a:r>
            <a:r>
              <a:rPr lang="en-CA" dirty="0" smtClean="0">
                <a:hlinkClick r:id="rId3"/>
              </a:rPr>
              <a:t>increases in population density</a:t>
            </a:r>
            <a:r>
              <a:rPr lang="en-CA" dirty="0" smtClean="0"/>
              <a:t>, like biofilm!</a:t>
            </a:r>
            <a:endParaRPr lang="en-CA" dirty="0"/>
          </a:p>
        </p:txBody>
      </p:sp>
      <p:pic>
        <p:nvPicPr>
          <p:cNvPr id="7" name="Picture 6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5" y="3667125"/>
            <a:ext cx="619125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14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Coordination amongst organisms and mechanisms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Organismal communication allows organism’s to respond and act on different environment triggers (which can be biotic or abiotic) molecularly and behaviourally.</a:t>
            </a:r>
          </a:p>
          <a:p>
            <a:r>
              <a:rPr lang="en-CA" b="1" dirty="0" smtClean="0"/>
              <a:t>Innate</a:t>
            </a:r>
            <a:r>
              <a:rPr lang="en-CA" dirty="0"/>
              <a:t> </a:t>
            </a:r>
            <a:r>
              <a:rPr lang="en-CA" dirty="0" smtClean="0"/>
              <a:t>responses are ones we inherit genetically, </a:t>
            </a:r>
            <a:r>
              <a:rPr lang="en-CA" b="1" dirty="0" smtClean="0"/>
              <a:t>learning</a:t>
            </a:r>
            <a:r>
              <a:rPr lang="en-CA" dirty="0" smtClean="0"/>
              <a:t> occurs through the interactions organisms have with the environment and organisms -  do you think biofilm would be </a:t>
            </a:r>
            <a:r>
              <a:rPr lang="en-CA" b="1" dirty="0" smtClean="0"/>
              <a:t>innate</a:t>
            </a:r>
            <a:r>
              <a:rPr lang="en-CA" dirty="0" smtClean="0"/>
              <a:t> or </a:t>
            </a:r>
            <a:r>
              <a:rPr lang="en-CA" b="1" dirty="0" smtClean="0"/>
              <a:t>learned</a:t>
            </a:r>
            <a:r>
              <a:rPr lang="en-CA" dirty="0" smtClean="0"/>
              <a:t>?</a:t>
            </a:r>
            <a:endParaRPr lang="en-CA" b="1" dirty="0" smtClean="0"/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What are some examples of innate responses/behaviours vs learned responses/behaviours? (5 each)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0803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 these responses and behaviours connect to evolution?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Which of the previous traits we listed may see a variety of outcomes that may be vital in terms of natural selection?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Phototropism = the plants ability to respond to light maximizes its exposure to leaves.</a:t>
            </a:r>
          </a:p>
          <a:p>
            <a:r>
              <a:rPr lang="en-CA" dirty="0" err="1" smtClean="0"/>
              <a:t>Photoperiodism</a:t>
            </a:r>
            <a:r>
              <a:rPr lang="en-CA" dirty="0" smtClean="0"/>
              <a:t> = amount of light helps regulate flowering and preparation for winter (less light, lower temp = prep for winter).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50962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Environmental cues and selection - organism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An organism’s ability to respond to environmental cues are vital to their reproduction, survival, and natural selection.</a:t>
            </a:r>
          </a:p>
          <a:p>
            <a:r>
              <a:rPr lang="en-CA" dirty="0" smtClean="0"/>
              <a:t>What happens if…</a:t>
            </a:r>
          </a:p>
          <a:p>
            <a:pPr marL="0" indent="0">
              <a:buNone/>
            </a:pPr>
            <a:r>
              <a:rPr lang="en-CA" dirty="0" smtClean="0"/>
              <a:t>Frogs don’t </a:t>
            </a:r>
            <a:r>
              <a:rPr lang="en-CA" dirty="0" smtClean="0">
                <a:hlinkClick r:id="rId2"/>
              </a:rPr>
              <a:t>hibernate</a:t>
            </a:r>
            <a:r>
              <a:rPr lang="en-CA" dirty="0" smtClean="0"/>
              <a:t>?</a:t>
            </a:r>
          </a:p>
          <a:p>
            <a:pPr marL="0" indent="0">
              <a:buNone/>
            </a:pPr>
            <a:r>
              <a:rPr lang="en-CA" dirty="0" smtClean="0"/>
              <a:t>Turtles don’t </a:t>
            </a:r>
            <a:r>
              <a:rPr lang="en-CA" dirty="0" smtClean="0">
                <a:hlinkClick r:id="rId3"/>
              </a:rPr>
              <a:t>estivate</a:t>
            </a:r>
            <a:r>
              <a:rPr lang="en-CA" dirty="0" smtClean="0"/>
              <a:t>?</a:t>
            </a:r>
          </a:p>
          <a:p>
            <a:pPr marL="0" indent="0">
              <a:buNone/>
            </a:pPr>
            <a:r>
              <a:rPr lang="en-CA" dirty="0" smtClean="0"/>
              <a:t>Canadian Geese don’t </a:t>
            </a:r>
            <a:r>
              <a:rPr lang="en-CA" dirty="0" smtClean="0">
                <a:hlinkClick r:id="rId4"/>
              </a:rPr>
              <a:t>migrate</a:t>
            </a:r>
            <a:r>
              <a:rPr lang="en-CA" dirty="0" smtClean="0"/>
              <a:t>?</a:t>
            </a:r>
          </a:p>
          <a:p>
            <a:pPr marL="0" indent="0">
              <a:buNone/>
            </a:pPr>
            <a:r>
              <a:rPr lang="en-CA" dirty="0" smtClean="0"/>
              <a:t>Humans don’t “court” one another?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0141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Environmental cues and selection - community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An organism’s ability to cooperate with other organisms can be vital to their reproduction, survival, and natural selection.</a:t>
            </a:r>
          </a:p>
          <a:p>
            <a:r>
              <a:rPr lang="en-CA" dirty="0" smtClean="0"/>
              <a:t>What happens if…</a:t>
            </a:r>
          </a:p>
          <a:p>
            <a:pPr marL="0" indent="0">
              <a:buNone/>
            </a:pPr>
            <a:r>
              <a:rPr lang="en-CA" dirty="0" smtClean="0"/>
              <a:t>Bees don’t </a:t>
            </a:r>
            <a:r>
              <a:rPr lang="en-CA" dirty="0" smtClean="0">
                <a:hlinkClick r:id="rId2"/>
              </a:rPr>
              <a:t>pollinate</a:t>
            </a:r>
            <a:r>
              <a:rPr lang="en-CA" dirty="0" smtClean="0"/>
              <a:t>?</a:t>
            </a:r>
          </a:p>
          <a:p>
            <a:pPr marL="0" indent="0">
              <a:buNone/>
            </a:pPr>
            <a:r>
              <a:rPr lang="en-CA" dirty="0" smtClean="0">
                <a:hlinkClick r:id="rId3"/>
              </a:rPr>
              <a:t>Probiotics</a:t>
            </a:r>
            <a:r>
              <a:rPr lang="en-CA" dirty="0" smtClean="0"/>
              <a:t> don’t help us digest?</a:t>
            </a:r>
          </a:p>
        </p:txBody>
      </p:sp>
      <p:pic>
        <p:nvPicPr>
          <p:cNvPr id="1026" name="Picture 2" descr="Image result for probiotic yogurt">
            <a:hlinkClick r:id="rId4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169" y="1825625"/>
            <a:ext cx="420766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395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1247</Words>
  <Application>Microsoft Office PowerPoint</Application>
  <PresentationFormat>Widescreen</PresentationFormat>
  <Paragraphs>155</Paragraphs>
  <Slides>32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Biological Systems Pt. 2</vt:lpstr>
      <vt:lpstr>Positive and Negative Feedback Loops</vt:lpstr>
      <vt:lpstr>Negative feedback loop</vt:lpstr>
      <vt:lpstr>Positive feedback loop</vt:lpstr>
      <vt:lpstr>Consequences of feedback alteration</vt:lpstr>
      <vt:lpstr>Innate behaviour vs learned behaviour</vt:lpstr>
      <vt:lpstr>Organismal Response (why and how?)</vt:lpstr>
      <vt:lpstr>Environment Influences Homeostasis - Cell</vt:lpstr>
      <vt:lpstr>Environment Influences Homeostasis - Organism</vt:lpstr>
      <vt:lpstr>Environment Influences Homeostasis - Community</vt:lpstr>
      <vt:lpstr>Inquiry Questioning – Mechanisms for Nutrient Uptake and Waste Elimination</vt:lpstr>
      <vt:lpstr>Homeostasis in Microbes/Fish</vt:lpstr>
      <vt:lpstr>Homeostasis in Microbes/Fish</vt:lpstr>
      <vt:lpstr>Zebra Mussels in SK</vt:lpstr>
      <vt:lpstr>Disruptions to homeostasis affects health</vt:lpstr>
      <vt:lpstr>Mammalian Immune Response</vt:lpstr>
      <vt:lpstr>Comparing Immunity</vt:lpstr>
      <vt:lpstr>Crash Courses</vt:lpstr>
      <vt:lpstr>Comparison of Adaptive Immunity</vt:lpstr>
      <vt:lpstr>Flu Shots and Vaccinations</vt:lpstr>
      <vt:lpstr>Herd Immunity and Bill Nye</vt:lpstr>
      <vt:lpstr>Cell Differentiation</vt:lpstr>
      <vt:lpstr>Growth of an embryo</vt:lpstr>
      <vt:lpstr>Genetic Expression </vt:lpstr>
      <vt:lpstr>Apoptosis</vt:lpstr>
      <vt:lpstr>Multiple Mechanisms Regulate These Processes</vt:lpstr>
      <vt:lpstr>Health effects of shift work and extended hours of work</vt:lpstr>
      <vt:lpstr>Environmental triggers</vt:lpstr>
      <vt:lpstr>Coordination amongst organisms and mechanisms</vt:lpstr>
      <vt:lpstr>How do these responses and behaviours connect to evolution?</vt:lpstr>
      <vt:lpstr>Environmental cues and selection - organism</vt:lpstr>
      <vt:lpstr>Environmental cues and selection - community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Systems Pt. 2</dc:title>
  <dc:creator>Petlak, Logan</dc:creator>
  <cp:lastModifiedBy>Petlak, Logan</cp:lastModifiedBy>
  <cp:revision>45</cp:revision>
  <cp:lastPrinted>2018-01-05T14:40:29Z</cp:lastPrinted>
  <dcterms:created xsi:type="dcterms:W3CDTF">2018-01-03T14:40:51Z</dcterms:created>
  <dcterms:modified xsi:type="dcterms:W3CDTF">2018-01-18T21:58:19Z</dcterms:modified>
</cp:coreProperties>
</file>