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7"/>
  </p:handoutMasterIdLst>
  <p:sldIdLst>
    <p:sldId id="256" r:id="rId2"/>
    <p:sldId id="259" r:id="rId3"/>
    <p:sldId id="257" r:id="rId4"/>
    <p:sldId id="258" r:id="rId5"/>
    <p:sldId id="263" r:id="rId6"/>
    <p:sldId id="264" r:id="rId7"/>
    <p:sldId id="261" r:id="rId8"/>
    <p:sldId id="262" r:id="rId9"/>
    <p:sldId id="260" r:id="rId10"/>
    <p:sldId id="274" r:id="rId11"/>
    <p:sldId id="265" r:id="rId12"/>
    <p:sldId id="266" r:id="rId13"/>
    <p:sldId id="267" r:id="rId14"/>
    <p:sldId id="268" r:id="rId15"/>
    <p:sldId id="269" r:id="rId16"/>
    <p:sldId id="276" r:id="rId17"/>
    <p:sldId id="277" r:id="rId18"/>
    <p:sldId id="270" r:id="rId19"/>
    <p:sldId id="271" r:id="rId20"/>
    <p:sldId id="272" r:id="rId21"/>
    <p:sldId id="273" r:id="rId22"/>
    <p:sldId id="278" r:id="rId23"/>
    <p:sldId id="279" r:id="rId24"/>
    <p:sldId id="280" r:id="rId25"/>
    <p:sldId id="281" r:id="rId2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0" autoAdjust="0"/>
    <p:restoredTop sz="94660"/>
  </p:normalViewPr>
  <p:slideViewPr>
    <p:cSldViewPr snapToGrid="0">
      <p:cViewPr varScale="1">
        <p:scale>
          <a:sx n="73" d="100"/>
          <a:sy n="73" d="100"/>
        </p:scale>
        <p:origin x="53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40803CC-0D92-4993-A783-AA627EB050EE}" type="datetimeFigureOut">
              <a:rPr lang="en-CA" smtClean="0"/>
              <a:t>2018-02-08</a:t>
            </a:fld>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8ACBE40-5C78-4981-80A9-6DF36F6D0166}" type="slidenum">
              <a:rPr lang="en-CA" smtClean="0"/>
              <a:t>‹#›</a:t>
            </a:fld>
            <a:endParaRPr lang="en-CA"/>
          </a:p>
        </p:txBody>
      </p:sp>
    </p:spTree>
    <p:extLst>
      <p:ext uri="{BB962C8B-B14F-4D97-AF65-F5344CB8AC3E}">
        <p14:creationId xmlns:p14="http://schemas.microsoft.com/office/powerpoint/2010/main" val="65892028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E1C17D95-FC10-486B-88CE-B3D12F40D10D}" type="datetimeFigureOut">
              <a:rPr lang="en-CA" smtClean="0"/>
              <a:t>2018-02-08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2910525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1C17D95-FC10-486B-88CE-B3D12F40D10D}" type="datetimeFigureOut">
              <a:rPr lang="en-CA" smtClean="0"/>
              <a:t>2018-02-08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1863818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C17D95-FC10-486B-88CE-B3D12F40D10D}" type="datetimeFigureOut">
              <a:rPr lang="en-CA" smtClean="0"/>
              <a:t>2018-02-08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345093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E1C17D95-FC10-486B-88CE-B3D12F40D10D}" type="datetimeFigureOut">
              <a:rPr lang="en-CA" smtClean="0"/>
              <a:t>2018-02-08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3599879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E1C17D95-FC10-486B-88CE-B3D12F40D10D}" type="datetimeFigureOut">
              <a:rPr lang="en-CA" smtClean="0"/>
              <a:t>2018-02-08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3690838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E1C17D95-FC10-486B-88CE-B3D12F40D10D}" type="datetimeFigureOut">
              <a:rPr lang="en-CA" smtClean="0"/>
              <a:t>2018-02-08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2437311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C17D95-FC10-486B-88CE-B3D12F40D10D}" type="datetimeFigureOut">
              <a:rPr lang="en-CA" smtClean="0"/>
              <a:t>2018-02-08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3177999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C17D95-FC10-486B-88CE-B3D12F40D10D}" type="datetimeFigureOut">
              <a:rPr lang="en-CA" smtClean="0"/>
              <a:t>2018-02-08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1001500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C17D95-FC10-486B-88CE-B3D12F40D10D}" type="datetimeFigureOut">
              <a:rPr lang="en-CA" smtClean="0"/>
              <a:t>2018-02-08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1021074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1C17D95-FC10-486B-88CE-B3D12F40D10D}" type="datetimeFigureOut">
              <a:rPr lang="en-CA" smtClean="0"/>
              <a:t>2018-02-08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2978283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1C17D95-FC10-486B-88CE-B3D12F40D10D}" type="datetimeFigureOut">
              <a:rPr lang="en-CA" smtClean="0"/>
              <a:t>2018-02-08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627950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C17D95-FC10-486B-88CE-B3D12F40D10D}" type="datetimeFigureOut">
              <a:rPr lang="en-CA" smtClean="0"/>
              <a:t>2018-02-08</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F1C86F-DB7B-465C-A68E-3E8783B778D5}" type="slidenum">
              <a:rPr lang="en-CA" smtClean="0"/>
              <a:t>‹#›</a:t>
            </a:fld>
            <a:endParaRPr lang="en-CA"/>
          </a:p>
        </p:txBody>
      </p:sp>
    </p:spTree>
    <p:extLst>
      <p:ext uri="{BB962C8B-B14F-4D97-AF65-F5344CB8AC3E}">
        <p14:creationId xmlns:p14="http://schemas.microsoft.com/office/powerpoint/2010/main" val="1602488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whatisdna.net/wp-content/uploads/2016/09/RNAvsDNA.jp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whatisdna.net/wp-content/uploads/2016/09/RNAvsDNA.jp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cdn.yourarticlelibrary.com/wp-content/uploads/2013/12/c27.jpg"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upload.wikimedia.org/wikipedia/commons/thumb/e/e2/Eukaryote_DNA-en.svg/280px-Eukaryote_DNA-en.svg.pn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upload.wikimedia.org/wikipedia/commons/thumb/e/e2/Eukaryote_DNA-en.svg/280px-Eukaryote_DNA-en.svg.png"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4.xml"/><Relationship Id="rId1" Type="http://schemas.openxmlformats.org/officeDocument/2006/relationships/video" Target="https://www.youtube.com/embed/8kK2zwjRV0M" TargetMode="Externa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itsb2SqR-R0"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CA" sz="3600" dirty="0" smtClean="0"/>
              <a:t>Big Idea 3 – DNA and Genetics: Living things store, retrieve, transmit and respond to information relevant to life’s processes.</a:t>
            </a:r>
            <a:endParaRPr lang="en-CA" sz="3600" dirty="0"/>
          </a:p>
        </p:txBody>
      </p:sp>
      <p:sp>
        <p:nvSpPr>
          <p:cNvPr id="3" name="Subtitle 2"/>
          <p:cNvSpPr>
            <a:spLocks noGrp="1"/>
          </p:cNvSpPr>
          <p:nvPr>
            <p:ph type="subTitle" idx="1"/>
          </p:nvPr>
        </p:nvSpPr>
        <p:spPr/>
        <p:txBody>
          <a:bodyPr/>
          <a:lstStyle/>
          <a:p>
            <a:r>
              <a:rPr lang="en-CA" dirty="0" smtClean="0">
                <a:solidFill>
                  <a:schemeClr val="bg2">
                    <a:lumMod val="50000"/>
                  </a:schemeClr>
                </a:solidFill>
              </a:rPr>
              <a:t>Recommended Reading(s): </a:t>
            </a:r>
            <a:r>
              <a:rPr lang="en-CA" dirty="0" err="1" smtClean="0">
                <a:solidFill>
                  <a:schemeClr val="bg2">
                    <a:lumMod val="50000"/>
                  </a:schemeClr>
                </a:solidFill>
              </a:rPr>
              <a:t>OpenStax</a:t>
            </a:r>
            <a:r>
              <a:rPr lang="en-CA" dirty="0" smtClean="0">
                <a:solidFill>
                  <a:schemeClr val="bg2">
                    <a:lumMod val="50000"/>
                  </a:schemeClr>
                </a:solidFill>
              </a:rPr>
              <a:t>: Biology Unit 3: Genetics</a:t>
            </a:r>
            <a:endParaRPr lang="en-CA" dirty="0">
              <a:solidFill>
                <a:schemeClr val="bg2">
                  <a:lumMod val="50000"/>
                </a:schemeClr>
              </a:solidFill>
            </a:endParaRPr>
          </a:p>
        </p:txBody>
      </p:sp>
    </p:spTree>
    <p:extLst>
      <p:ext uri="{BB962C8B-B14F-4D97-AF65-F5344CB8AC3E}">
        <p14:creationId xmlns:p14="http://schemas.microsoft.com/office/powerpoint/2010/main" val="19636509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CA" sz="4400" dirty="0"/>
              <a:t>Enduring Understanding 3.A: Heritable information provides for continuity of life.</a:t>
            </a:r>
          </a:p>
        </p:txBody>
      </p:sp>
      <p:sp>
        <p:nvSpPr>
          <p:cNvPr id="5" name="Text Placeholder 4"/>
          <p:cNvSpPr>
            <a:spLocks noGrp="1"/>
          </p:cNvSpPr>
          <p:nvPr>
            <p:ph type="body" idx="1"/>
          </p:nvPr>
        </p:nvSpPr>
        <p:spPr/>
        <p:txBody>
          <a:bodyPr/>
          <a:lstStyle/>
          <a:p>
            <a:r>
              <a:rPr lang="en-CA" dirty="0" smtClean="0"/>
              <a:t>Chapter 14 and 15 of </a:t>
            </a:r>
            <a:r>
              <a:rPr lang="en-CA" dirty="0" err="1" smtClean="0"/>
              <a:t>OpenStax</a:t>
            </a:r>
            <a:r>
              <a:rPr lang="en-CA" dirty="0" smtClean="0"/>
              <a:t> Textbook</a:t>
            </a:r>
            <a:endParaRPr lang="en-CA" dirty="0"/>
          </a:p>
        </p:txBody>
      </p:sp>
    </p:spTree>
    <p:extLst>
      <p:ext uri="{BB962C8B-B14F-4D97-AF65-F5344CB8AC3E}">
        <p14:creationId xmlns:p14="http://schemas.microsoft.com/office/powerpoint/2010/main" val="400547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4000" dirty="0" smtClean="0"/>
              <a:t>DNA and RNA</a:t>
            </a:r>
            <a:r>
              <a:rPr lang="en-CA" sz="2000" dirty="0" smtClean="0"/>
              <a:t/>
            </a:r>
            <a:br>
              <a:rPr lang="en-CA" sz="2000" dirty="0" smtClean="0"/>
            </a:br>
            <a:r>
              <a:rPr lang="en-CA" sz="2000" dirty="0" smtClean="0"/>
              <a:t>3.A.1</a:t>
            </a:r>
            <a:r>
              <a:rPr lang="en-CA" sz="2000" dirty="0"/>
              <a:t>: 	DNA, and in some cases RNA, is the primary source of heritable information.</a:t>
            </a:r>
          </a:p>
        </p:txBody>
      </p:sp>
      <p:sp>
        <p:nvSpPr>
          <p:cNvPr id="3" name="Content Placeholder 2"/>
          <p:cNvSpPr>
            <a:spLocks noGrp="1"/>
          </p:cNvSpPr>
          <p:nvPr>
            <p:ph idx="1"/>
          </p:nvPr>
        </p:nvSpPr>
        <p:spPr/>
        <p:txBody>
          <a:bodyPr/>
          <a:lstStyle/>
          <a:p>
            <a:r>
              <a:rPr lang="en-CA" dirty="0" smtClean="0"/>
              <a:t>Genetic traits are inherited from one generation to the next through DNA and, in some cases, RNA.</a:t>
            </a:r>
            <a:br>
              <a:rPr lang="en-CA" dirty="0" smtClean="0"/>
            </a:br>
            <a:endParaRPr lang="en-CA" dirty="0" smtClean="0"/>
          </a:p>
          <a:p>
            <a:r>
              <a:rPr lang="en-CA" dirty="0" smtClean="0"/>
              <a:t>Different structures inside of cells contain their own DNA or RNA like plasmids (mitochondria and chloroplasts are examples of this).</a:t>
            </a:r>
          </a:p>
          <a:p>
            <a:endParaRPr lang="en-CA" dirty="0"/>
          </a:p>
          <a:p>
            <a:r>
              <a:rPr lang="en-CA" dirty="0" smtClean="0"/>
              <a:t>In Eukaryotes (cells contain membrane-bound organelles) – Multiple, linear chromosomes</a:t>
            </a:r>
            <a:br>
              <a:rPr lang="en-CA" dirty="0" smtClean="0"/>
            </a:br>
            <a:r>
              <a:rPr lang="en-CA" dirty="0" smtClean="0"/>
              <a:t>In Prokaryotes </a:t>
            </a:r>
            <a:r>
              <a:rPr lang="en-CA" dirty="0"/>
              <a:t>(</a:t>
            </a:r>
            <a:r>
              <a:rPr lang="en-CA" dirty="0" smtClean="0"/>
              <a:t>cells don’t </a:t>
            </a:r>
            <a:r>
              <a:rPr lang="en-CA" dirty="0"/>
              <a:t>contain membrane-bound organelles) – </a:t>
            </a:r>
            <a:r>
              <a:rPr lang="en-CA" dirty="0" smtClean="0"/>
              <a:t>Singular, circular chromosomes</a:t>
            </a:r>
          </a:p>
        </p:txBody>
      </p:sp>
    </p:spTree>
    <p:extLst>
      <p:ext uri="{BB962C8B-B14F-4D97-AF65-F5344CB8AC3E}">
        <p14:creationId xmlns:p14="http://schemas.microsoft.com/office/powerpoint/2010/main" val="266414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Proof of DNA as Heritable Molecule</a:t>
            </a:r>
            <a:endParaRPr lang="en-CA" dirty="0"/>
          </a:p>
        </p:txBody>
      </p:sp>
      <p:sp>
        <p:nvSpPr>
          <p:cNvPr id="3" name="Content Placeholder 2"/>
          <p:cNvSpPr>
            <a:spLocks noGrp="1"/>
          </p:cNvSpPr>
          <p:nvPr>
            <p:ph idx="1"/>
          </p:nvPr>
        </p:nvSpPr>
        <p:spPr/>
        <p:txBody>
          <a:bodyPr/>
          <a:lstStyle/>
          <a:p>
            <a:pPr marL="0" indent="0">
              <a:buNone/>
            </a:pPr>
            <a:r>
              <a:rPr lang="en-CA" dirty="0" smtClean="0"/>
              <a:t>Look up the experiment – summarize its significance – how do they relate to DNA or heredity?</a:t>
            </a:r>
            <a:br>
              <a:rPr lang="en-CA" dirty="0" smtClean="0"/>
            </a:br>
            <a:endParaRPr lang="en-CA" dirty="0" smtClean="0"/>
          </a:p>
          <a:p>
            <a:r>
              <a:rPr lang="en-CA" dirty="0" smtClean="0"/>
              <a:t>Watson, Crick, </a:t>
            </a:r>
            <a:r>
              <a:rPr lang="en-CA" dirty="0" err="1" smtClean="0"/>
              <a:t>Wilkins</a:t>
            </a:r>
            <a:r>
              <a:rPr lang="en-CA" dirty="0" smtClean="0"/>
              <a:t>, and Franklin on DNA structure.</a:t>
            </a:r>
            <a:br>
              <a:rPr lang="en-CA" dirty="0" smtClean="0"/>
            </a:br>
            <a:endParaRPr lang="en-CA" dirty="0" smtClean="0"/>
          </a:p>
          <a:p>
            <a:r>
              <a:rPr lang="en-CA" dirty="0" smtClean="0"/>
              <a:t>Avery-Macleod McCarty Experiments</a:t>
            </a:r>
            <a:br>
              <a:rPr lang="en-CA" dirty="0" smtClean="0"/>
            </a:br>
            <a:endParaRPr lang="en-CA" dirty="0" smtClean="0"/>
          </a:p>
          <a:p>
            <a:r>
              <a:rPr lang="en-CA" dirty="0" smtClean="0"/>
              <a:t>Hershey-Chase Experiment</a:t>
            </a:r>
            <a:endParaRPr lang="en-CA" dirty="0"/>
          </a:p>
        </p:txBody>
      </p:sp>
    </p:spTree>
    <p:extLst>
      <p:ext uri="{BB962C8B-B14F-4D97-AF65-F5344CB8AC3E}">
        <p14:creationId xmlns:p14="http://schemas.microsoft.com/office/powerpoint/2010/main" val="27250196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992" y="618079"/>
            <a:ext cx="6769768" cy="5077326"/>
          </a:xfrm>
          <a:prstGeom prst="rect">
            <a:avLst/>
          </a:prstGeom>
        </p:spPr>
      </p:pic>
      <p:sp>
        <p:nvSpPr>
          <p:cNvPr id="2" name="Title 1"/>
          <p:cNvSpPr>
            <a:spLocks noGrp="1"/>
          </p:cNvSpPr>
          <p:nvPr>
            <p:ph type="title"/>
          </p:nvPr>
        </p:nvSpPr>
        <p:spPr/>
        <p:txBody>
          <a:bodyPr/>
          <a:lstStyle/>
          <a:p>
            <a:r>
              <a:rPr lang="en-CA" dirty="0" smtClean="0"/>
              <a:t>DNA</a:t>
            </a:r>
            <a:endParaRPr lang="en-CA" dirty="0"/>
          </a:p>
        </p:txBody>
      </p:sp>
      <p:sp>
        <p:nvSpPr>
          <p:cNvPr id="3" name="Content Placeholder 2"/>
          <p:cNvSpPr>
            <a:spLocks noGrp="1"/>
          </p:cNvSpPr>
          <p:nvPr>
            <p:ph idx="1"/>
          </p:nvPr>
        </p:nvSpPr>
        <p:spPr/>
        <p:txBody>
          <a:bodyPr/>
          <a:lstStyle/>
          <a:p>
            <a:r>
              <a:rPr lang="en-CA" dirty="0" smtClean="0"/>
              <a:t>DNA:  </a:t>
            </a:r>
          </a:p>
          <a:p>
            <a:r>
              <a:rPr lang="en-CA" dirty="0" smtClean="0"/>
              <a:t>RNA:  </a:t>
            </a:r>
          </a:p>
          <a:p>
            <a:endParaRPr lang="en-CA" dirty="0"/>
          </a:p>
          <a:p>
            <a:r>
              <a:rPr lang="en-CA" dirty="0" smtClean="0"/>
              <a:t>Composed of sugar, phosphate </a:t>
            </a:r>
            <a:br>
              <a:rPr lang="en-CA" dirty="0" smtClean="0"/>
            </a:br>
            <a:r>
              <a:rPr lang="en-CA" dirty="0" smtClean="0"/>
              <a:t>and nitrogenous bases</a:t>
            </a:r>
          </a:p>
          <a:p>
            <a:endParaRPr lang="en-CA" dirty="0"/>
          </a:p>
          <a:p>
            <a:r>
              <a:rPr lang="en-CA" dirty="0" smtClean="0"/>
              <a:t>Four (five) different types of bases:</a:t>
            </a:r>
            <a:br>
              <a:rPr lang="en-CA" dirty="0" smtClean="0"/>
            </a:br>
            <a:r>
              <a:rPr lang="en-CA" dirty="0"/>
              <a:t>__________ (__________ </a:t>
            </a:r>
            <a:r>
              <a:rPr lang="en-CA" dirty="0" smtClean="0"/>
              <a:t>for RNA), </a:t>
            </a:r>
            <a:br>
              <a:rPr lang="en-CA" dirty="0" smtClean="0"/>
            </a:br>
            <a:r>
              <a:rPr lang="en-CA" dirty="0"/>
              <a:t>__________, __________, __________</a:t>
            </a:r>
          </a:p>
          <a:p>
            <a:endParaRPr lang="en-CA" dirty="0" smtClean="0"/>
          </a:p>
          <a:p>
            <a:endParaRPr lang="en-CA" dirty="0"/>
          </a:p>
        </p:txBody>
      </p:sp>
    </p:spTree>
    <p:extLst>
      <p:ext uri="{BB962C8B-B14F-4D97-AF65-F5344CB8AC3E}">
        <p14:creationId xmlns:p14="http://schemas.microsoft.com/office/powerpoint/2010/main" val="35487129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6735" y="565828"/>
            <a:ext cx="6769768" cy="5077326"/>
          </a:xfrm>
          <a:prstGeom prst="rect">
            <a:avLst/>
          </a:prstGeom>
        </p:spPr>
      </p:pic>
      <p:sp>
        <p:nvSpPr>
          <p:cNvPr id="2" name="Title 1"/>
          <p:cNvSpPr>
            <a:spLocks noGrp="1"/>
          </p:cNvSpPr>
          <p:nvPr>
            <p:ph type="title"/>
          </p:nvPr>
        </p:nvSpPr>
        <p:spPr/>
        <p:txBody>
          <a:bodyPr/>
          <a:lstStyle/>
          <a:p>
            <a:r>
              <a:rPr lang="en-CA" dirty="0" smtClean="0"/>
              <a:t>DNA</a:t>
            </a:r>
            <a:endParaRPr lang="en-CA" dirty="0"/>
          </a:p>
        </p:txBody>
      </p:sp>
      <p:sp>
        <p:nvSpPr>
          <p:cNvPr id="3" name="Content Placeholder 2"/>
          <p:cNvSpPr>
            <a:spLocks noGrp="1"/>
          </p:cNvSpPr>
          <p:nvPr>
            <p:ph idx="1"/>
          </p:nvPr>
        </p:nvSpPr>
        <p:spPr/>
        <p:txBody>
          <a:bodyPr/>
          <a:lstStyle/>
          <a:p>
            <a:r>
              <a:rPr lang="en-CA" dirty="0" smtClean="0"/>
              <a:t>DNA: deoxyribonucleic acid</a:t>
            </a:r>
          </a:p>
          <a:p>
            <a:r>
              <a:rPr lang="en-CA" dirty="0" smtClean="0"/>
              <a:t>RNA: ribonucleic acid</a:t>
            </a:r>
          </a:p>
          <a:p>
            <a:endParaRPr lang="en-CA" dirty="0"/>
          </a:p>
          <a:p>
            <a:r>
              <a:rPr lang="en-CA" dirty="0" smtClean="0"/>
              <a:t>Composed of sugar, phosphate </a:t>
            </a:r>
            <a:br>
              <a:rPr lang="en-CA" dirty="0" smtClean="0"/>
            </a:br>
            <a:r>
              <a:rPr lang="en-CA" dirty="0" smtClean="0"/>
              <a:t>and nitrogenous bases</a:t>
            </a:r>
          </a:p>
          <a:p>
            <a:endParaRPr lang="en-CA" dirty="0"/>
          </a:p>
          <a:p>
            <a:r>
              <a:rPr lang="en-CA" dirty="0" smtClean="0"/>
              <a:t>Four (five) different types of bases:</a:t>
            </a:r>
            <a:br>
              <a:rPr lang="en-CA" dirty="0" smtClean="0"/>
            </a:br>
            <a:r>
              <a:rPr lang="en-CA" dirty="0" smtClean="0"/>
              <a:t>Thymine (Uracil for RNA), </a:t>
            </a:r>
            <a:br>
              <a:rPr lang="en-CA" dirty="0" smtClean="0"/>
            </a:br>
            <a:r>
              <a:rPr lang="en-CA" dirty="0" smtClean="0"/>
              <a:t>Cytosine, Adenine, Guanine</a:t>
            </a:r>
          </a:p>
          <a:p>
            <a:endParaRPr lang="en-CA" dirty="0"/>
          </a:p>
          <a:p>
            <a:endParaRPr lang="en-CA" dirty="0" smtClean="0"/>
          </a:p>
          <a:p>
            <a:endParaRPr lang="en-CA" dirty="0"/>
          </a:p>
        </p:txBody>
      </p:sp>
    </p:spTree>
    <p:extLst>
      <p:ext uri="{BB962C8B-B14F-4D97-AF65-F5344CB8AC3E}">
        <p14:creationId xmlns:p14="http://schemas.microsoft.com/office/powerpoint/2010/main" val="26662878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stretch>
            <a:fillRect/>
          </a:stretch>
        </p:blipFill>
        <p:spPr>
          <a:xfrm>
            <a:off x="6096000" y="0"/>
            <a:ext cx="5521348" cy="4568630"/>
          </a:xfrm>
          <a:prstGeom prst="rect">
            <a:avLst/>
          </a:prstGeom>
        </p:spPr>
      </p:pic>
      <p:sp>
        <p:nvSpPr>
          <p:cNvPr id="2" name="Title 1"/>
          <p:cNvSpPr>
            <a:spLocks noGrp="1"/>
          </p:cNvSpPr>
          <p:nvPr>
            <p:ph type="title"/>
          </p:nvPr>
        </p:nvSpPr>
        <p:spPr/>
        <p:txBody>
          <a:bodyPr/>
          <a:lstStyle/>
          <a:p>
            <a:r>
              <a:rPr lang="en-CA" dirty="0" smtClean="0"/>
              <a:t>DNA</a:t>
            </a:r>
            <a:endParaRPr lang="en-CA" dirty="0"/>
          </a:p>
        </p:txBody>
      </p:sp>
      <p:sp>
        <p:nvSpPr>
          <p:cNvPr id="3" name="Content Placeholder 2"/>
          <p:cNvSpPr>
            <a:spLocks noGrp="1"/>
          </p:cNvSpPr>
          <p:nvPr>
            <p:ph idx="1"/>
          </p:nvPr>
        </p:nvSpPr>
        <p:spPr>
          <a:xfrm>
            <a:off x="838200" y="1825625"/>
            <a:ext cx="4887351" cy="4351338"/>
          </a:xfrm>
        </p:spPr>
        <p:txBody>
          <a:bodyPr>
            <a:normAutofit/>
          </a:bodyPr>
          <a:lstStyle/>
          <a:p>
            <a:r>
              <a:rPr lang="en-CA" dirty="0" smtClean="0"/>
              <a:t>(In Eukaryotes) Each strand of DNA represents a chromosome!</a:t>
            </a:r>
          </a:p>
          <a:p>
            <a:endParaRPr lang="en-CA" dirty="0"/>
          </a:p>
          <a:p>
            <a:r>
              <a:rPr lang="en-CA" dirty="0" smtClean="0"/>
              <a:t>Double-helix structure of DNA supercoils (bends and winds in many ways). This allows it to condense into a very small area.</a:t>
            </a:r>
          </a:p>
          <a:p>
            <a:endParaRPr lang="en-CA" dirty="0"/>
          </a:p>
        </p:txBody>
      </p:sp>
      <p:pic>
        <p:nvPicPr>
          <p:cNvPr id="6" name="Picture 5">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8769" y="4001294"/>
            <a:ext cx="4286068" cy="2648178"/>
          </a:xfrm>
          <a:prstGeom prst="rect">
            <a:avLst/>
          </a:prstGeom>
        </p:spPr>
      </p:pic>
    </p:spTree>
    <p:extLst>
      <p:ext uri="{BB962C8B-B14F-4D97-AF65-F5344CB8AC3E}">
        <p14:creationId xmlns:p14="http://schemas.microsoft.com/office/powerpoint/2010/main" val="945668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DNA</a:t>
            </a:r>
            <a:endParaRPr lang="en-CA" dirty="0"/>
          </a:p>
        </p:txBody>
      </p:sp>
      <p:sp>
        <p:nvSpPr>
          <p:cNvPr id="3" name="Content Placeholder 2"/>
          <p:cNvSpPr>
            <a:spLocks noGrp="1"/>
          </p:cNvSpPr>
          <p:nvPr>
            <p:ph idx="1"/>
          </p:nvPr>
        </p:nvSpPr>
        <p:spPr>
          <a:xfrm>
            <a:off x="838200" y="1825625"/>
            <a:ext cx="4887351" cy="4351338"/>
          </a:xfrm>
        </p:spPr>
        <p:txBody>
          <a:bodyPr>
            <a:normAutofit/>
          </a:bodyPr>
          <a:lstStyle/>
          <a:p>
            <a:r>
              <a:rPr lang="en-CA" dirty="0" smtClean="0"/>
              <a:t>Build a DNA molecule activity.</a:t>
            </a:r>
          </a:p>
          <a:p>
            <a:pPr marL="0" indent="0">
              <a:buNone/>
            </a:pPr>
            <a:endParaRPr lang="en-CA" dirty="0" smtClean="0"/>
          </a:p>
          <a:p>
            <a:r>
              <a:rPr lang="en-CA" dirty="0" smtClean="0"/>
              <a:t>Purines: A, G</a:t>
            </a:r>
          </a:p>
          <a:p>
            <a:r>
              <a:rPr lang="en-CA" dirty="0" smtClean="0"/>
              <a:t>Pyrimidines: C,T, U</a:t>
            </a:r>
            <a:endParaRPr lang="en-CA" dirty="0"/>
          </a:p>
          <a:p>
            <a:endParaRPr lang="en-CA" dirty="0" smtClean="0"/>
          </a:p>
          <a:p>
            <a:r>
              <a:rPr lang="en-CA" dirty="0" smtClean="0"/>
              <a:t>C always goes with G</a:t>
            </a:r>
          </a:p>
          <a:p>
            <a:r>
              <a:rPr lang="en-CA" dirty="0" smtClean="0"/>
              <a:t>A always goes with T (Unless it is RNA – in which case A goes with U)</a:t>
            </a:r>
            <a:endParaRPr lang="en-CA" dirty="0"/>
          </a:p>
        </p:txBody>
      </p:sp>
      <p:pic>
        <p:nvPicPr>
          <p:cNvPr id="6" name="Picture 5">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8769" y="4001294"/>
            <a:ext cx="4286068" cy="2648178"/>
          </a:xfrm>
          <a:prstGeom prst="rect">
            <a:avLst/>
          </a:prstGeom>
        </p:spPr>
      </p:pic>
      <p:pic>
        <p:nvPicPr>
          <p:cNvPr id="5" name="Picture 4"/>
          <p:cNvPicPr>
            <a:picLocks noChangeAspect="1"/>
          </p:cNvPicPr>
          <p:nvPr/>
        </p:nvPicPr>
        <p:blipFill>
          <a:blip r:embed="rId4"/>
          <a:stretch>
            <a:fillRect/>
          </a:stretch>
        </p:blipFill>
        <p:spPr>
          <a:xfrm>
            <a:off x="6412028" y="143669"/>
            <a:ext cx="4019550" cy="3857625"/>
          </a:xfrm>
          <a:prstGeom prst="rect">
            <a:avLst/>
          </a:prstGeom>
        </p:spPr>
      </p:pic>
    </p:spTree>
    <p:extLst>
      <p:ext uri="{BB962C8B-B14F-4D97-AF65-F5344CB8AC3E}">
        <p14:creationId xmlns:p14="http://schemas.microsoft.com/office/powerpoint/2010/main" val="428699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DNA Structure and Replication</a:t>
            </a:r>
            <a:endParaRPr lang="en-CA" dirty="0"/>
          </a:p>
        </p:txBody>
      </p:sp>
      <p:sp>
        <p:nvSpPr>
          <p:cNvPr id="5" name="Content Placeholder 4"/>
          <p:cNvSpPr>
            <a:spLocks noGrp="1"/>
          </p:cNvSpPr>
          <p:nvPr>
            <p:ph sz="half" idx="1"/>
          </p:nvPr>
        </p:nvSpPr>
        <p:spPr/>
        <p:txBody>
          <a:bodyPr/>
          <a:lstStyle/>
          <a:p>
            <a:r>
              <a:rPr lang="en-CA" dirty="0" smtClean="0"/>
              <a:t>DNA replicates itself when new cells are made!</a:t>
            </a:r>
            <a:br>
              <a:rPr lang="en-CA" dirty="0" smtClean="0"/>
            </a:br>
            <a:endParaRPr lang="en-CA" dirty="0" smtClean="0"/>
          </a:p>
          <a:p>
            <a:r>
              <a:rPr lang="en-CA" dirty="0" smtClean="0"/>
              <a:t>It’s another complicated biological process!</a:t>
            </a:r>
            <a:endParaRPr lang="en-CA" dirty="0"/>
          </a:p>
        </p:txBody>
      </p:sp>
      <p:pic>
        <p:nvPicPr>
          <p:cNvPr id="7" name="8kK2zwjRV0M"/>
          <p:cNvPicPr>
            <a:picLocks noGrp="1" noRot="1" noChangeAspect="1"/>
          </p:cNvPicPr>
          <p:nvPr>
            <p:ph sz="half" idx="2"/>
            <a:videoFile r:link="rId1"/>
          </p:nvPr>
        </p:nvPicPr>
        <p:blipFill>
          <a:blip r:embed="rId3"/>
          <a:stretch>
            <a:fillRect/>
          </a:stretch>
        </p:blipFill>
        <p:spPr>
          <a:xfrm>
            <a:off x="6477000" y="2744121"/>
            <a:ext cx="4572000" cy="2571750"/>
          </a:xfrm>
          <a:prstGeom prst="rect">
            <a:avLst/>
          </a:prstGeom>
        </p:spPr>
      </p:pic>
    </p:spTree>
    <p:extLst>
      <p:ext uri="{BB962C8B-B14F-4D97-AF65-F5344CB8AC3E}">
        <p14:creationId xmlns:p14="http://schemas.microsoft.com/office/powerpoint/2010/main" val="36441678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Synthesis</a:t>
            </a:r>
            <a:endParaRPr lang="en-CA" dirty="0"/>
          </a:p>
        </p:txBody>
      </p:sp>
      <p:sp>
        <p:nvSpPr>
          <p:cNvPr id="3" name="Content Placeholder 2"/>
          <p:cNvSpPr>
            <a:spLocks noGrp="1"/>
          </p:cNvSpPr>
          <p:nvPr>
            <p:ph sz="half" idx="1"/>
          </p:nvPr>
        </p:nvSpPr>
        <p:spPr/>
        <p:txBody>
          <a:bodyPr/>
          <a:lstStyle/>
          <a:p>
            <a:r>
              <a:rPr lang="en-CA" dirty="0" smtClean="0"/>
              <a:t>Recommended Reading (s):</a:t>
            </a:r>
            <a:br>
              <a:rPr lang="en-CA" dirty="0" smtClean="0"/>
            </a:br>
            <a:r>
              <a:rPr lang="en-CA" dirty="0" smtClean="0"/>
              <a:t>15.3, 15.4, 15.5 in OpenStax: Biology</a:t>
            </a:r>
            <a:br>
              <a:rPr lang="en-CA" dirty="0" smtClean="0"/>
            </a:br>
            <a:r>
              <a:rPr lang="en-CA" dirty="0" smtClean="0"/>
              <a:t/>
            </a:r>
            <a:br>
              <a:rPr lang="en-CA" dirty="0" smtClean="0"/>
            </a:br>
            <a:endParaRPr lang="en-CA" dirty="0" smtClean="0"/>
          </a:p>
          <a:p>
            <a:r>
              <a:rPr lang="en-CA" dirty="0" smtClean="0"/>
              <a:t>Recommended Video:</a:t>
            </a:r>
            <a:br>
              <a:rPr lang="en-CA" dirty="0" smtClean="0"/>
            </a:br>
            <a:r>
              <a:rPr lang="en-CA" dirty="0" smtClean="0">
                <a:hlinkClick r:id="rId2"/>
              </a:rPr>
              <a:t>Crash Course Biology #11</a:t>
            </a:r>
            <a:endParaRPr lang="en-CA" dirty="0"/>
          </a:p>
        </p:txBody>
      </p:sp>
      <p:sp>
        <p:nvSpPr>
          <p:cNvPr id="4" name="Content Placeholder 3"/>
          <p:cNvSpPr>
            <a:spLocks noGrp="1"/>
          </p:cNvSpPr>
          <p:nvPr>
            <p:ph sz="half" idx="2"/>
          </p:nvPr>
        </p:nvSpPr>
        <p:spPr/>
        <p:txBody>
          <a:bodyPr/>
          <a:lstStyle/>
          <a:p>
            <a:endParaRPr lang="en-CA"/>
          </a:p>
        </p:txBody>
      </p:sp>
    </p:spTree>
    <p:extLst>
      <p:ext uri="{BB962C8B-B14F-4D97-AF65-F5344CB8AC3E}">
        <p14:creationId xmlns:p14="http://schemas.microsoft.com/office/powerpoint/2010/main" val="3063368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Synthesis from DNA</a:t>
            </a:r>
            <a:endParaRPr lang="en-CA" dirty="0"/>
          </a:p>
        </p:txBody>
      </p:sp>
      <p:sp>
        <p:nvSpPr>
          <p:cNvPr id="3" name="Content Placeholder 2"/>
          <p:cNvSpPr>
            <a:spLocks noGrp="1"/>
          </p:cNvSpPr>
          <p:nvPr>
            <p:ph idx="1"/>
          </p:nvPr>
        </p:nvSpPr>
        <p:spPr/>
        <p:txBody>
          <a:bodyPr>
            <a:normAutofit/>
          </a:bodyPr>
          <a:lstStyle/>
          <a:p>
            <a:pPr marL="0" indent="0">
              <a:buNone/>
            </a:pPr>
            <a:r>
              <a:rPr lang="en-CA" b="1" u="sng" dirty="0"/>
              <a:t>Vocab</a:t>
            </a:r>
          </a:p>
          <a:p>
            <a:r>
              <a:rPr lang="en-CA" dirty="0"/>
              <a:t>mRNA </a:t>
            </a:r>
            <a:r>
              <a:rPr lang="en-CA" dirty="0" smtClean="0"/>
              <a:t>– </a:t>
            </a:r>
            <a:endParaRPr lang="en-CA" dirty="0"/>
          </a:p>
          <a:p>
            <a:r>
              <a:rPr lang="en-CA" dirty="0" err="1"/>
              <a:t>tRNA</a:t>
            </a:r>
            <a:r>
              <a:rPr lang="en-CA" dirty="0"/>
              <a:t> </a:t>
            </a:r>
            <a:r>
              <a:rPr lang="en-CA" dirty="0" smtClean="0"/>
              <a:t>– </a:t>
            </a:r>
            <a:endParaRPr lang="en-CA" dirty="0"/>
          </a:p>
          <a:p>
            <a:r>
              <a:rPr lang="en-CA" dirty="0" err="1"/>
              <a:t>rRNA</a:t>
            </a:r>
            <a:r>
              <a:rPr lang="en-CA" dirty="0"/>
              <a:t> – </a:t>
            </a:r>
            <a:r>
              <a:rPr lang="en-CA" dirty="0" smtClean="0"/>
              <a:t> </a:t>
            </a:r>
            <a:endParaRPr lang="en-CA" dirty="0"/>
          </a:p>
          <a:p>
            <a:r>
              <a:rPr lang="en-CA" dirty="0"/>
              <a:t>Helicase – </a:t>
            </a:r>
            <a:r>
              <a:rPr lang="en-CA" dirty="0" smtClean="0"/>
              <a:t> </a:t>
            </a:r>
            <a:endParaRPr lang="en-CA" dirty="0"/>
          </a:p>
          <a:p>
            <a:r>
              <a:rPr lang="en-CA" dirty="0"/>
              <a:t>DNA Polymerase – </a:t>
            </a:r>
            <a:r>
              <a:rPr lang="en-CA" dirty="0" smtClean="0"/>
              <a:t> </a:t>
            </a:r>
            <a:endParaRPr lang="en-CA" dirty="0"/>
          </a:p>
          <a:p>
            <a:r>
              <a:rPr lang="en-CA" dirty="0"/>
              <a:t>RNA Polymerase – </a:t>
            </a:r>
            <a:r>
              <a:rPr lang="en-CA" dirty="0" smtClean="0"/>
              <a:t> </a:t>
            </a:r>
          </a:p>
          <a:p>
            <a:r>
              <a:rPr lang="en-CA" dirty="0" smtClean="0"/>
              <a:t>Codon –  </a:t>
            </a:r>
            <a:endParaRPr lang="en-CA" dirty="0"/>
          </a:p>
          <a:p>
            <a:endParaRPr lang="en-CA" dirty="0"/>
          </a:p>
        </p:txBody>
      </p:sp>
    </p:spTree>
    <p:extLst>
      <p:ext uri="{BB962C8B-B14F-4D97-AF65-F5344CB8AC3E}">
        <p14:creationId xmlns:p14="http://schemas.microsoft.com/office/powerpoint/2010/main" val="42240604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Synthesis</a:t>
            </a:r>
            <a:endParaRPr lang="en-CA" dirty="0"/>
          </a:p>
        </p:txBody>
      </p:sp>
      <p:sp>
        <p:nvSpPr>
          <p:cNvPr id="3" name="Content Placeholder 2"/>
          <p:cNvSpPr>
            <a:spLocks noGrp="1"/>
          </p:cNvSpPr>
          <p:nvPr>
            <p:ph idx="1"/>
          </p:nvPr>
        </p:nvSpPr>
        <p:spPr/>
        <p:txBody>
          <a:bodyPr>
            <a:normAutofit lnSpcReduction="10000"/>
          </a:bodyPr>
          <a:lstStyle/>
          <a:p>
            <a:pPr marL="0" indent="0">
              <a:buNone/>
            </a:pPr>
            <a:r>
              <a:rPr lang="en-CA" b="1" u="sng" dirty="0"/>
              <a:t>Vocab</a:t>
            </a:r>
          </a:p>
          <a:p>
            <a:r>
              <a:rPr lang="en-CA" dirty="0"/>
              <a:t>mRNA – messenger RNA (carries messages from nucleus)</a:t>
            </a:r>
          </a:p>
          <a:p>
            <a:r>
              <a:rPr lang="en-CA" dirty="0" err="1"/>
              <a:t>tRNA</a:t>
            </a:r>
            <a:r>
              <a:rPr lang="en-CA" dirty="0"/>
              <a:t> – transfer RNA (transfers amino acids to ribosome) </a:t>
            </a:r>
          </a:p>
          <a:p>
            <a:r>
              <a:rPr lang="en-CA" dirty="0" err="1"/>
              <a:t>rRNA</a:t>
            </a:r>
            <a:r>
              <a:rPr lang="en-CA" dirty="0"/>
              <a:t> – what ribosomes are mostly composed of – allows mRNA to “fit” into it.</a:t>
            </a:r>
          </a:p>
          <a:p>
            <a:r>
              <a:rPr lang="en-CA" dirty="0"/>
              <a:t>Helicase – DNA-splitting enzyme</a:t>
            </a:r>
          </a:p>
          <a:p>
            <a:r>
              <a:rPr lang="en-CA" dirty="0"/>
              <a:t>DNA Polymerase – creates new DNA strands</a:t>
            </a:r>
          </a:p>
          <a:p>
            <a:r>
              <a:rPr lang="en-CA" dirty="0"/>
              <a:t>RNA Polymerase – creates RNA strands (like mRNA</a:t>
            </a:r>
            <a:r>
              <a:rPr lang="en-CA" dirty="0" smtClean="0"/>
              <a:t>)</a:t>
            </a:r>
          </a:p>
          <a:p>
            <a:r>
              <a:rPr lang="en-CA" dirty="0" smtClean="0"/>
              <a:t>Codon – three-nucleotide “code” for a particular amino acid.</a:t>
            </a:r>
            <a:endParaRPr lang="en-CA" dirty="0"/>
          </a:p>
          <a:p>
            <a:endParaRPr lang="en-CA" dirty="0"/>
          </a:p>
        </p:txBody>
      </p:sp>
    </p:spTree>
    <p:extLst>
      <p:ext uri="{BB962C8B-B14F-4D97-AF65-F5344CB8AC3E}">
        <p14:creationId xmlns:p14="http://schemas.microsoft.com/office/powerpoint/2010/main" val="26727797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Synthesis</a:t>
            </a:r>
            <a:endParaRPr lang="en-CA" dirty="0"/>
          </a:p>
        </p:txBody>
      </p:sp>
      <p:sp>
        <p:nvSpPr>
          <p:cNvPr id="3" name="Content Placeholder 2"/>
          <p:cNvSpPr>
            <a:spLocks noGrp="1"/>
          </p:cNvSpPr>
          <p:nvPr>
            <p:ph idx="1"/>
          </p:nvPr>
        </p:nvSpPr>
        <p:spPr>
          <a:xfrm>
            <a:off x="838200" y="1825625"/>
            <a:ext cx="10515600" cy="4351338"/>
          </a:xfrm>
        </p:spPr>
        <p:txBody>
          <a:bodyPr>
            <a:normAutofit lnSpcReduction="10000"/>
          </a:bodyPr>
          <a:lstStyle/>
          <a:p>
            <a:pPr marL="0" indent="0">
              <a:buNone/>
            </a:pPr>
            <a:r>
              <a:rPr lang="en-CA" dirty="0" smtClean="0"/>
              <a:t>__________ </a:t>
            </a:r>
            <a:r>
              <a:rPr lang="en-CA" dirty="0" smtClean="0">
                <a:sym typeface="Wingdings" panose="05000000000000000000" pitchFamily="2" charset="2"/>
              </a:rPr>
              <a:t> </a:t>
            </a:r>
            <a:r>
              <a:rPr lang="en-CA" dirty="0" smtClean="0"/>
              <a:t>___________ </a:t>
            </a:r>
            <a:r>
              <a:rPr lang="en-CA" dirty="0" smtClean="0">
                <a:sym typeface="Wingdings" panose="05000000000000000000" pitchFamily="2" charset="2"/>
              </a:rPr>
              <a:t> ___________ </a:t>
            </a:r>
          </a:p>
          <a:p>
            <a:endParaRPr lang="en-CA" dirty="0" smtClean="0">
              <a:sym typeface="Wingdings" panose="05000000000000000000" pitchFamily="2" charset="2"/>
            </a:endParaRPr>
          </a:p>
          <a:p>
            <a:pPr marL="0" indent="0">
              <a:buNone/>
            </a:pPr>
            <a:r>
              <a:rPr lang="en-CA" dirty="0" smtClean="0">
                <a:sym typeface="Wingdings" panose="05000000000000000000" pitchFamily="2" charset="2"/>
              </a:rPr>
              <a:t>Replication creates new copies of DNA (perhaps to create a new cell). DNA Polymerase reads and creates a new strand of DNA from an unzipped DNA.</a:t>
            </a:r>
          </a:p>
          <a:p>
            <a:endParaRPr lang="en-CA" dirty="0">
              <a:sym typeface="Wingdings" panose="05000000000000000000" pitchFamily="2" charset="2"/>
            </a:endParaRPr>
          </a:p>
          <a:p>
            <a:pPr marL="0" indent="0">
              <a:buNone/>
            </a:pPr>
            <a:r>
              <a:rPr lang="en-US" b="1" dirty="0"/>
              <a:t>Transcription</a:t>
            </a:r>
            <a:r>
              <a:rPr lang="en-US" dirty="0"/>
              <a:t> takes the information encoded in DNA and encodes it into mRNA, which heads out of the cell's nucleus and into the cytoplasm. During </a:t>
            </a:r>
            <a:r>
              <a:rPr lang="en-US" b="1" dirty="0"/>
              <a:t>translation</a:t>
            </a:r>
            <a:r>
              <a:rPr lang="en-US" dirty="0"/>
              <a:t>, the mRNA works with a ribosome and </a:t>
            </a:r>
            <a:r>
              <a:rPr lang="en-US" dirty="0" err="1"/>
              <a:t>tRNA</a:t>
            </a:r>
            <a:r>
              <a:rPr lang="en-US" dirty="0"/>
              <a:t> to </a:t>
            </a:r>
            <a:r>
              <a:rPr lang="en-US" b="1" dirty="0"/>
              <a:t>synthesize proteins</a:t>
            </a:r>
            <a:r>
              <a:rPr lang="en-US" dirty="0"/>
              <a:t>.</a:t>
            </a:r>
            <a:endParaRPr lang="en-CA" dirty="0"/>
          </a:p>
        </p:txBody>
      </p:sp>
    </p:spTree>
    <p:extLst>
      <p:ext uri="{BB962C8B-B14F-4D97-AF65-F5344CB8AC3E}">
        <p14:creationId xmlns:p14="http://schemas.microsoft.com/office/powerpoint/2010/main" val="28919695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Synthesis</a:t>
            </a:r>
            <a:endParaRPr lang="en-CA" dirty="0"/>
          </a:p>
        </p:txBody>
      </p:sp>
      <p:sp>
        <p:nvSpPr>
          <p:cNvPr id="3" name="Content Placeholder 2"/>
          <p:cNvSpPr>
            <a:spLocks noGrp="1"/>
          </p:cNvSpPr>
          <p:nvPr>
            <p:ph idx="1"/>
          </p:nvPr>
        </p:nvSpPr>
        <p:spPr>
          <a:xfrm>
            <a:off x="838200" y="1825625"/>
            <a:ext cx="10178845" cy="4351338"/>
          </a:xfrm>
        </p:spPr>
        <p:txBody>
          <a:bodyPr>
            <a:normAutofit lnSpcReduction="10000"/>
          </a:bodyPr>
          <a:lstStyle/>
          <a:p>
            <a:pPr marL="0" indent="0">
              <a:buNone/>
            </a:pPr>
            <a:r>
              <a:rPr lang="en-CA" dirty="0" smtClean="0"/>
              <a:t>Replication </a:t>
            </a:r>
            <a:r>
              <a:rPr lang="en-CA" dirty="0" smtClean="0">
                <a:sym typeface="Wingdings" panose="05000000000000000000" pitchFamily="2" charset="2"/>
              </a:rPr>
              <a:t> </a:t>
            </a:r>
            <a:r>
              <a:rPr lang="en-CA" dirty="0" smtClean="0"/>
              <a:t>Transcription </a:t>
            </a:r>
            <a:r>
              <a:rPr lang="en-CA" dirty="0" smtClean="0">
                <a:sym typeface="Wingdings" panose="05000000000000000000" pitchFamily="2" charset="2"/>
              </a:rPr>
              <a:t> Translation </a:t>
            </a:r>
          </a:p>
          <a:p>
            <a:endParaRPr lang="en-CA" dirty="0" smtClean="0">
              <a:sym typeface="Wingdings" panose="05000000000000000000" pitchFamily="2" charset="2"/>
            </a:endParaRPr>
          </a:p>
          <a:p>
            <a:pPr marL="0" indent="0">
              <a:buNone/>
            </a:pPr>
            <a:r>
              <a:rPr lang="en-CA" dirty="0" smtClean="0">
                <a:sym typeface="Wingdings" panose="05000000000000000000" pitchFamily="2" charset="2"/>
              </a:rPr>
              <a:t>Replication creates new copies of DNA (perhaps to create a new cell). DNA Polymerase reads and creates a new strand of DNA from an unzipped DNA.</a:t>
            </a:r>
          </a:p>
          <a:p>
            <a:endParaRPr lang="en-CA" dirty="0">
              <a:sym typeface="Wingdings" panose="05000000000000000000" pitchFamily="2" charset="2"/>
            </a:endParaRPr>
          </a:p>
          <a:p>
            <a:pPr marL="0" indent="0">
              <a:buNone/>
            </a:pPr>
            <a:r>
              <a:rPr lang="en-US" b="1" dirty="0"/>
              <a:t>Transcription</a:t>
            </a:r>
            <a:r>
              <a:rPr lang="en-US" dirty="0"/>
              <a:t> takes the information encoded in DNA and encodes it into mRNA, which heads out of the cell's nucleus and into the cytoplasm. During </a:t>
            </a:r>
            <a:r>
              <a:rPr lang="en-US" b="1" dirty="0"/>
              <a:t>translation</a:t>
            </a:r>
            <a:r>
              <a:rPr lang="en-US" dirty="0"/>
              <a:t>, the mRNA works with a ribosome and </a:t>
            </a:r>
            <a:r>
              <a:rPr lang="en-US" dirty="0" err="1"/>
              <a:t>tRNA</a:t>
            </a:r>
            <a:r>
              <a:rPr lang="en-US" dirty="0"/>
              <a:t> to </a:t>
            </a:r>
            <a:r>
              <a:rPr lang="en-US" b="1" dirty="0"/>
              <a:t>synthesize proteins</a:t>
            </a:r>
            <a:r>
              <a:rPr lang="en-US" dirty="0"/>
              <a:t>.</a:t>
            </a:r>
            <a:endParaRPr lang="en-CA" dirty="0"/>
          </a:p>
        </p:txBody>
      </p:sp>
    </p:spTree>
    <p:extLst>
      <p:ext uri="{BB962C8B-B14F-4D97-AF65-F5344CB8AC3E}">
        <p14:creationId xmlns:p14="http://schemas.microsoft.com/office/powerpoint/2010/main" val="13607042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Transcription</a:t>
            </a:r>
            <a:endParaRPr lang="en-CA" dirty="0"/>
          </a:p>
        </p:txBody>
      </p:sp>
      <p:sp>
        <p:nvSpPr>
          <p:cNvPr id="3" name="Content Placeholder 2"/>
          <p:cNvSpPr>
            <a:spLocks noGrp="1"/>
          </p:cNvSpPr>
          <p:nvPr>
            <p:ph idx="1"/>
          </p:nvPr>
        </p:nvSpPr>
        <p:spPr/>
        <p:txBody>
          <a:bodyPr>
            <a:normAutofit lnSpcReduction="10000"/>
          </a:bodyPr>
          <a:lstStyle/>
          <a:p>
            <a:pPr marL="0" indent="0">
              <a:buNone/>
            </a:pPr>
            <a:r>
              <a:rPr lang="en-CA" b="1" u="sng" dirty="0"/>
              <a:t>Transcription</a:t>
            </a:r>
            <a:r>
              <a:rPr lang="en-CA" dirty="0"/>
              <a:t> (creation of a “transcript” of DNA information)</a:t>
            </a:r>
            <a:br>
              <a:rPr lang="en-CA" dirty="0"/>
            </a:br>
            <a:r>
              <a:rPr lang="en-CA" dirty="0"/>
              <a:t>Helicase (an enzyme), unzips the DNA inside the nucleus. DNA or RNA Polymerase (other enzymes), binds to the DNA and “rides’ along it, adding complementary base pairs until it reaches a stop. This complementary new strand (for RNA Polymerase) is called mRNA or messenger RNA and will exit the nucleus.</a:t>
            </a:r>
            <a:br>
              <a:rPr lang="en-CA" dirty="0"/>
            </a:br>
            <a:r>
              <a:rPr lang="en-CA" dirty="0"/>
              <a:t/>
            </a:r>
            <a:br>
              <a:rPr lang="en-CA" dirty="0"/>
            </a:br>
            <a:r>
              <a:rPr lang="en-CA" i="1" dirty="0"/>
              <a:t>Remember: In RNA, Thymine = Uracil</a:t>
            </a:r>
            <a:r>
              <a:rPr lang="en-CA" dirty="0"/>
              <a:t> </a:t>
            </a:r>
            <a:r>
              <a:rPr lang="en-CA" i="1" dirty="0"/>
              <a:t>(Why? It’s less energy-intensive than Thymine and makes it easier to create)</a:t>
            </a:r>
            <a:endParaRPr lang="en-CA" dirty="0"/>
          </a:p>
          <a:p>
            <a:pPr marL="0" indent="0">
              <a:buNone/>
            </a:pPr>
            <a:r>
              <a:rPr lang="en-CA" dirty="0"/>
              <a:t/>
            </a:r>
            <a:br>
              <a:rPr lang="en-CA" dirty="0"/>
            </a:br>
            <a:r>
              <a:rPr lang="en-CA" dirty="0"/>
              <a:t>The mRNA then ventures from the nucleus to a ribosome in the cell’s </a:t>
            </a:r>
            <a:r>
              <a:rPr lang="en-CA" dirty="0" smtClean="0"/>
              <a:t>cytoplasm BUT FIRST!</a:t>
            </a:r>
            <a:endParaRPr lang="en-CA" dirty="0"/>
          </a:p>
        </p:txBody>
      </p:sp>
    </p:spTree>
    <p:extLst>
      <p:ext uri="{BB962C8B-B14F-4D97-AF65-F5344CB8AC3E}">
        <p14:creationId xmlns:p14="http://schemas.microsoft.com/office/powerpoint/2010/main" val="7906080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mRNA modification</a:t>
            </a:r>
            <a:endParaRPr lang="en-CA" dirty="0"/>
          </a:p>
        </p:txBody>
      </p:sp>
      <p:sp>
        <p:nvSpPr>
          <p:cNvPr id="3" name="Content Placeholder 2"/>
          <p:cNvSpPr>
            <a:spLocks noGrp="1"/>
          </p:cNvSpPr>
          <p:nvPr>
            <p:ph idx="1"/>
          </p:nvPr>
        </p:nvSpPr>
        <p:spPr>
          <a:xfrm>
            <a:off x="1" y="1825624"/>
            <a:ext cx="7035440" cy="4884891"/>
          </a:xfrm>
        </p:spPr>
        <p:txBody>
          <a:bodyPr>
            <a:normAutofit fontScale="92500"/>
          </a:bodyPr>
          <a:lstStyle/>
          <a:p>
            <a:r>
              <a:rPr lang="en-CA" dirty="0" smtClean="0"/>
              <a:t>Prior to the mRNA leaving the nucleus – it needs to be ___________and___________ through capping and the addition of a tail.</a:t>
            </a:r>
          </a:p>
          <a:p>
            <a:r>
              <a:rPr lang="en-CA" dirty="0" smtClean="0"/>
              <a:t>5’ Capping occurs -  </a:t>
            </a:r>
            <a:br>
              <a:rPr lang="en-CA" dirty="0" smtClean="0"/>
            </a:br>
            <a:r>
              <a:rPr lang="en-CA" dirty="0" smtClean="0"/>
              <a:t/>
            </a:r>
            <a:br>
              <a:rPr lang="en-CA" dirty="0" smtClean="0"/>
            </a:br>
            <a:endParaRPr lang="en-CA" dirty="0" smtClean="0"/>
          </a:p>
          <a:p>
            <a:r>
              <a:rPr lang="en-CA" dirty="0" smtClean="0"/>
              <a:t>3’ Poly-A Tail -  </a:t>
            </a:r>
            <a:br>
              <a:rPr lang="en-CA" dirty="0" smtClean="0"/>
            </a:br>
            <a:r>
              <a:rPr lang="en-CA" dirty="0" smtClean="0"/>
              <a:t/>
            </a:r>
            <a:br>
              <a:rPr lang="en-CA" dirty="0" smtClean="0"/>
            </a:br>
            <a:endParaRPr lang="en-CA" dirty="0" smtClean="0"/>
          </a:p>
          <a:p>
            <a:r>
              <a:rPr lang="en-CA" dirty="0" smtClean="0"/>
              <a:t>Pre-mRNA splicing also occurs (or excision of introns). There’s basically “filler” parts of the DNA that get cut out in the transcription process.</a:t>
            </a:r>
            <a:endParaRPr lang="en-CA" dirty="0"/>
          </a:p>
        </p:txBody>
      </p:sp>
      <p:pic>
        <p:nvPicPr>
          <p:cNvPr id="4" name="Picture 3"/>
          <p:cNvPicPr>
            <a:picLocks noChangeAspect="1"/>
          </p:cNvPicPr>
          <p:nvPr/>
        </p:nvPicPr>
        <p:blipFill>
          <a:blip r:embed="rId2"/>
          <a:stretch>
            <a:fillRect/>
          </a:stretch>
        </p:blipFill>
        <p:spPr>
          <a:xfrm>
            <a:off x="7035441" y="2078139"/>
            <a:ext cx="5057775" cy="3114675"/>
          </a:xfrm>
          <a:prstGeom prst="rect">
            <a:avLst/>
          </a:prstGeom>
        </p:spPr>
      </p:pic>
      <p:sp>
        <p:nvSpPr>
          <p:cNvPr id="5" name="TextBox 4"/>
          <p:cNvSpPr txBox="1"/>
          <p:nvPr/>
        </p:nvSpPr>
        <p:spPr>
          <a:xfrm>
            <a:off x="7521677" y="235974"/>
            <a:ext cx="4085304" cy="1477328"/>
          </a:xfrm>
          <a:prstGeom prst="rect">
            <a:avLst/>
          </a:prstGeom>
          <a:noFill/>
        </p:spPr>
        <p:txBody>
          <a:bodyPr wrap="square" rtlCol="0">
            <a:spAutoFit/>
          </a:bodyPr>
          <a:lstStyle/>
          <a:p>
            <a:r>
              <a:rPr lang="en-CA" dirty="0" smtClean="0"/>
              <a:t>mRNA is still a molecule, therefore it is able to react with molecules it may encounter on the way to the ribosome – that’s why this occurs, to chemically protect it.</a:t>
            </a:r>
            <a:endParaRPr lang="en-CA" dirty="0"/>
          </a:p>
        </p:txBody>
      </p:sp>
    </p:spTree>
    <p:extLst>
      <p:ext uri="{BB962C8B-B14F-4D97-AF65-F5344CB8AC3E}">
        <p14:creationId xmlns:p14="http://schemas.microsoft.com/office/powerpoint/2010/main" val="3181565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mRNA modification</a:t>
            </a:r>
            <a:endParaRPr lang="en-CA" dirty="0"/>
          </a:p>
        </p:txBody>
      </p:sp>
      <p:sp>
        <p:nvSpPr>
          <p:cNvPr id="3" name="Content Placeholder 2"/>
          <p:cNvSpPr>
            <a:spLocks noGrp="1"/>
          </p:cNvSpPr>
          <p:nvPr>
            <p:ph idx="1"/>
          </p:nvPr>
        </p:nvSpPr>
        <p:spPr>
          <a:xfrm>
            <a:off x="103239" y="1825624"/>
            <a:ext cx="6518787" cy="4722659"/>
          </a:xfrm>
        </p:spPr>
        <p:txBody>
          <a:bodyPr>
            <a:normAutofit fontScale="92500" lnSpcReduction="20000"/>
          </a:bodyPr>
          <a:lstStyle/>
          <a:p>
            <a:r>
              <a:rPr lang="en-CA" dirty="0" smtClean="0"/>
              <a:t>Prior to the mRNA leaving the nucleus – it needs to be “prepared” and “protected” through capping and the addition of a tail.</a:t>
            </a:r>
          </a:p>
          <a:p>
            <a:r>
              <a:rPr lang="en-CA" dirty="0" smtClean="0"/>
              <a:t>5’ Capping occurs - The five prime end gets a 7-methylguanosine cap through phosphorylation. This helps initiate its reading at a ribosome.</a:t>
            </a:r>
          </a:p>
          <a:p>
            <a:r>
              <a:rPr lang="en-CA" dirty="0" smtClean="0"/>
              <a:t>3’ Poly-A Tail - an enzyme, poly-A polymerase, adds about 200 adenines that protect the other side of the strand.</a:t>
            </a:r>
          </a:p>
          <a:p>
            <a:r>
              <a:rPr lang="en-CA" dirty="0" smtClean="0"/>
              <a:t>Pre-mRNA splicing also occurs (or excision of introns). There’s basically “filler” parts of the DNA that get cut out in the transcription process.</a:t>
            </a:r>
            <a:endParaRPr lang="en-CA" dirty="0"/>
          </a:p>
        </p:txBody>
      </p:sp>
      <p:pic>
        <p:nvPicPr>
          <p:cNvPr id="4" name="Picture 3"/>
          <p:cNvPicPr>
            <a:picLocks noChangeAspect="1"/>
          </p:cNvPicPr>
          <p:nvPr/>
        </p:nvPicPr>
        <p:blipFill>
          <a:blip r:embed="rId2"/>
          <a:stretch>
            <a:fillRect/>
          </a:stretch>
        </p:blipFill>
        <p:spPr>
          <a:xfrm>
            <a:off x="6797009" y="2078139"/>
            <a:ext cx="5057775" cy="3114675"/>
          </a:xfrm>
          <a:prstGeom prst="rect">
            <a:avLst/>
          </a:prstGeom>
        </p:spPr>
      </p:pic>
      <p:sp>
        <p:nvSpPr>
          <p:cNvPr id="5" name="TextBox 4"/>
          <p:cNvSpPr txBox="1"/>
          <p:nvPr/>
        </p:nvSpPr>
        <p:spPr>
          <a:xfrm>
            <a:off x="7521677" y="235974"/>
            <a:ext cx="4085304" cy="1477328"/>
          </a:xfrm>
          <a:prstGeom prst="rect">
            <a:avLst/>
          </a:prstGeom>
          <a:noFill/>
        </p:spPr>
        <p:txBody>
          <a:bodyPr wrap="square" rtlCol="0">
            <a:spAutoFit/>
          </a:bodyPr>
          <a:lstStyle/>
          <a:p>
            <a:r>
              <a:rPr lang="en-CA" dirty="0" smtClean="0"/>
              <a:t>mRNA is still a molecule, therefore it is able to react with molecules it may encounter on the way to the ribosome – that’s why this occurs, to chemically protect it.</a:t>
            </a:r>
            <a:endParaRPr lang="en-CA" dirty="0"/>
          </a:p>
        </p:txBody>
      </p:sp>
    </p:spTree>
    <p:extLst>
      <p:ext uri="{BB962C8B-B14F-4D97-AF65-F5344CB8AC3E}">
        <p14:creationId xmlns:p14="http://schemas.microsoft.com/office/powerpoint/2010/main" val="20964709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Translation</a:t>
            </a:r>
            <a:endParaRPr lang="en-CA" dirty="0"/>
          </a:p>
        </p:txBody>
      </p:sp>
      <p:sp>
        <p:nvSpPr>
          <p:cNvPr id="3" name="Content Placeholder 2"/>
          <p:cNvSpPr>
            <a:spLocks noGrp="1"/>
          </p:cNvSpPr>
          <p:nvPr>
            <p:ph idx="1"/>
          </p:nvPr>
        </p:nvSpPr>
        <p:spPr>
          <a:xfrm>
            <a:off x="309716" y="1825624"/>
            <a:ext cx="6754761" cy="5032375"/>
          </a:xfrm>
        </p:spPr>
        <p:txBody>
          <a:bodyPr>
            <a:normAutofit fontScale="85000" lnSpcReduction="20000"/>
          </a:bodyPr>
          <a:lstStyle/>
          <a:p>
            <a:pPr marL="0" indent="0">
              <a:buNone/>
            </a:pPr>
            <a:r>
              <a:rPr lang="en-CA" b="1" u="sng" dirty="0"/>
              <a:t>Translation</a:t>
            </a:r>
            <a:r>
              <a:rPr lang="en-CA" dirty="0"/>
              <a:t> (translation of mRNA into a combination of amino acids – polypeptide chain):</a:t>
            </a:r>
          </a:p>
          <a:p>
            <a:pPr marL="0" indent="0">
              <a:buNone/>
            </a:pPr>
            <a:r>
              <a:rPr lang="en-CA" dirty="0"/>
              <a:t>The mRNA meets with a corresponding ribosome and awaits a </a:t>
            </a:r>
            <a:r>
              <a:rPr lang="en-CA" dirty="0" err="1"/>
              <a:t>tRNA</a:t>
            </a:r>
            <a:r>
              <a:rPr lang="en-CA" dirty="0"/>
              <a:t> (transfer RNA – which transfers amino acids) to bond </a:t>
            </a:r>
            <a:r>
              <a:rPr lang="en-CA" dirty="0" smtClean="0"/>
              <a:t>with/compliment </a:t>
            </a:r>
            <a:r>
              <a:rPr lang="en-CA" dirty="0"/>
              <a:t>its code (example: if the mRNA is CAG, the </a:t>
            </a:r>
            <a:r>
              <a:rPr lang="en-CA" dirty="0" err="1"/>
              <a:t>tRNA</a:t>
            </a:r>
            <a:r>
              <a:rPr lang="en-CA" dirty="0"/>
              <a:t> would be GUC). The code, or </a:t>
            </a:r>
            <a:r>
              <a:rPr lang="en-CA" b="1" dirty="0"/>
              <a:t>codon</a:t>
            </a:r>
            <a:r>
              <a:rPr lang="en-CA" dirty="0"/>
              <a:t>, is a sequence of three DNA or RNA nucleotides that corresponds with a specific amino acid or stop signal during protein synthesis</a:t>
            </a:r>
            <a:r>
              <a:rPr lang="en-CA" i="1" dirty="0"/>
              <a:t>.</a:t>
            </a:r>
            <a:r>
              <a:rPr lang="en-CA" dirty="0"/>
              <a:t> When bonded with the mRNA in the ribosome, it allows a certain amino acid to be added to the chain (the amino acid provided corresponds to the code).</a:t>
            </a:r>
            <a:br>
              <a:rPr lang="en-CA" dirty="0"/>
            </a:br>
            <a:endParaRPr lang="en-CA" dirty="0" smtClean="0"/>
          </a:p>
          <a:p>
            <a:pPr marL="0" indent="0">
              <a:buNone/>
            </a:pPr>
            <a:r>
              <a:rPr lang="en-CA" i="1" dirty="0" smtClean="0"/>
              <a:t>Note</a:t>
            </a:r>
            <a:r>
              <a:rPr lang="en-CA" i="1" dirty="0"/>
              <a:t>: certain amino acids are considered “start codons” amino acids which will start the amino acid, and some are called “stop codons” which will end the amino acid chain. </a:t>
            </a:r>
            <a:endParaRPr lang="en-CA"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9152" y="1541127"/>
            <a:ext cx="4802944" cy="4202576"/>
          </a:xfrm>
          <a:prstGeom prst="rect">
            <a:avLst/>
          </a:prstGeom>
        </p:spPr>
      </p:pic>
    </p:spTree>
    <p:extLst>
      <p:ext uri="{BB962C8B-B14F-4D97-AF65-F5344CB8AC3E}">
        <p14:creationId xmlns:p14="http://schemas.microsoft.com/office/powerpoint/2010/main" val="1676217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70" name="Group 122"/>
          <p:cNvGrpSpPr>
            <a:grpSpLocks/>
          </p:cNvGrpSpPr>
          <p:nvPr/>
        </p:nvGrpSpPr>
        <p:grpSpPr bwMode="auto">
          <a:xfrm>
            <a:off x="6527800" y="3789363"/>
            <a:ext cx="1600200" cy="1485900"/>
            <a:chOff x="6489" y="7768"/>
            <a:chExt cx="2100" cy="2005"/>
          </a:xfrm>
        </p:grpSpPr>
        <p:sp>
          <p:nvSpPr>
            <p:cNvPr id="2171" name="AutoShape 123"/>
            <p:cNvSpPr>
              <a:spLocks noChangeArrowheads="1"/>
            </p:cNvSpPr>
            <p:nvPr/>
          </p:nvSpPr>
          <p:spPr bwMode="auto">
            <a:xfrm>
              <a:off x="6489" y="7768"/>
              <a:ext cx="2100" cy="1388"/>
            </a:xfrm>
            <a:prstGeom prst="pentagon">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CA"/>
            </a:p>
          </p:txBody>
        </p:sp>
        <p:sp>
          <p:nvSpPr>
            <p:cNvPr id="2172" name="Oval 124"/>
            <p:cNvSpPr>
              <a:spLocks noChangeArrowheads="1"/>
            </p:cNvSpPr>
            <p:nvPr/>
          </p:nvSpPr>
          <p:spPr bwMode="auto">
            <a:xfrm>
              <a:off x="6639" y="9002"/>
              <a:ext cx="1800" cy="771"/>
            </a:xfrm>
            <a:prstGeom prst="ellipse">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2059" name="Text Box 11"/>
          <p:cNvSpPr txBox="1">
            <a:spLocks noChangeArrowheads="1"/>
          </p:cNvSpPr>
          <p:nvPr/>
        </p:nvSpPr>
        <p:spPr bwMode="auto">
          <a:xfrm>
            <a:off x="6959600" y="5300663"/>
            <a:ext cx="9144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ribosome</a:t>
            </a:r>
            <a:endParaRPr lang="en-CA" altLang="en-US"/>
          </a:p>
        </p:txBody>
      </p:sp>
      <p:grpSp>
        <p:nvGrpSpPr>
          <p:cNvPr id="2066" name="Group 18"/>
          <p:cNvGrpSpPr>
            <a:grpSpLocks/>
          </p:cNvGrpSpPr>
          <p:nvPr/>
        </p:nvGrpSpPr>
        <p:grpSpPr bwMode="auto">
          <a:xfrm>
            <a:off x="6375400" y="4298951"/>
            <a:ext cx="2171700" cy="455613"/>
            <a:chOff x="7641" y="8104"/>
            <a:chExt cx="3420" cy="720"/>
          </a:xfrm>
        </p:grpSpPr>
        <p:grpSp>
          <p:nvGrpSpPr>
            <p:cNvPr id="2067" name="Group 19"/>
            <p:cNvGrpSpPr>
              <a:grpSpLocks/>
            </p:cNvGrpSpPr>
            <p:nvPr/>
          </p:nvGrpSpPr>
          <p:grpSpPr bwMode="auto">
            <a:xfrm>
              <a:off x="7821" y="8464"/>
              <a:ext cx="2700" cy="360"/>
              <a:chOff x="7821" y="8284"/>
              <a:chExt cx="2700" cy="360"/>
            </a:xfrm>
          </p:grpSpPr>
          <p:sp>
            <p:nvSpPr>
              <p:cNvPr id="2068" name="Line 20"/>
              <p:cNvSpPr>
                <a:spLocks noChangeShapeType="1"/>
              </p:cNvSpPr>
              <p:nvPr/>
            </p:nvSpPr>
            <p:spPr bwMode="auto">
              <a:xfrm>
                <a:off x="7821" y="8644"/>
                <a:ext cx="2700"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69" name="Line 21"/>
              <p:cNvSpPr>
                <a:spLocks noChangeShapeType="1"/>
              </p:cNvSpPr>
              <p:nvPr/>
            </p:nvSpPr>
            <p:spPr bwMode="auto">
              <a:xfrm flipV="1">
                <a:off x="78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0" name="Line 22"/>
              <p:cNvSpPr>
                <a:spLocks noChangeShapeType="1"/>
              </p:cNvSpPr>
              <p:nvPr/>
            </p:nvSpPr>
            <p:spPr bwMode="auto">
              <a:xfrm flipV="1">
                <a:off x="83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1" name="Line 23"/>
              <p:cNvSpPr>
                <a:spLocks noChangeShapeType="1"/>
              </p:cNvSpPr>
              <p:nvPr/>
            </p:nvSpPr>
            <p:spPr bwMode="auto">
              <a:xfrm flipV="1">
                <a:off x="800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2" name="Line 24"/>
              <p:cNvSpPr>
                <a:spLocks noChangeShapeType="1"/>
              </p:cNvSpPr>
              <p:nvPr/>
            </p:nvSpPr>
            <p:spPr bwMode="auto">
              <a:xfrm flipV="1">
                <a:off x="87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3" name="Line 25"/>
              <p:cNvSpPr>
                <a:spLocks noChangeShapeType="1"/>
              </p:cNvSpPr>
              <p:nvPr/>
            </p:nvSpPr>
            <p:spPr bwMode="auto">
              <a:xfrm flipV="1">
                <a:off x="908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4" name="Line 26"/>
              <p:cNvSpPr>
                <a:spLocks noChangeShapeType="1"/>
              </p:cNvSpPr>
              <p:nvPr/>
            </p:nvSpPr>
            <p:spPr bwMode="auto">
              <a:xfrm flipV="1">
                <a:off x="92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5" name="Line 27"/>
              <p:cNvSpPr>
                <a:spLocks noChangeShapeType="1"/>
              </p:cNvSpPr>
              <p:nvPr/>
            </p:nvSpPr>
            <p:spPr bwMode="auto">
              <a:xfrm flipV="1">
                <a:off x="944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6" name="Line 28"/>
              <p:cNvSpPr>
                <a:spLocks noChangeShapeType="1"/>
              </p:cNvSpPr>
              <p:nvPr/>
            </p:nvSpPr>
            <p:spPr bwMode="auto">
              <a:xfrm flipV="1">
                <a:off x="96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7" name="Line 29"/>
              <p:cNvSpPr>
                <a:spLocks noChangeShapeType="1"/>
              </p:cNvSpPr>
              <p:nvPr/>
            </p:nvSpPr>
            <p:spPr bwMode="auto">
              <a:xfrm flipV="1">
                <a:off x="980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8" name="Line 30"/>
              <p:cNvSpPr>
                <a:spLocks noChangeShapeType="1"/>
              </p:cNvSpPr>
              <p:nvPr/>
            </p:nvSpPr>
            <p:spPr bwMode="auto">
              <a:xfrm flipV="1">
                <a:off x="998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9" name="Line 31"/>
              <p:cNvSpPr>
                <a:spLocks noChangeShapeType="1"/>
              </p:cNvSpPr>
              <p:nvPr/>
            </p:nvSpPr>
            <p:spPr bwMode="auto">
              <a:xfrm flipV="1">
                <a:off x="101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80" name="Line 32"/>
              <p:cNvSpPr>
                <a:spLocks noChangeShapeType="1"/>
              </p:cNvSpPr>
              <p:nvPr/>
            </p:nvSpPr>
            <p:spPr bwMode="auto">
              <a:xfrm flipV="1">
                <a:off x="1034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81" name="Line 33"/>
              <p:cNvSpPr>
                <a:spLocks noChangeShapeType="1"/>
              </p:cNvSpPr>
              <p:nvPr/>
            </p:nvSpPr>
            <p:spPr bwMode="auto">
              <a:xfrm flipV="1">
                <a:off x="105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082" name="Text Box 34"/>
            <p:cNvSpPr txBox="1">
              <a:spLocks noChangeArrowheads="1"/>
            </p:cNvSpPr>
            <p:nvPr/>
          </p:nvSpPr>
          <p:spPr bwMode="auto">
            <a:xfrm>
              <a:off x="7641" y="8104"/>
              <a:ext cx="34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FF"/>
                  </a:solidFill>
                  <a:miter lim="800000"/>
                  <a:headEnd/>
                  <a:tailEnd/>
                </a14:hiddenLine>
              </a:ext>
            </a:extLst>
          </p:spPr>
          <p:txBody>
            <a:bodyPr/>
            <a:lstStyle/>
            <a:p>
              <a:r>
                <a:rPr lang="en-CA" altLang="en-US" sz="900"/>
                <a:t>A U   G     U    A  U C G A U C G  U</a:t>
              </a:r>
              <a:endParaRPr lang="en-CA" altLang="en-US"/>
            </a:p>
          </p:txBody>
        </p:sp>
      </p:grpSp>
      <p:sp>
        <p:nvSpPr>
          <p:cNvPr id="2088" name="Text Box 40"/>
          <p:cNvSpPr txBox="1">
            <a:spLocks noChangeArrowheads="1"/>
          </p:cNvSpPr>
          <p:nvPr/>
        </p:nvSpPr>
        <p:spPr bwMode="auto">
          <a:xfrm>
            <a:off x="6816725" y="5661025"/>
            <a:ext cx="1143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(4) The mRNA attaches to the ribosome to make a </a:t>
            </a:r>
            <a:r>
              <a:rPr lang="en-CA" altLang="en-US" sz="800" b="1"/>
              <a:t>template</a:t>
            </a:r>
            <a:endParaRPr lang="en-CA" altLang="en-US"/>
          </a:p>
        </p:txBody>
      </p:sp>
      <p:sp>
        <p:nvSpPr>
          <p:cNvPr id="2109" name="Text Box 61"/>
          <p:cNvSpPr txBox="1">
            <a:spLocks noChangeArrowheads="1"/>
          </p:cNvSpPr>
          <p:nvPr/>
        </p:nvSpPr>
        <p:spPr bwMode="auto">
          <a:xfrm>
            <a:off x="2603500" y="4000500"/>
            <a:ext cx="457200" cy="342900"/>
          </a:xfrm>
          <a:prstGeom prst="rect">
            <a:avLst/>
          </a:prstGeom>
          <a:solidFill>
            <a:srgbClr val="FFCC00"/>
          </a:solidFill>
          <a:ln w="9525">
            <a:solidFill>
              <a:srgbClr val="000000"/>
            </a:solidFill>
            <a:miter lim="800000"/>
            <a:headEnd/>
            <a:tailEnd/>
          </a:ln>
        </p:spPr>
        <p:txBody>
          <a:bodyPr/>
          <a:lstStyle/>
          <a:p>
            <a:r>
              <a:rPr lang="en-CA" altLang="en-US" sz="800"/>
              <a:t>AA</a:t>
            </a:r>
            <a:r>
              <a:rPr lang="en-CA" altLang="en-US" sz="800" baseline="-25000"/>
              <a:t>1</a:t>
            </a:r>
            <a:endParaRPr lang="en-CA" altLang="en-US"/>
          </a:p>
        </p:txBody>
      </p:sp>
      <p:sp>
        <p:nvSpPr>
          <p:cNvPr id="2113" name="Oval 65"/>
          <p:cNvSpPr>
            <a:spLocks noChangeArrowheads="1"/>
          </p:cNvSpPr>
          <p:nvPr/>
        </p:nvSpPr>
        <p:spPr bwMode="auto">
          <a:xfrm>
            <a:off x="2374900" y="5486400"/>
            <a:ext cx="342900" cy="342900"/>
          </a:xfrm>
          <a:prstGeom prst="ellipse">
            <a:avLst/>
          </a:prstGeom>
          <a:solidFill>
            <a:srgbClr val="00FF00"/>
          </a:solidFill>
          <a:ln w="9525">
            <a:solidFill>
              <a:srgbClr val="000000"/>
            </a:solidFill>
            <a:round/>
            <a:headEnd/>
            <a:tailEnd/>
          </a:ln>
        </p:spPr>
        <p:txBody>
          <a:bodyPr/>
          <a:lstStyle/>
          <a:p>
            <a:endParaRPr lang="en-CA"/>
          </a:p>
        </p:txBody>
      </p:sp>
      <p:sp>
        <p:nvSpPr>
          <p:cNvPr id="2114" name="Text Box 66"/>
          <p:cNvSpPr txBox="1">
            <a:spLocks noChangeArrowheads="1"/>
          </p:cNvSpPr>
          <p:nvPr/>
        </p:nvSpPr>
        <p:spPr bwMode="auto">
          <a:xfrm>
            <a:off x="2374900" y="5486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3</a:t>
            </a:r>
            <a:endParaRPr lang="en-CA" altLang="en-US"/>
          </a:p>
        </p:txBody>
      </p:sp>
      <p:grpSp>
        <p:nvGrpSpPr>
          <p:cNvPr id="2191" name="Group 143"/>
          <p:cNvGrpSpPr>
            <a:grpSpLocks/>
          </p:cNvGrpSpPr>
          <p:nvPr/>
        </p:nvGrpSpPr>
        <p:grpSpPr bwMode="auto">
          <a:xfrm>
            <a:off x="4583113" y="3771901"/>
            <a:ext cx="685800" cy="1325563"/>
            <a:chOff x="1927" y="2376"/>
            <a:chExt cx="432" cy="835"/>
          </a:xfrm>
        </p:grpSpPr>
        <p:grpSp>
          <p:nvGrpSpPr>
            <p:cNvPr id="2099" name="Group 51"/>
            <p:cNvGrpSpPr>
              <a:grpSpLocks/>
            </p:cNvGrpSpPr>
            <p:nvPr/>
          </p:nvGrpSpPr>
          <p:grpSpPr bwMode="auto">
            <a:xfrm>
              <a:off x="1976" y="2592"/>
              <a:ext cx="288" cy="504"/>
              <a:chOff x="1881" y="8104"/>
              <a:chExt cx="1080" cy="1800"/>
            </a:xfrm>
          </p:grpSpPr>
          <p:sp>
            <p:nvSpPr>
              <p:cNvPr id="2100" name="Oval 52"/>
              <p:cNvSpPr>
                <a:spLocks noChangeArrowheads="1"/>
              </p:cNvSpPr>
              <p:nvPr/>
            </p:nvSpPr>
            <p:spPr bwMode="auto">
              <a:xfrm>
                <a:off x="188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01" name="Oval 53"/>
              <p:cNvSpPr>
                <a:spLocks noChangeArrowheads="1"/>
              </p:cNvSpPr>
              <p:nvPr/>
            </p:nvSpPr>
            <p:spPr bwMode="auto">
              <a:xfrm>
                <a:off x="2061" y="8824"/>
                <a:ext cx="720" cy="720"/>
              </a:xfrm>
              <a:prstGeom prst="ellipse">
                <a:avLst/>
              </a:prstGeom>
              <a:solidFill>
                <a:srgbClr val="33CCCC"/>
              </a:solidFill>
              <a:ln w="9525">
                <a:solidFill>
                  <a:srgbClr val="000000"/>
                </a:solidFill>
                <a:round/>
                <a:headEnd/>
                <a:tailEnd/>
              </a:ln>
            </p:spPr>
            <p:txBody>
              <a:bodyPr/>
              <a:lstStyle/>
              <a:p>
                <a:endParaRPr lang="en-CA"/>
              </a:p>
            </p:txBody>
          </p:sp>
          <p:sp>
            <p:nvSpPr>
              <p:cNvPr id="2102" name="Oval 54"/>
              <p:cNvSpPr>
                <a:spLocks noChangeArrowheads="1"/>
              </p:cNvSpPr>
              <p:nvPr/>
            </p:nvSpPr>
            <p:spPr bwMode="auto">
              <a:xfrm>
                <a:off x="242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03" name="Oval 55"/>
              <p:cNvSpPr>
                <a:spLocks noChangeArrowheads="1"/>
              </p:cNvSpPr>
              <p:nvPr/>
            </p:nvSpPr>
            <p:spPr bwMode="auto">
              <a:xfrm>
                <a:off x="2061" y="8464"/>
                <a:ext cx="720" cy="720"/>
              </a:xfrm>
              <a:prstGeom prst="ellipse">
                <a:avLst/>
              </a:pr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104" name="Line 56"/>
              <p:cNvSpPr>
                <a:spLocks noChangeShapeType="1"/>
              </p:cNvSpPr>
              <p:nvPr/>
            </p:nvSpPr>
            <p:spPr bwMode="auto">
              <a:xfrm flipV="1">
                <a:off x="2241" y="81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05" name="Line 57"/>
              <p:cNvSpPr>
                <a:spLocks noChangeShapeType="1"/>
              </p:cNvSpPr>
              <p:nvPr/>
            </p:nvSpPr>
            <p:spPr bwMode="auto">
              <a:xfrm flipV="1">
                <a:off x="2601" y="828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06" name="Line 58"/>
              <p:cNvSpPr>
                <a:spLocks noChangeShapeType="1"/>
              </p:cNvSpPr>
              <p:nvPr/>
            </p:nvSpPr>
            <p:spPr bwMode="auto">
              <a:xfrm flipH="1">
                <a:off x="206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07" name="Line 59"/>
              <p:cNvSpPr>
                <a:spLocks noChangeShapeType="1"/>
              </p:cNvSpPr>
              <p:nvPr/>
            </p:nvSpPr>
            <p:spPr bwMode="auto">
              <a:xfrm>
                <a:off x="2421" y="95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08" name="Line 60"/>
              <p:cNvSpPr>
                <a:spLocks noChangeShapeType="1"/>
              </p:cNvSpPr>
              <p:nvPr/>
            </p:nvSpPr>
            <p:spPr bwMode="auto">
              <a:xfrm>
                <a:off x="260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grpSp>
          <p:nvGrpSpPr>
            <p:cNvPr id="2110" name="Group 62"/>
            <p:cNvGrpSpPr>
              <a:grpSpLocks/>
            </p:cNvGrpSpPr>
            <p:nvPr/>
          </p:nvGrpSpPr>
          <p:grpSpPr bwMode="auto">
            <a:xfrm>
              <a:off x="1976" y="2376"/>
              <a:ext cx="288" cy="216"/>
              <a:chOff x="4941" y="7204"/>
              <a:chExt cx="720" cy="540"/>
            </a:xfrm>
          </p:grpSpPr>
          <p:sp>
            <p:nvSpPr>
              <p:cNvPr id="2111" name="AutoShape 63"/>
              <p:cNvSpPr>
                <a:spLocks noChangeArrowheads="1"/>
              </p:cNvSpPr>
              <p:nvPr/>
            </p:nvSpPr>
            <p:spPr bwMode="auto">
              <a:xfrm>
                <a:off x="4941" y="7204"/>
                <a:ext cx="540" cy="540"/>
              </a:xfrm>
              <a:prstGeom prst="triangle">
                <a:avLst>
                  <a:gd name="adj" fmla="val 50000"/>
                </a:avLst>
              </a:prstGeom>
              <a:solidFill>
                <a:srgbClr val="800080"/>
              </a:solidFill>
              <a:ln w="9525">
                <a:solidFill>
                  <a:srgbClr val="000000"/>
                </a:solidFill>
                <a:miter lim="800000"/>
                <a:headEnd/>
                <a:tailEnd/>
              </a:ln>
            </p:spPr>
            <p:txBody>
              <a:bodyPr/>
              <a:lstStyle/>
              <a:p>
                <a:endParaRPr lang="en-CA"/>
              </a:p>
            </p:txBody>
          </p:sp>
          <p:sp>
            <p:nvSpPr>
              <p:cNvPr id="2112" name="Text Box 64"/>
              <p:cNvSpPr txBox="1">
                <a:spLocks noChangeArrowheads="1"/>
              </p:cNvSpPr>
              <p:nvPr/>
            </p:nvSpPr>
            <p:spPr bwMode="auto">
              <a:xfrm>
                <a:off x="4941" y="7384"/>
                <a:ext cx="7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2</a:t>
                </a:r>
                <a:endParaRPr lang="en-CA" altLang="en-US"/>
              </a:p>
            </p:txBody>
          </p:sp>
        </p:grpSp>
        <p:sp>
          <p:nvSpPr>
            <p:cNvPr id="2115" name="Text Box 67"/>
            <p:cNvSpPr txBox="1">
              <a:spLocks noChangeArrowheads="1"/>
            </p:cNvSpPr>
            <p:nvPr/>
          </p:nvSpPr>
          <p:spPr bwMode="auto">
            <a:xfrm>
              <a:off x="1927" y="3067"/>
              <a:ext cx="43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A   U  C</a:t>
              </a:r>
            </a:p>
          </p:txBody>
        </p:sp>
      </p:grpSp>
      <p:grpSp>
        <p:nvGrpSpPr>
          <p:cNvPr id="2185" name="Group 137"/>
          <p:cNvGrpSpPr>
            <a:grpSpLocks/>
          </p:cNvGrpSpPr>
          <p:nvPr/>
        </p:nvGrpSpPr>
        <p:grpSpPr bwMode="auto">
          <a:xfrm>
            <a:off x="2640013" y="4343401"/>
            <a:ext cx="685800" cy="969963"/>
            <a:chOff x="703" y="2736"/>
            <a:chExt cx="432" cy="611"/>
          </a:xfrm>
        </p:grpSpPr>
        <p:grpSp>
          <p:nvGrpSpPr>
            <p:cNvPr id="2089" name="Group 41"/>
            <p:cNvGrpSpPr>
              <a:grpSpLocks/>
            </p:cNvGrpSpPr>
            <p:nvPr/>
          </p:nvGrpSpPr>
          <p:grpSpPr bwMode="auto">
            <a:xfrm>
              <a:off x="752" y="2736"/>
              <a:ext cx="288" cy="504"/>
              <a:chOff x="1881" y="8104"/>
              <a:chExt cx="1080" cy="1800"/>
            </a:xfrm>
          </p:grpSpPr>
          <p:sp>
            <p:nvSpPr>
              <p:cNvPr id="2090" name="Oval 42"/>
              <p:cNvSpPr>
                <a:spLocks noChangeArrowheads="1"/>
              </p:cNvSpPr>
              <p:nvPr/>
            </p:nvSpPr>
            <p:spPr bwMode="auto">
              <a:xfrm>
                <a:off x="188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091" name="Oval 43"/>
              <p:cNvSpPr>
                <a:spLocks noChangeArrowheads="1"/>
              </p:cNvSpPr>
              <p:nvPr/>
            </p:nvSpPr>
            <p:spPr bwMode="auto">
              <a:xfrm>
                <a:off x="2061" y="8824"/>
                <a:ext cx="720" cy="720"/>
              </a:xfrm>
              <a:prstGeom prst="ellipse">
                <a:avLst/>
              </a:prstGeom>
              <a:solidFill>
                <a:srgbClr val="33CCCC"/>
              </a:solidFill>
              <a:ln w="9525">
                <a:solidFill>
                  <a:srgbClr val="000000"/>
                </a:solidFill>
                <a:round/>
                <a:headEnd/>
                <a:tailEnd/>
              </a:ln>
            </p:spPr>
            <p:txBody>
              <a:bodyPr/>
              <a:lstStyle/>
              <a:p>
                <a:endParaRPr lang="en-CA"/>
              </a:p>
            </p:txBody>
          </p:sp>
          <p:sp>
            <p:nvSpPr>
              <p:cNvPr id="2092" name="Oval 44"/>
              <p:cNvSpPr>
                <a:spLocks noChangeArrowheads="1"/>
              </p:cNvSpPr>
              <p:nvPr/>
            </p:nvSpPr>
            <p:spPr bwMode="auto">
              <a:xfrm>
                <a:off x="242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093" name="Oval 45"/>
              <p:cNvSpPr>
                <a:spLocks noChangeArrowheads="1"/>
              </p:cNvSpPr>
              <p:nvPr/>
            </p:nvSpPr>
            <p:spPr bwMode="auto">
              <a:xfrm>
                <a:off x="2061" y="8464"/>
                <a:ext cx="720" cy="720"/>
              </a:xfrm>
              <a:prstGeom prst="ellipse">
                <a:avLst/>
              </a:pr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094" name="Line 46"/>
              <p:cNvSpPr>
                <a:spLocks noChangeShapeType="1"/>
              </p:cNvSpPr>
              <p:nvPr/>
            </p:nvSpPr>
            <p:spPr bwMode="auto">
              <a:xfrm flipV="1">
                <a:off x="2241" y="81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95" name="Line 47"/>
              <p:cNvSpPr>
                <a:spLocks noChangeShapeType="1"/>
              </p:cNvSpPr>
              <p:nvPr/>
            </p:nvSpPr>
            <p:spPr bwMode="auto">
              <a:xfrm flipV="1">
                <a:off x="2601" y="828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96" name="Line 48"/>
              <p:cNvSpPr>
                <a:spLocks noChangeShapeType="1"/>
              </p:cNvSpPr>
              <p:nvPr/>
            </p:nvSpPr>
            <p:spPr bwMode="auto">
              <a:xfrm flipH="1">
                <a:off x="206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97" name="Line 49"/>
              <p:cNvSpPr>
                <a:spLocks noChangeShapeType="1"/>
              </p:cNvSpPr>
              <p:nvPr/>
            </p:nvSpPr>
            <p:spPr bwMode="auto">
              <a:xfrm>
                <a:off x="2421" y="95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98" name="Line 50"/>
              <p:cNvSpPr>
                <a:spLocks noChangeShapeType="1"/>
              </p:cNvSpPr>
              <p:nvPr/>
            </p:nvSpPr>
            <p:spPr bwMode="auto">
              <a:xfrm>
                <a:off x="260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116" name="Text Box 68"/>
            <p:cNvSpPr txBox="1">
              <a:spLocks noChangeArrowheads="1"/>
            </p:cNvSpPr>
            <p:nvPr/>
          </p:nvSpPr>
          <p:spPr bwMode="auto">
            <a:xfrm>
              <a:off x="703" y="3203"/>
              <a:ext cx="43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G   A  C</a:t>
              </a:r>
            </a:p>
          </p:txBody>
        </p:sp>
      </p:grpSp>
      <p:grpSp>
        <p:nvGrpSpPr>
          <p:cNvPr id="2190" name="Group 142"/>
          <p:cNvGrpSpPr>
            <a:grpSpLocks/>
          </p:cNvGrpSpPr>
          <p:nvPr/>
        </p:nvGrpSpPr>
        <p:grpSpPr bwMode="auto">
          <a:xfrm>
            <a:off x="2855913" y="5715000"/>
            <a:ext cx="800100" cy="1143000"/>
            <a:chOff x="839" y="3600"/>
            <a:chExt cx="504" cy="720"/>
          </a:xfrm>
        </p:grpSpPr>
        <p:grpSp>
          <p:nvGrpSpPr>
            <p:cNvPr id="2131" name="Group 83"/>
            <p:cNvGrpSpPr>
              <a:grpSpLocks/>
            </p:cNvGrpSpPr>
            <p:nvPr/>
          </p:nvGrpSpPr>
          <p:grpSpPr bwMode="auto">
            <a:xfrm>
              <a:off x="896" y="3600"/>
              <a:ext cx="288" cy="504"/>
              <a:chOff x="1881" y="8104"/>
              <a:chExt cx="1080" cy="1800"/>
            </a:xfrm>
          </p:grpSpPr>
          <p:sp>
            <p:nvSpPr>
              <p:cNvPr id="2132" name="Oval 84"/>
              <p:cNvSpPr>
                <a:spLocks noChangeArrowheads="1"/>
              </p:cNvSpPr>
              <p:nvPr/>
            </p:nvSpPr>
            <p:spPr bwMode="auto">
              <a:xfrm>
                <a:off x="188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33" name="Oval 85"/>
              <p:cNvSpPr>
                <a:spLocks noChangeArrowheads="1"/>
              </p:cNvSpPr>
              <p:nvPr/>
            </p:nvSpPr>
            <p:spPr bwMode="auto">
              <a:xfrm>
                <a:off x="2061" y="8824"/>
                <a:ext cx="720" cy="720"/>
              </a:xfrm>
              <a:prstGeom prst="ellipse">
                <a:avLst/>
              </a:prstGeom>
              <a:solidFill>
                <a:srgbClr val="33CCCC"/>
              </a:solidFill>
              <a:ln w="9525">
                <a:solidFill>
                  <a:srgbClr val="000000"/>
                </a:solidFill>
                <a:round/>
                <a:headEnd/>
                <a:tailEnd/>
              </a:ln>
            </p:spPr>
            <p:txBody>
              <a:bodyPr/>
              <a:lstStyle/>
              <a:p>
                <a:endParaRPr lang="en-CA"/>
              </a:p>
            </p:txBody>
          </p:sp>
          <p:sp>
            <p:nvSpPr>
              <p:cNvPr id="2134" name="Oval 86"/>
              <p:cNvSpPr>
                <a:spLocks noChangeArrowheads="1"/>
              </p:cNvSpPr>
              <p:nvPr/>
            </p:nvSpPr>
            <p:spPr bwMode="auto">
              <a:xfrm>
                <a:off x="242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35" name="Oval 87"/>
              <p:cNvSpPr>
                <a:spLocks noChangeArrowheads="1"/>
              </p:cNvSpPr>
              <p:nvPr/>
            </p:nvSpPr>
            <p:spPr bwMode="auto">
              <a:xfrm>
                <a:off x="2061" y="8464"/>
                <a:ext cx="720" cy="720"/>
              </a:xfrm>
              <a:prstGeom prst="ellipse">
                <a:avLst/>
              </a:pr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136" name="Line 88"/>
              <p:cNvSpPr>
                <a:spLocks noChangeShapeType="1"/>
              </p:cNvSpPr>
              <p:nvPr/>
            </p:nvSpPr>
            <p:spPr bwMode="auto">
              <a:xfrm flipV="1">
                <a:off x="2241" y="81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37" name="Line 89"/>
              <p:cNvSpPr>
                <a:spLocks noChangeShapeType="1"/>
              </p:cNvSpPr>
              <p:nvPr/>
            </p:nvSpPr>
            <p:spPr bwMode="auto">
              <a:xfrm flipV="1">
                <a:off x="2601" y="828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38" name="Line 90"/>
              <p:cNvSpPr>
                <a:spLocks noChangeShapeType="1"/>
              </p:cNvSpPr>
              <p:nvPr/>
            </p:nvSpPr>
            <p:spPr bwMode="auto">
              <a:xfrm flipH="1">
                <a:off x="206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39" name="Line 91"/>
              <p:cNvSpPr>
                <a:spLocks noChangeShapeType="1"/>
              </p:cNvSpPr>
              <p:nvPr/>
            </p:nvSpPr>
            <p:spPr bwMode="auto">
              <a:xfrm>
                <a:off x="2421" y="95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40" name="Line 92"/>
              <p:cNvSpPr>
                <a:spLocks noChangeShapeType="1"/>
              </p:cNvSpPr>
              <p:nvPr/>
            </p:nvSpPr>
            <p:spPr bwMode="auto">
              <a:xfrm>
                <a:off x="260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141" name="Text Box 93"/>
            <p:cNvSpPr txBox="1">
              <a:spLocks noChangeArrowheads="1"/>
            </p:cNvSpPr>
            <p:nvPr/>
          </p:nvSpPr>
          <p:spPr bwMode="auto">
            <a:xfrm>
              <a:off x="839" y="4104"/>
              <a:ext cx="504"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A   U   G</a:t>
              </a:r>
            </a:p>
          </p:txBody>
        </p:sp>
      </p:grpSp>
      <p:sp>
        <p:nvSpPr>
          <p:cNvPr id="2142" name="Text Box 94"/>
          <p:cNvSpPr txBox="1">
            <a:spLocks noChangeArrowheads="1"/>
          </p:cNvSpPr>
          <p:nvPr/>
        </p:nvSpPr>
        <p:spPr bwMode="auto">
          <a:xfrm>
            <a:off x="3289300" y="3429000"/>
            <a:ext cx="1143000" cy="5715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(5) The tRNA found in the cytoplasm finds its specific amino acid (AA) </a:t>
            </a:r>
            <a:endParaRPr lang="en-CA" altLang="en-US"/>
          </a:p>
        </p:txBody>
      </p:sp>
      <p:grpSp>
        <p:nvGrpSpPr>
          <p:cNvPr id="2192" name="Group 144"/>
          <p:cNvGrpSpPr>
            <a:grpSpLocks/>
          </p:cNvGrpSpPr>
          <p:nvPr/>
        </p:nvGrpSpPr>
        <p:grpSpPr bwMode="auto">
          <a:xfrm>
            <a:off x="5689600" y="2971800"/>
            <a:ext cx="1714500" cy="1371600"/>
            <a:chOff x="2624" y="1872"/>
            <a:chExt cx="1080" cy="864"/>
          </a:xfrm>
        </p:grpSpPr>
        <p:sp>
          <p:nvSpPr>
            <p:cNvPr id="2053" name="Line 5"/>
            <p:cNvSpPr>
              <a:spLocks noChangeShapeType="1"/>
            </p:cNvSpPr>
            <p:nvPr/>
          </p:nvSpPr>
          <p:spPr bwMode="auto">
            <a:xfrm>
              <a:off x="2912" y="1944"/>
              <a:ext cx="28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nvGrpSpPr>
            <p:cNvPr id="2117" name="Group 69"/>
            <p:cNvGrpSpPr>
              <a:grpSpLocks/>
            </p:cNvGrpSpPr>
            <p:nvPr/>
          </p:nvGrpSpPr>
          <p:grpSpPr bwMode="auto">
            <a:xfrm>
              <a:off x="3272" y="1872"/>
              <a:ext cx="432" cy="864"/>
              <a:chOff x="5841" y="5764"/>
              <a:chExt cx="1080" cy="2160"/>
            </a:xfrm>
          </p:grpSpPr>
          <p:grpSp>
            <p:nvGrpSpPr>
              <p:cNvPr id="2118" name="Group 70"/>
              <p:cNvGrpSpPr>
                <a:grpSpLocks/>
              </p:cNvGrpSpPr>
              <p:nvPr/>
            </p:nvGrpSpPr>
            <p:grpSpPr bwMode="auto">
              <a:xfrm>
                <a:off x="6021" y="6304"/>
                <a:ext cx="720" cy="1260"/>
                <a:chOff x="1881" y="8104"/>
                <a:chExt cx="1080" cy="1800"/>
              </a:xfrm>
            </p:grpSpPr>
            <p:sp>
              <p:nvSpPr>
                <p:cNvPr id="2119" name="Oval 71"/>
                <p:cNvSpPr>
                  <a:spLocks noChangeArrowheads="1"/>
                </p:cNvSpPr>
                <p:nvPr/>
              </p:nvSpPr>
              <p:spPr bwMode="auto">
                <a:xfrm>
                  <a:off x="188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20" name="Oval 72"/>
                <p:cNvSpPr>
                  <a:spLocks noChangeArrowheads="1"/>
                </p:cNvSpPr>
                <p:nvPr/>
              </p:nvSpPr>
              <p:spPr bwMode="auto">
                <a:xfrm>
                  <a:off x="2061" y="8824"/>
                  <a:ext cx="720" cy="720"/>
                </a:xfrm>
                <a:prstGeom prst="ellipse">
                  <a:avLst/>
                </a:prstGeom>
                <a:solidFill>
                  <a:srgbClr val="33CCCC"/>
                </a:solidFill>
                <a:ln w="9525">
                  <a:solidFill>
                    <a:srgbClr val="000000"/>
                  </a:solidFill>
                  <a:round/>
                  <a:headEnd/>
                  <a:tailEnd/>
                </a:ln>
              </p:spPr>
              <p:txBody>
                <a:bodyPr/>
                <a:lstStyle/>
                <a:p>
                  <a:endParaRPr lang="en-CA"/>
                </a:p>
              </p:txBody>
            </p:sp>
            <p:sp>
              <p:nvSpPr>
                <p:cNvPr id="2121" name="Oval 73"/>
                <p:cNvSpPr>
                  <a:spLocks noChangeArrowheads="1"/>
                </p:cNvSpPr>
                <p:nvPr/>
              </p:nvSpPr>
              <p:spPr bwMode="auto">
                <a:xfrm>
                  <a:off x="242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22" name="Oval 74"/>
                <p:cNvSpPr>
                  <a:spLocks noChangeArrowheads="1"/>
                </p:cNvSpPr>
                <p:nvPr/>
              </p:nvSpPr>
              <p:spPr bwMode="auto">
                <a:xfrm>
                  <a:off x="2061" y="8464"/>
                  <a:ext cx="720" cy="720"/>
                </a:xfrm>
                <a:prstGeom prst="ellipse">
                  <a:avLst/>
                </a:pr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123" name="Line 75"/>
                <p:cNvSpPr>
                  <a:spLocks noChangeShapeType="1"/>
                </p:cNvSpPr>
                <p:nvPr/>
              </p:nvSpPr>
              <p:spPr bwMode="auto">
                <a:xfrm flipV="1">
                  <a:off x="2241" y="81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24" name="Line 76"/>
                <p:cNvSpPr>
                  <a:spLocks noChangeShapeType="1"/>
                </p:cNvSpPr>
                <p:nvPr/>
              </p:nvSpPr>
              <p:spPr bwMode="auto">
                <a:xfrm flipV="1">
                  <a:off x="2601" y="828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25" name="Line 77"/>
                <p:cNvSpPr>
                  <a:spLocks noChangeShapeType="1"/>
                </p:cNvSpPr>
                <p:nvPr/>
              </p:nvSpPr>
              <p:spPr bwMode="auto">
                <a:xfrm flipH="1">
                  <a:off x="206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26" name="Line 78"/>
                <p:cNvSpPr>
                  <a:spLocks noChangeShapeType="1"/>
                </p:cNvSpPr>
                <p:nvPr/>
              </p:nvSpPr>
              <p:spPr bwMode="auto">
                <a:xfrm>
                  <a:off x="2421" y="95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27" name="Line 79"/>
                <p:cNvSpPr>
                  <a:spLocks noChangeShapeType="1"/>
                </p:cNvSpPr>
                <p:nvPr/>
              </p:nvSpPr>
              <p:spPr bwMode="auto">
                <a:xfrm>
                  <a:off x="260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128" name="Text Box 80"/>
              <p:cNvSpPr txBox="1">
                <a:spLocks noChangeArrowheads="1"/>
              </p:cNvSpPr>
              <p:nvPr/>
            </p:nvSpPr>
            <p:spPr bwMode="auto">
              <a:xfrm>
                <a:off x="5841" y="7564"/>
                <a:ext cx="108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C    A   U</a:t>
                </a:r>
                <a:endParaRPr lang="en-CA" altLang="en-US"/>
              </a:p>
            </p:txBody>
          </p:sp>
          <p:sp>
            <p:nvSpPr>
              <p:cNvPr id="2129" name="AutoShape 81"/>
              <p:cNvSpPr>
                <a:spLocks noChangeArrowheads="1"/>
              </p:cNvSpPr>
              <p:nvPr/>
            </p:nvSpPr>
            <p:spPr bwMode="auto">
              <a:xfrm>
                <a:off x="6021" y="5764"/>
                <a:ext cx="540" cy="540"/>
              </a:xfrm>
              <a:prstGeom prst="octagon">
                <a:avLst>
                  <a:gd name="adj" fmla="val 29287"/>
                </a:avLst>
              </a:prstGeom>
              <a:solidFill>
                <a:srgbClr val="FF6600"/>
              </a:solidFill>
              <a:ln w="9525">
                <a:solidFill>
                  <a:srgbClr val="000000"/>
                </a:solidFill>
                <a:miter lim="800000"/>
                <a:headEnd/>
                <a:tailEnd/>
              </a:ln>
            </p:spPr>
            <p:txBody>
              <a:bodyPr/>
              <a:lstStyle/>
              <a:p>
                <a:endParaRPr lang="en-CA"/>
              </a:p>
            </p:txBody>
          </p:sp>
          <p:sp>
            <p:nvSpPr>
              <p:cNvPr id="2130" name="Text Box 82"/>
              <p:cNvSpPr txBox="1">
                <a:spLocks noChangeArrowheads="1"/>
              </p:cNvSpPr>
              <p:nvPr/>
            </p:nvSpPr>
            <p:spPr bwMode="auto">
              <a:xfrm>
                <a:off x="6021" y="5764"/>
                <a:ext cx="7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4</a:t>
                </a:r>
                <a:endParaRPr lang="en-CA" altLang="en-US"/>
              </a:p>
            </p:txBody>
          </p:sp>
        </p:grpSp>
        <p:sp>
          <p:nvSpPr>
            <p:cNvPr id="2143" name="Line 95"/>
            <p:cNvSpPr>
              <a:spLocks noChangeShapeType="1"/>
            </p:cNvSpPr>
            <p:nvPr/>
          </p:nvSpPr>
          <p:spPr bwMode="auto">
            <a:xfrm flipH="1">
              <a:off x="3128" y="1944"/>
              <a:ext cx="21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nvGrpSpPr>
            <p:cNvPr id="2144" name="Group 96"/>
            <p:cNvGrpSpPr>
              <a:grpSpLocks/>
            </p:cNvGrpSpPr>
            <p:nvPr/>
          </p:nvGrpSpPr>
          <p:grpSpPr bwMode="auto">
            <a:xfrm>
              <a:off x="3056" y="1872"/>
              <a:ext cx="288" cy="216"/>
              <a:chOff x="4941" y="7204"/>
              <a:chExt cx="720" cy="540"/>
            </a:xfrm>
          </p:grpSpPr>
          <p:sp>
            <p:nvSpPr>
              <p:cNvPr id="2145" name="AutoShape 97"/>
              <p:cNvSpPr>
                <a:spLocks noChangeArrowheads="1"/>
              </p:cNvSpPr>
              <p:nvPr/>
            </p:nvSpPr>
            <p:spPr bwMode="auto">
              <a:xfrm>
                <a:off x="4941" y="7204"/>
                <a:ext cx="540" cy="540"/>
              </a:xfrm>
              <a:prstGeom prst="triangle">
                <a:avLst>
                  <a:gd name="adj" fmla="val 50000"/>
                </a:avLst>
              </a:prstGeom>
              <a:solidFill>
                <a:srgbClr val="800080"/>
              </a:solidFill>
              <a:ln w="9525">
                <a:solidFill>
                  <a:srgbClr val="000000"/>
                </a:solidFill>
                <a:miter lim="800000"/>
                <a:headEnd/>
                <a:tailEnd/>
              </a:ln>
            </p:spPr>
            <p:txBody>
              <a:bodyPr/>
              <a:lstStyle/>
              <a:p>
                <a:endParaRPr lang="en-CA"/>
              </a:p>
            </p:txBody>
          </p:sp>
          <p:sp>
            <p:nvSpPr>
              <p:cNvPr id="2146" name="Text Box 98"/>
              <p:cNvSpPr txBox="1">
                <a:spLocks noChangeArrowheads="1"/>
              </p:cNvSpPr>
              <p:nvPr/>
            </p:nvSpPr>
            <p:spPr bwMode="auto">
              <a:xfrm>
                <a:off x="4941" y="7384"/>
                <a:ext cx="7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2</a:t>
                </a:r>
                <a:endParaRPr lang="en-CA" altLang="en-US"/>
              </a:p>
            </p:txBody>
          </p:sp>
        </p:grpSp>
        <p:sp>
          <p:nvSpPr>
            <p:cNvPr id="2147" name="Text Box 99"/>
            <p:cNvSpPr txBox="1">
              <a:spLocks noChangeArrowheads="1"/>
            </p:cNvSpPr>
            <p:nvPr/>
          </p:nvSpPr>
          <p:spPr bwMode="auto">
            <a:xfrm>
              <a:off x="2624" y="1872"/>
              <a:ext cx="288" cy="216"/>
            </a:xfrm>
            <a:prstGeom prst="rect">
              <a:avLst/>
            </a:prstGeom>
            <a:solidFill>
              <a:srgbClr val="FFCC00"/>
            </a:solidFill>
            <a:ln w="9525">
              <a:solidFill>
                <a:srgbClr val="000000"/>
              </a:solidFill>
              <a:miter lim="800000"/>
              <a:headEnd/>
              <a:tailEnd/>
            </a:ln>
          </p:spPr>
          <p:txBody>
            <a:bodyPr/>
            <a:lstStyle/>
            <a:p>
              <a:r>
                <a:rPr lang="en-CA" altLang="en-US" sz="800"/>
                <a:t>AA</a:t>
              </a:r>
              <a:r>
                <a:rPr lang="en-CA" altLang="en-US" sz="800" baseline="-25000"/>
                <a:t>1</a:t>
              </a:r>
              <a:endParaRPr lang="en-CA" altLang="en-US"/>
            </a:p>
          </p:txBody>
        </p:sp>
      </p:grpSp>
      <p:sp>
        <p:nvSpPr>
          <p:cNvPr id="2148" name="Text Box 100"/>
          <p:cNvSpPr txBox="1">
            <a:spLocks noChangeArrowheads="1"/>
          </p:cNvSpPr>
          <p:nvPr/>
        </p:nvSpPr>
        <p:spPr bwMode="auto">
          <a:xfrm>
            <a:off x="5087938" y="3789363"/>
            <a:ext cx="12573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(6) The tRNA carries the amino acid over to the ribosome</a:t>
            </a:r>
            <a:endParaRPr lang="en-CA" altLang="en-US"/>
          </a:p>
        </p:txBody>
      </p:sp>
      <p:sp>
        <p:nvSpPr>
          <p:cNvPr id="2149" name="Text Box 101"/>
          <p:cNvSpPr txBox="1">
            <a:spLocks noChangeArrowheads="1"/>
          </p:cNvSpPr>
          <p:nvPr/>
        </p:nvSpPr>
        <p:spPr bwMode="auto">
          <a:xfrm>
            <a:off x="7404100" y="2516188"/>
            <a:ext cx="1257300" cy="12557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(7) The exposed codon of the tRNA matches with exposed bases of the template, which causes the tRNA to release the amino acid. The free tRNA returns to get another amino acid</a:t>
            </a:r>
            <a:endParaRPr lang="en-CA" altLang="en-US"/>
          </a:p>
        </p:txBody>
      </p:sp>
      <p:sp>
        <p:nvSpPr>
          <p:cNvPr id="2150" name="Text Box 102"/>
          <p:cNvSpPr txBox="1">
            <a:spLocks noChangeArrowheads="1"/>
          </p:cNvSpPr>
          <p:nvPr/>
        </p:nvSpPr>
        <p:spPr bwMode="auto">
          <a:xfrm>
            <a:off x="5232400" y="2287588"/>
            <a:ext cx="1143000" cy="5699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(8) The released amino acids bond together to form a protein.</a:t>
            </a:r>
            <a:endParaRPr lang="en-CA" altLang="en-US"/>
          </a:p>
        </p:txBody>
      </p:sp>
      <p:sp>
        <p:nvSpPr>
          <p:cNvPr id="2151" name="Text Box 103"/>
          <p:cNvSpPr txBox="1">
            <a:spLocks noChangeArrowheads="1"/>
          </p:cNvSpPr>
          <p:nvPr/>
        </p:nvSpPr>
        <p:spPr bwMode="auto">
          <a:xfrm>
            <a:off x="4546600" y="5440363"/>
            <a:ext cx="1371600" cy="1257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800">
                <a:latin typeface="Tahoma" panose="020B0604030504040204" pitchFamily="34" charset="0"/>
              </a:rPr>
              <a:t>(9) When the protein is finished the mRNA and ribosome disassemble so that the ribosome is free to be a protein synthesis site again.  The mRNA may return to the nucleus to be broken apart to form more mRNA </a:t>
            </a:r>
            <a:endParaRPr lang="en-CA" altLang="en-US"/>
          </a:p>
        </p:txBody>
      </p:sp>
      <p:sp>
        <p:nvSpPr>
          <p:cNvPr id="2152" name="Text Box 104"/>
          <p:cNvSpPr txBox="1">
            <a:spLocks noChangeArrowheads="1"/>
          </p:cNvSpPr>
          <p:nvPr/>
        </p:nvSpPr>
        <p:spPr bwMode="auto">
          <a:xfrm>
            <a:off x="3517900" y="4868863"/>
            <a:ext cx="571500" cy="342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tRNA</a:t>
            </a:r>
            <a:endParaRPr lang="en-CA" altLang="en-US"/>
          </a:p>
        </p:txBody>
      </p:sp>
      <p:grpSp>
        <p:nvGrpSpPr>
          <p:cNvPr id="2184" name="Group 136"/>
          <p:cNvGrpSpPr>
            <a:grpSpLocks/>
          </p:cNvGrpSpPr>
          <p:nvPr/>
        </p:nvGrpSpPr>
        <p:grpSpPr bwMode="auto">
          <a:xfrm>
            <a:off x="6167439" y="1341438"/>
            <a:ext cx="2592387" cy="1079500"/>
            <a:chOff x="2984" y="836"/>
            <a:chExt cx="1512" cy="576"/>
          </a:xfrm>
        </p:grpSpPr>
        <p:sp>
          <p:nvSpPr>
            <p:cNvPr id="2086" name="Text Box 38"/>
            <p:cNvSpPr txBox="1">
              <a:spLocks noChangeArrowheads="1"/>
            </p:cNvSpPr>
            <p:nvPr/>
          </p:nvSpPr>
          <p:spPr bwMode="auto">
            <a:xfrm>
              <a:off x="3344" y="1124"/>
              <a:ext cx="432" cy="14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mRNA</a:t>
              </a:r>
              <a:endParaRPr lang="en-CA" altLang="en-US"/>
            </a:p>
          </p:txBody>
        </p:sp>
        <p:sp>
          <p:nvSpPr>
            <p:cNvPr id="2087" name="Text Box 39"/>
            <p:cNvSpPr txBox="1">
              <a:spLocks noChangeArrowheads="1"/>
            </p:cNvSpPr>
            <p:nvPr/>
          </p:nvSpPr>
          <p:spPr bwMode="auto">
            <a:xfrm>
              <a:off x="3704" y="1124"/>
              <a:ext cx="792" cy="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(3) The mRNA moves to find the appropriate ribosome.</a:t>
              </a:r>
            </a:p>
          </p:txBody>
        </p:sp>
        <p:grpSp>
          <p:nvGrpSpPr>
            <p:cNvPr id="2153" name="Group 105"/>
            <p:cNvGrpSpPr>
              <a:grpSpLocks/>
            </p:cNvGrpSpPr>
            <p:nvPr/>
          </p:nvGrpSpPr>
          <p:grpSpPr bwMode="auto">
            <a:xfrm>
              <a:off x="2984" y="836"/>
              <a:ext cx="1368" cy="288"/>
              <a:chOff x="7641" y="8104"/>
              <a:chExt cx="3420" cy="720"/>
            </a:xfrm>
          </p:grpSpPr>
          <p:grpSp>
            <p:nvGrpSpPr>
              <p:cNvPr id="2154" name="Group 106"/>
              <p:cNvGrpSpPr>
                <a:grpSpLocks/>
              </p:cNvGrpSpPr>
              <p:nvPr/>
            </p:nvGrpSpPr>
            <p:grpSpPr bwMode="auto">
              <a:xfrm>
                <a:off x="7821" y="8464"/>
                <a:ext cx="2700" cy="360"/>
                <a:chOff x="7821" y="8284"/>
                <a:chExt cx="2700" cy="360"/>
              </a:xfrm>
            </p:grpSpPr>
            <p:sp>
              <p:nvSpPr>
                <p:cNvPr id="2155" name="Line 107"/>
                <p:cNvSpPr>
                  <a:spLocks noChangeShapeType="1"/>
                </p:cNvSpPr>
                <p:nvPr/>
              </p:nvSpPr>
              <p:spPr bwMode="auto">
                <a:xfrm>
                  <a:off x="7821" y="8644"/>
                  <a:ext cx="2700"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56" name="Line 108"/>
                <p:cNvSpPr>
                  <a:spLocks noChangeShapeType="1"/>
                </p:cNvSpPr>
                <p:nvPr/>
              </p:nvSpPr>
              <p:spPr bwMode="auto">
                <a:xfrm flipV="1">
                  <a:off x="78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57" name="Line 109"/>
                <p:cNvSpPr>
                  <a:spLocks noChangeShapeType="1"/>
                </p:cNvSpPr>
                <p:nvPr/>
              </p:nvSpPr>
              <p:spPr bwMode="auto">
                <a:xfrm flipV="1">
                  <a:off x="83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58" name="Line 110"/>
                <p:cNvSpPr>
                  <a:spLocks noChangeShapeType="1"/>
                </p:cNvSpPr>
                <p:nvPr/>
              </p:nvSpPr>
              <p:spPr bwMode="auto">
                <a:xfrm flipV="1">
                  <a:off x="800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59" name="Line 111"/>
                <p:cNvSpPr>
                  <a:spLocks noChangeShapeType="1"/>
                </p:cNvSpPr>
                <p:nvPr/>
              </p:nvSpPr>
              <p:spPr bwMode="auto">
                <a:xfrm flipV="1">
                  <a:off x="87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0" name="Line 112"/>
                <p:cNvSpPr>
                  <a:spLocks noChangeShapeType="1"/>
                </p:cNvSpPr>
                <p:nvPr/>
              </p:nvSpPr>
              <p:spPr bwMode="auto">
                <a:xfrm flipV="1">
                  <a:off x="908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1" name="Line 113"/>
                <p:cNvSpPr>
                  <a:spLocks noChangeShapeType="1"/>
                </p:cNvSpPr>
                <p:nvPr/>
              </p:nvSpPr>
              <p:spPr bwMode="auto">
                <a:xfrm flipV="1">
                  <a:off x="92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2" name="Line 114"/>
                <p:cNvSpPr>
                  <a:spLocks noChangeShapeType="1"/>
                </p:cNvSpPr>
                <p:nvPr/>
              </p:nvSpPr>
              <p:spPr bwMode="auto">
                <a:xfrm flipV="1">
                  <a:off x="944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3" name="Line 115"/>
                <p:cNvSpPr>
                  <a:spLocks noChangeShapeType="1"/>
                </p:cNvSpPr>
                <p:nvPr/>
              </p:nvSpPr>
              <p:spPr bwMode="auto">
                <a:xfrm flipV="1">
                  <a:off x="96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4" name="Line 116"/>
                <p:cNvSpPr>
                  <a:spLocks noChangeShapeType="1"/>
                </p:cNvSpPr>
                <p:nvPr/>
              </p:nvSpPr>
              <p:spPr bwMode="auto">
                <a:xfrm flipV="1">
                  <a:off x="980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5" name="Line 117"/>
                <p:cNvSpPr>
                  <a:spLocks noChangeShapeType="1"/>
                </p:cNvSpPr>
                <p:nvPr/>
              </p:nvSpPr>
              <p:spPr bwMode="auto">
                <a:xfrm flipV="1">
                  <a:off x="998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6" name="Line 118"/>
                <p:cNvSpPr>
                  <a:spLocks noChangeShapeType="1"/>
                </p:cNvSpPr>
                <p:nvPr/>
              </p:nvSpPr>
              <p:spPr bwMode="auto">
                <a:xfrm flipV="1">
                  <a:off x="101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7" name="Line 119"/>
                <p:cNvSpPr>
                  <a:spLocks noChangeShapeType="1"/>
                </p:cNvSpPr>
                <p:nvPr/>
              </p:nvSpPr>
              <p:spPr bwMode="auto">
                <a:xfrm flipV="1">
                  <a:off x="1034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8" name="Line 120"/>
                <p:cNvSpPr>
                  <a:spLocks noChangeShapeType="1"/>
                </p:cNvSpPr>
                <p:nvPr/>
              </p:nvSpPr>
              <p:spPr bwMode="auto">
                <a:xfrm flipV="1">
                  <a:off x="105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169" name="Text Box 121"/>
              <p:cNvSpPr txBox="1">
                <a:spLocks noChangeArrowheads="1"/>
              </p:cNvSpPr>
              <p:nvPr/>
            </p:nvSpPr>
            <p:spPr bwMode="auto">
              <a:xfrm>
                <a:off x="7641" y="8104"/>
                <a:ext cx="34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FF"/>
                    </a:solidFill>
                    <a:miter lim="800000"/>
                    <a:headEnd/>
                    <a:tailEnd/>
                  </a14:hiddenLine>
                </a:ext>
              </a:extLst>
            </p:spPr>
            <p:txBody>
              <a:bodyPr/>
              <a:lstStyle/>
              <a:p>
                <a:r>
                  <a:rPr lang="en-CA" altLang="en-US" sz="900"/>
                  <a:t>A U    G     U    A  U C G A U C G  U</a:t>
                </a:r>
                <a:endParaRPr lang="en-CA" altLang="en-US"/>
              </a:p>
            </p:txBody>
          </p:sp>
        </p:grpSp>
      </p:grpSp>
      <p:grpSp>
        <p:nvGrpSpPr>
          <p:cNvPr id="2182" name="Group 134"/>
          <p:cNvGrpSpPr>
            <a:grpSpLocks/>
          </p:cNvGrpSpPr>
          <p:nvPr/>
        </p:nvGrpSpPr>
        <p:grpSpPr bwMode="auto">
          <a:xfrm>
            <a:off x="2717800" y="298450"/>
            <a:ext cx="2400300" cy="2743200"/>
            <a:chOff x="752" y="188"/>
            <a:chExt cx="1512" cy="1728"/>
          </a:xfrm>
        </p:grpSpPr>
        <p:sp>
          <p:nvSpPr>
            <p:cNvPr id="2057" name="Text Box 9"/>
            <p:cNvSpPr txBox="1">
              <a:spLocks noChangeArrowheads="1"/>
            </p:cNvSpPr>
            <p:nvPr/>
          </p:nvSpPr>
          <p:spPr bwMode="auto">
            <a:xfrm>
              <a:off x="752" y="1700"/>
              <a:ext cx="576" cy="2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000" b="1"/>
                <a:t>cytoplasm</a:t>
              </a:r>
              <a:endParaRPr lang="en-CA" altLang="en-US" sz="1000"/>
            </a:p>
          </p:txBody>
        </p:sp>
        <p:sp>
          <p:nvSpPr>
            <p:cNvPr id="2054" name="Arc 6"/>
            <p:cNvSpPr>
              <a:spLocks/>
            </p:cNvSpPr>
            <p:nvPr/>
          </p:nvSpPr>
          <p:spPr bwMode="auto">
            <a:xfrm flipV="1">
              <a:off x="752" y="188"/>
              <a:ext cx="1512" cy="15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FF0000"/>
            </a:solidFill>
            <a:ln w="19050">
              <a:solidFill>
                <a:srgbClr val="000000"/>
              </a:solidFill>
              <a:round/>
              <a:headEnd/>
              <a:tailEnd/>
            </a:ln>
          </p:spPr>
          <p:txBody>
            <a:bodyPr/>
            <a:lstStyle/>
            <a:p>
              <a:endParaRPr lang="en-CA"/>
            </a:p>
          </p:txBody>
        </p:sp>
        <p:sp>
          <p:nvSpPr>
            <p:cNvPr id="2058" name="Text Box 10"/>
            <p:cNvSpPr txBox="1">
              <a:spLocks noChangeArrowheads="1"/>
            </p:cNvSpPr>
            <p:nvPr/>
          </p:nvSpPr>
          <p:spPr bwMode="auto">
            <a:xfrm>
              <a:off x="752" y="1513"/>
              <a:ext cx="504" cy="216"/>
            </a:xfrm>
            <a:prstGeom prst="rect">
              <a:avLst/>
            </a:prstGeom>
            <a:noFill/>
            <a:ln>
              <a:noFill/>
            </a:ln>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nucleus</a:t>
              </a:r>
              <a:endParaRPr lang="en-CA" altLang="en-US"/>
            </a:p>
          </p:txBody>
        </p:sp>
        <p:grpSp>
          <p:nvGrpSpPr>
            <p:cNvPr id="2060" name="Group 12"/>
            <p:cNvGrpSpPr>
              <a:grpSpLocks/>
            </p:cNvGrpSpPr>
            <p:nvPr/>
          </p:nvGrpSpPr>
          <p:grpSpPr bwMode="auto">
            <a:xfrm rot="2193095">
              <a:off x="1328" y="188"/>
              <a:ext cx="144" cy="1152"/>
              <a:chOff x="3681" y="1804"/>
              <a:chExt cx="360" cy="2880"/>
            </a:xfrm>
          </p:grpSpPr>
          <p:sp>
            <p:nvSpPr>
              <p:cNvPr id="2061" name="AutoShape 13"/>
              <p:cNvSpPr>
                <a:spLocks noChangeArrowheads="1"/>
              </p:cNvSpPr>
              <p:nvPr/>
            </p:nvSpPr>
            <p:spPr bwMode="auto">
              <a:xfrm>
                <a:off x="3681" y="2524"/>
                <a:ext cx="360" cy="720"/>
              </a:xfrm>
              <a:prstGeom prst="flowChartCollate">
                <a:avLst/>
              </a:prstGeom>
              <a:solidFill>
                <a:srgbClr val="CC99FF"/>
              </a:solidFill>
              <a:ln w="15875">
                <a:solidFill>
                  <a:srgbClr val="993366"/>
                </a:solidFill>
                <a:miter lim="800000"/>
                <a:headEnd/>
                <a:tailEnd/>
              </a:ln>
            </p:spPr>
            <p:txBody>
              <a:bodyPr/>
              <a:lstStyle/>
              <a:p>
                <a:endParaRPr lang="en-CA"/>
              </a:p>
            </p:txBody>
          </p:sp>
          <p:sp>
            <p:nvSpPr>
              <p:cNvPr id="2062" name="AutoShape 14"/>
              <p:cNvSpPr>
                <a:spLocks noChangeArrowheads="1"/>
              </p:cNvSpPr>
              <p:nvPr/>
            </p:nvSpPr>
            <p:spPr bwMode="auto">
              <a:xfrm>
                <a:off x="3681" y="1804"/>
                <a:ext cx="360" cy="720"/>
              </a:xfrm>
              <a:prstGeom prst="flowChartCollate">
                <a:avLst/>
              </a:prstGeom>
              <a:solidFill>
                <a:srgbClr val="CC99FF"/>
              </a:solidFill>
              <a:ln w="15875">
                <a:solidFill>
                  <a:srgbClr val="993366"/>
                </a:solidFill>
                <a:miter lim="800000"/>
                <a:headEnd/>
                <a:tailEnd/>
              </a:ln>
            </p:spPr>
            <p:txBody>
              <a:bodyPr/>
              <a:lstStyle/>
              <a:p>
                <a:endParaRPr lang="en-CA"/>
              </a:p>
            </p:txBody>
          </p:sp>
          <p:sp>
            <p:nvSpPr>
              <p:cNvPr id="2063" name="AutoShape 15"/>
              <p:cNvSpPr>
                <a:spLocks noChangeArrowheads="1"/>
              </p:cNvSpPr>
              <p:nvPr/>
            </p:nvSpPr>
            <p:spPr bwMode="auto">
              <a:xfrm>
                <a:off x="3681" y="3964"/>
                <a:ext cx="360" cy="720"/>
              </a:xfrm>
              <a:prstGeom prst="flowChartCollate">
                <a:avLst/>
              </a:prstGeom>
              <a:solidFill>
                <a:srgbClr val="CC99FF"/>
              </a:solidFill>
              <a:ln w="15875">
                <a:solidFill>
                  <a:srgbClr val="993366"/>
                </a:solidFill>
                <a:miter lim="800000"/>
                <a:headEnd/>
                <a:tailEnd/>
              </a:ln>
            </p:spPr>
            <p:txBody>
              <a:bodyPr/>
              <a:lstStyle/>
              <a:p>
                <a:endParaRPr lang="en-CA"/>
              </a:p>
            </p:txBody>
          </p:sp>
          <p:sp>
            <p:nvSpPr>
              <p:cNvPr id="2064" name="AutoShape 16"/>
              <p:cNvSpPr>
                <a:spLocks noChangeArrowheads="1"/>
              </p:cNvSpPr>
              <p:nvPr/>
            </p:nvSpPr>
            <p:spPr bwMode="auto">
              <a:xfrm>
                <a:off x="3681" y="3244"/>
                <a:ext cx="360" cy="720"/>
              </a:xfrm>
              <a:prstGeom prst="flowChartCollate">
                <a:avLst/>
              </a:prstGeom>
              <a:solidFill>
                <a:srgbClr val="CC99FF"/>
              </a:solidFill>
              <a:ln w="15875">
                <a:solidFill>
                  <a:srgbClr val="993366"/>
                </a:solidFill>
                <a:miter lim="800000"/>
                <a:headEnd/>
                <a:tailEnd/>
              </a:ln>
            </p:spPr>
            <p:txBody>
              <a:bodyPr/>
              <a:lstStyle/>
              <a:p>
                <a:endParaRPr lang="en-CA"/>
              </a:p>
            </p:txBody>
          </p:sp>
        </p:grpSp>
        <p:sp>
          <p:nvSpPr>
            <p:cNvPr id="2065" name="Text Box 17"/>
            <p:cNvSpPr txBox="1">
              <a:spLocks noChangeArrowheads="1"/>
            </p:cNvSpPr>
            <p:nvPr/>
          </p:nvSpPr>
          <p:spPr bwMode="auto">
            <a:xfrm>
              <a:off x="1184" y="1124"/>
              <a:ext cx="360" cy="144"/>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DNA</a:t>
              </a:r>
              <a:endParaRPr lang="en-CA" altLang="en-US"/>
            </a:p>
          </p:txBody>
        </p:sp>
        <p:sp>
          <p:nvSpPr>
            <p:cNvPr id="2173" name="Oval 125"/>
            <p:cNvSpPr>
              <a:spLocks noChangeArrowheads="1"/>
            </p:cNvSpPr>
            <p:nvPr/>
          </p:nvSpPr>
          <p:spPr bwMode="auto">
            <a:xfrm>
              <a:off x="930" y="890"/>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4" name="Oval 126"/>
            <p:cNvSpPr>
              <a:spLocks noChangeArrowheads="1"/>
            </p:cNvSpPr>
            <p:nvPr/>
          </p:nvSpPr>
          <p:spPr bwMode="auto">
            <a:xfrm>
              <a:off x="1655" y="981"/>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5" name="Oval 127"/>
            <p:cNvSpPr>
              <a:spLocks noChangeArrowheads="1"/>
            </p:cNvSpPr>
            <p:nvPr/>
          </p:nvSpPr>
          <p:spPr bwMode="auto">
            <a:xfrm>
              <a:off x="1882" y="346"/>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6" name="Oval 128"/>
            <p:cNvSpPr>
              <a:spLocks noChangeArrowheads="1"/>
            </p:cNvSpPr>
            <p:nvPr/>
          </p:nvSpPr>
          <p:spPr bwMode="auto">
            <a:xfrm>
              <a:off x="1837" y="618"/>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7" name="Oval 129"/>
            <p:cNvSpPr>
              <a:spLocks noChangeArrowheads="1"/>
            </p:cNvSpPr>
            <p:nvPr/>
          </p:nvSpPr>
          <p:spPr bwMode="auto">
            <a:xfrm>
              <a:off x="1338" y="255"/>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8" name="Oval 130"/>
            <p:cNvSpPr>
              <a:spLocks noChangeArrowheads="1"/>
            </p:cNvSpPr>
            <p:nvPr/>
          </p:nvSpPr>
          <p:spPr bwMode="auto">
            <a:xfrm>
              <a:off x="884" y="1344"/>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9" name="Oval 131"/>
            <p:cNvSpPr>
              <a:spLocks noChangeArrowheads="1"/>
            </p:cNvSpPr>
            <p:nvPr/>
          </p:nvSpPr>
          <p:spPr bwMode="auto">
            <a:xfrm>
              <a:off x="1338" y="1344"/>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grpSp>
      <p:grpSp>
        <p:nvGrpSpPr>
          <p:cNvPr id="2183" name="Group 135"/>
          <p:cNvGrpSpPr>
            <a:grpSpLocks/>
          </p:cNvGrpSpPr>
          <p:nvPr/>
        </p:nvGrpSpPr>
        <p:grpSpPr bwMode="auto">
          <a:xfrm>
            <a:off x="4656138" y="549276"/>
            <a:ext cx="1655762" cy="887413"/>
            <a:chOff x="1973" y="433"/>
            <a:chExt cx="867" cy="472"/>
          </a:xfrm>
        </p:grpSpPr>
        <p:sp>
          <p:nvSpPr>
            <p:cNvPr id="2084" name="Text Box 36"/>
            <p:cNvSpPr txBox="1">
              <a:spLocks noChangeArrowheads="1"/>
            </p:cNvSpPr>
            <p:nvPr/>
          </p:nvSpPr>
          <p:spPr bwMode="auto">
            <a:xfrm>
              <a:off x="2408" y="433"/>
              <a:ext cx="432" cy="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800">
                  <a:latin typeface="Tahoma" panose="020B0604030504040204" pitchFamily="34" charset="0"/>
                </a:rPr>
                <a:t>(</a:t>
              </a:r>
              <a:r>
                <a:rPr lang="en-US" altLang="en-US" sz="900">
                  <a:latin typeface="Tahoma" panose="020B0604030504040204" pitchFamily="34" charset="0"/>
                </a:rPr>
                <a:t>2) mRNA leaves the nucleus</a:t>
              </a:r>
              <a:endParaRPr lang="en-CA" altLang="en-US" sz="900"/>
            </a:p>
          </p:txBody>
        </p:sp>
        <p:sp>
          <p:nvSpPr>
            <p:cNvPr id="2181" name="Freeform 133"/>
            <p:cNvSpPr>
              <a:spLocks/>
            </p:cNvSpPr>
            <p:nvPr/>
          </p:nvSpPr>
          <p:spPr bwMode="auto">
            <a:xfrm>
              <a:off x="1973" y="436"/>
              <a:ext cx="600" cy="469"/>
            </a:xfrm>
            <a:custGeom>
              <a:avLst/>
              <a:gdLst>
                <a:gd name="T0" fmla="*/ 0 w 1500"/>
                <a:gd name="T1" fmla="*/ 0 h 1174"/>
                <a:gd name="T2" fmla="*/ 17 w 1500"/>
                <a:gd name="T3" fmla="*/ 120 h 1174"/>
                <a:gd name="T4" fmla="*/ 360 w 1500"/>
                <a:gd name="T5" fmla="*/ 291 h 1174"/>
                <a:gd name="T6" fmla="*/ 429 w 1500"/>
                <a:gd name="T7" fmla="*/ 445 h 1174"/>
                <a:gd name="T8" fmla="*/ 549 w 1500"/>
                <a:gd name="T9" fmla="*/ 583 h 1174"/>
                <a:gd name="T10" fmla="*/ 583 w 1500"/>
                <a:gd name="T11" fmla="*/ 634 h 1174"/>
                <a:gd name="T12" fmla="*/ 771 w 1500"/>
                <a:gd name="T13" fmla="*/ 685 h 1174"/>
                <a:gd name="T14" fmla="*/ 926 w 1500"/>
                <a:gd name="T15" fmla="*/ 754 h 1174"/>
                <a:gd name="T16" fmla="*/ 1080 w 1500"/>
                <a:gd name="T17" fmla="*/ 925 h 1174"/>
                <a:gd name="T18" fmla="*/ 1217 w 1500"/>
                <a:gd name="T19" fmla="*/ 1028 h 1174"/>
                <a:gd name="T20" fmla="*/ 1354 w 1500"/>
                <a:gd name="T21" fmla="*/ 1097 h 1174"/>
                <a:gd name="T22" fmla="*/ 1500 w 1500"/>
                <a:gd name="T23"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00" h="1174">
                  <a:moveTo>
                    <a:pt x="0" y="0"/>
                  </a:moveTo>
                  <a:cubicBezTo>
                    <a:pt x="6" y="40"/>
                    <a:pt x="2" y="82"/>
                    <a:pt x="17" y="120"/>
                  </a:cubicBezTo>
                  <a:cubicBezTo>
                    <a:pt x="78" y="279"/>
                    <a:pt x="212" y="273"/>
                    <a:pt x="360" y="291"/>
                  </a:cubicBezTo>
                  <a:cubicBezTo>
                    <a:pt x="414" y="373"/>
                    <a:pt x="387" y="323"/>
                    <a:pt x="429" y="445"/>
                  </a:cubicBezTo>
                  <a:cubicBezTo>
                    <a:pt x="445" y="490"/>
                    <a:pt x="528" y="562"/>
                    <a:pt x="549" y="583"/>
                  </a:cubicBezTo>
                  <a:cubicBezTo>
                    <a:pt x="563" y="597"/>
                    <a:pt x="566" y="623"/>
                    <a:pt x="583" y="634"/>
                  </a:cubicBezTo>
                  <a:cubicBezTo>
                    <a:pt x="637" y="667"/>
                    <a:pt x="712" y="669"/>
                    <a:pt x="771" y="685"/>
                  </a:cubicBezTo>
                  <a:cubicBezTo>
                    <a:pt x="873" y="713"/>
                    <a:pt x="855" y="708"/>
                    <a:pt x="926" y="754"/>
                  </a:cubicBezTo>
                  <a:cubicBezTo>
                    <a:pt x="953" y="835"/>
                    <a:pt x="1012" y="880"/>
                    <a:pt x="1080" y="925"/>
                  </a:cubicBezTo>
                  <a:cubicBezTo>
                    <a:pt x="1120" y="986"/>
                    <a:pt x="1149" y="1005"/>
                    <a:pt x="1217" y="1028"/>
                  </a:cubicBezTo>
                  <a:cubicBezTo>
                    <a:pt x="1263" y="1059"/>
                    <a:pt x="1306" y="1073"/>
                    <a:pt x="1354" y="1097"/>
                  </a:cubicBezTo>
                  <a:lnTo>
                    <a:pt x="1500" y="1174"/>
                  </a:lnTo>
                </a:path>
              </a:pathLst>
            </a:custGeom>
            <a:noFill/>
            <a:ln w="19050"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grpSp>
      <p:sp>
        <p:nvSpPr>
          <p:cNvPr id="2085" name="Text Box 37"/>
          <p:cNvSpPr txBox="1">
            <a:spLocks noChangeArrowheads="1"/>
          </p:cNvSpPr>
          <p:nvPr/>
        </p:nvSpPr>
        <p:spPr bwMode="auto">
          <a:xfrm>
            <a:off x="2566988" y="404814"/>
            <a:ext cx="10160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900">
                <a:latin typeface="Tahoma" panose="020B0604030504040204" pitchFamily="34" charset="0"/>
              </a:rPr>
              <a:t>(1) The DNA transcribes its message into mRNA in the nucleus</a:t>
            </a:r>
            <a:endParaRPr lang="en-CA" altLang="en-US" sz="900"/>
          </a:p>
        </p:txBody>
      </p:sp>
      <p:sp>
        <p:nvSpPr>
          <p:cNvPr id="2186" name="Text Box 138"/>
          <p:cNvSpPr txBox="1">
            <a:spLocks noChangeArrowheads="1"/>
          </p:cNvSpPr>
          <p:nvPr/>
        </p:nvSpPr>
        <p:spPr bwMode="auto">
          <a:xfrm>
            <a:off x="1919288" y="5157788"/>
            <a:ext cx="457200" cy="342900"/>
          </a:xfrm>
          <a:prstGeom prst="rect">
            <a:avLst/>
          </a:prstGeom>
          <a:solidFill>
            <a:srgbClr val="FFCC00"/>
          </a:solidFill>
          <a:ln w="9525">
            <a:solidFill>
              <a:srgbClr val="000000"/>
            </a:solidFill>
            <a:miter lim="800000"/>
            <a:headEnd/>
            <a:tailEnd/>
          </a:ln>
        </p:spPr>
        <p:txBody>
          <a:bodyPr/>
          <a:lstStyle/>
          <a:p>
            <a:r>
              <a:rPr lang="en-CA" altLang="en-US" sz="800"/>
              <a:t>AA</a:t>
            </a:r>
            <a:r>
              <a:rPr lang="en-CA" altLang="en-US" sz="800" baseline="-25000"/>
              <a:t>1</a:t>
            </a:r>
            <a:endParaRPr lang="en-CA" altLang="en-US"/>
          </a:p>
        </p:txBody>
      </p:sp>
      <p:grpSp>
        <p:nvGrpSpPr>
          <p:cNvPr id="2187" name="Group 139"/>
          <p:cNvGrpSpPr>
            <a:grpSpLocks/>
          </p:cNvGrpSpPr>
          <p:nvPr/>
        </p:nvGrpSpPr>
        <p:grpSpPr bwMode="auto">
          <a:xfrm>
            <a:off x="2782888" y="5300663"/>
            <a:ext cx="457200" cy="342900"/>
            <a:chOff x="4941" y="7204"/>
            <a:chExt cx="720" cy="540"/>
          </a:xfrm>
        </p:grpSpPr>
        <p:sp>
          <p:nvSpPr>
            <p:cNvPr id="2188" name="AutoShape 140"/>
            <p:cNvSpPr>
              <a:spLocks noChangeArrowheads="1"/>
            </p:cNvSpPr>
            <p:nvPr/>
          </p:nvSpPr>
          <p:spPr bwMode="auto">
            <a:xfrm>
              <a:off x="4941" y="7204"/>
              <a:ext cx="540" cy="540"/>
            </a:xfrm>
            <a:prstGeom prst="triangle">
              <a:avLst>
                <a:gd name="adj" fmla="val 50000"/>
              </a:avLst>
            </a:prstGeom>
            <a:solidFill>
              <a:srgbClr val="800080"/>
            </a:solidFill>
            <a:ln w="9525">
              <a:solidFill>
                <a:srgbClr val="000000"/>
              </a:solidFill>
              <a:miter lim="800000"/>
              <a:headEnd/>
              <a:tailEnd/>
            </a:ln>
          </p:spPr>
          <p:txBody>
            <a:bodyPr/>
            <a:lstStyle/>
            <a:p>
              <a:endParaRPr lang="en-CA"/>
            </a:p>
          </p:txBody>
        </p:sp>
        <p:sp>
          <p:nvSpPr>
            <p:cNvPr id="2189" name="Text Box 141"/>
            <p:cNvSpPr txBox="1">
              <a:spLocks noChangeArrowheads="1"/>
            </p:cNvSpPr>
            <p:nvPr/>
          </p:nvSpPr>
          <p:spPr bwMode="auto">
            <a:xfrm>
              <a:off x="4941" y="7384"/>
              <a:ext cx="7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2</a:t>
              </a:r>
              <a:endParaRPr lang="en-CA" altLang="en-US"/>
            </a:p>
          </p:txBody>
        </p:sp>
      </p:grpSp>
    </p:spTree>
    <p:extLst>
      <p:ext uri="{BB962C8B-B14F-4D97-AF65-F5344CB8AC3E}">
        <p14:creationId xmlns:p14="http://schemas.microsoft.com/office/powerpoint/2010/main" val="17983224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85"/>
                                        </p:tgtEl>
                                        <p:attrNameLst>
                                          <p:attrName>style.visibility</p:attrName>
                                        </p:attrNameLst>
                                      </p:cBhvr>
                                      <p:to>
                                        <p:strVal val="visible"/>
                                      </p:to>
                                    </p:set>
                                    <p:anim calcmode="lin" valueType="num">
                                      <p:cBhvr additive="base">
                                        <p:cTn id="7" dur="500" fill="hold"/>
                                        <p:tgtEl>
                                          <p:spTgt spid="2085"/>
                                        </p:tgtEl>
                                        <p:attrNameLst>
                                          <p:attrName>ppt_x</p:attrName>
                                        </p:attrNameLst>
                                      </p:cBhvr>
                                      <p:tavLst>
                                        <p:tav tm="0">
                                          <p:val>
                                            <p:strVal val="0-#ppt_w/2"/>
                                          </p:val>
                                        </p:tav>
                                        <p:tav tm="100000">
                                          <p:val>
                                            <p:strVal val="#ppt_x"/>
                                          </p:val>
                                        </p:tav>
                                      </p:tavLst>
                                    </p:anim>
                                    <p:anim calcmode="lin" valueType="num">
                                      <p:cBhvr additive="base">
                                        <p:cTn id="8" dur="500" fill="hold"/>
                                        <p:tgtEl>
                                          <p:spTgt spid="208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2183"/>
                                        </p:tgtEl>
                                        <p:attrNameLst>
                                          <p:attrName>style.visibility</p:attrName>
                                        </p:attrNameLst>
                                      </p:cBhvr>
                                      <p:to>
                                        <p:strVal val="visible"/>
                                      </p:to>
                                    </p:set>
                                    <p:anim calcmode="lin" valueType="num">
                                      <p:cBhvr additive="base">
                                        <p:cTn id="13" dur="500" fill="hold"/>
                                        <p:tgtEl>
                                          <p:spTgt spid="2183"/>
                                        </p:tgtEl>
                                        <p:attrNameLst>
                                          <p:attrName>ppt_x</p:attrName>
                                        </p:attrNameLst>
                                      </p:cBhvr>
                                      <p:tavLst>
                                        <p:tav tm="0">
                                          <p:val>
                                            <p:strVal val="1+#ppt_w/2"/>
                                          </p:val>
                                        </p:tav>
                                        <p:tav tm="100000">
                                          <p:val>
                                            <p:strVal val="#ppt_x"/>
                                          </p:val>
                                        </p:tav>
                                      </p:tavLst>
                                    </p:anim>
                                    <p:anim calcmode="lin" valueType="num">
                                      <p:cBhvr additive="base">
                                        <p:cTn id="14" dur="500" fill="hold"/>
                                        <p:tgtEl>
                                          <p:spTgt spid="218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2184"/>
                                        </p:tgtEl>
                                        <p:attrNameLst>
                                          <p:attrName>style.visibility</p:attrName>
                                        </p:attrNameLst>
                                      </p:cBhvr>
                                      <p:to>
                                        <p:strVal val="visible"/>
                                      </p:to>
                                    </p:set>
                                    <p:anim calcmode="lin" valueType="num">
                                      <p:cBhvr additive="base">
                                        <p:cTn id="19" dur="500" fill="hold"/>
                                        <p:tgtEl>
                                          <p:spTgt spid="2184"/>
                                        </p:tgtEl>
                                        <p:attrNameLst>
                                          <p:attrName>ppt_x</p:attrName>
                                        </p:attrNameLst>
                                      </p:cBhvr>
                                      <p:tavLst>
                                        <p:tav tm="0">
                                          <p:val>
                                            <p:strVal val="1+#ppt_w/2"/>
                                          </p:val>
                                        </p:tav>
                                        <p:tav tm="100000">
                                          <p:val>
                                            <p:strVal val="#ppt_x"/>
                                          </p:val>
                                        </p:tav>
                                      </p:tavLst>
                                    </p:anim>
                                    <p:anim calcmode="lin" valueType="num">
                                      <p:cBhvr additive="base">
                                        <p:cTn id="20" dur="500" fill="hold"/>
                                        <p:tgtEl>
                                          <p:spTgt spid="218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066"/>
                                        </p:tgtEl>
                                        <p:attrNameLst>
                                          <p:attrName>style.visibility</p:attrName>
                                        </p:attrNameLst>
                                      </p:cBhvr>
                                      <p:to>
                                        <p:strVal val="visible"/>
                                      </p:to>
                                    </p:set>
                                    <p:anim calcmode="lin" valueType="num">
                                      <p:cBhvr additive="base">
                                        <p:cTn id="25" dur="500" fill="hold"/>
                                        <p:tgtEl>
                                          <p:spTgt spid="2066"/>
                                        </p:tgtEl>
                                        <p:attrNameLst>
                                          <p:attrName>ppt_x</p:attrName>
                                        </p:attrNameLst>
                                      </p:cBhvr>
                                      <p:tavLst>
                                        <p:tav tm="0">
                                          <p:val>
                                            <p:strVal val="#ppt_x"/>
                                          </p:val>
                                        </p:tav>
                                        <p:tav tm="100000">
                                          <p:val>
                                            <p:strVal val="#ppt_x"/>
                                          </p:val>
                                        </p:tav>
                                      </p:tavLst>
                                    </p:anim>
                                    <p:anim calcmode="lin" valueType="num">
                                      <p:cBhvr additive="base">
                                        <p:cTn id="26" dur="500" fill="hold"/>
                                        <p:tgtEl>
                                          <p:spTgt spid="2066"/>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88"/>
                                        </p:tgtEl>
                                        <p:attrNameLst>
                                          <p:attrName>style.visibility</p:attrName>
                                        </p:attrNameLst>
                                      </p:cBhvr>
                                      <p:to>
                                        <p:strVal val="visible"/>
                                      </p:to>
                                    </p:set>
                                    <p:anim calcmode="lin" valueType="num">
                                      <p:cBhvr additive="base">
                                        <p:cTn id="31" dur="500" fill="hold"/>
                                        <p:tgtEl>
                                          <p:spTgt spid="2088"/>
                                        </p:tgtEl>
                                        <p:attrNameLst>
                                          <p:attrName>ppt_x</p:attrName>
                                        </p:attrNameLst>
                                      </p:cBhvr>
                                      <p:tavLst>
                                        <p:tav tm="0">
                                          <p:val>
                                            <p:strVal val="#ppt_x"/>
                                          </p:val>
                                        </p:tav>
                                        <p:tav tm="100000">
                                          <p:val>
                                            <p:strVal val="#ppt_x"/>
                                          </p:val>
                                        </p:tav>
                                      </p:tavLst>
                                    </p:anim>
                                    <p:anim calcmode="lin" valueType="num">
                                      <p:cBhvr additive="base">
                                        <p:cTn id="32" dur="500" fill="hold"/>
                                        <p:tgtEl>
                                          <p:spTgt spid="2088"/>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185"/>
                                        </p:tgtEl>
                                        <p:attrNameLst>
                                          <p:attrName>style.visibility</p:attrName>
                                        </p:attrNameLst>
                                      </p:cBhvr>
                                      <p:to>
                                        <p:strVal val="visible"/>
                                      </p:to>
                                    </p:set>
                                    <p:anim calcmode="lin" valueType="num">
                                      <p:cBhvr additive="base">
                                        <p:cTn id="37" dur="500" fill="hold"/>
                                        <p:tgtEl>
                                          <p:spTgt spid="2185"/>
                                        </p:tgtEl>
                                        <p:attrNameLst>
                                          <p:attrName>ppt_x</p:attrName>
                                        </p:attrNameLst>
                                      </p:cBhvr>
                                      <p:tavLst>
                                        <p:tav tm="0">
                                          <p:val>
                                            <p:strVal val="#ppt_x"/>
                                          </p:val>
                                        </p:tav>
                                        <p:tav tm="100000">
                                          <p:val>
                                            <p:strVal val="#ppt_x"/>
                                          </p:val>
                                        </p:tav>
                                      </p:tavLst>
                                    </p:anim>
                                    <p:anim calcmode="lin" valueType="num">
                                      <p:cBhvr additive="base">
                                        <p:cTn id="38" dur="500" fill="hold"/>
                                        <p:tgtEl>
                                          <p:spTgt spid="2185"/>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152"/>
                                        </p:tgtEl>
                                        <p:attrNameLst>
                                          <p:attrName>style.visibility</p:attrName>
                                        </p:attrNameLst>
                                      </p:cBhvr>
                                      <p:to>
                                        <p:strVal val="visible"/>
                                      </p:to>
                                    </p:set>
                                    <p:anim calcmode="lin" valueType="num">
                                      <p:cBhvr additive="base">
                                        <p:cTn id="43" dur="500" fill="hold"/>
                                        <p:tgtEl>
                                          <p:spTgt spid="2152"/>
                                        </p:tgtEl>
                                        <p:attrNameLst>
                                          <p:attrName>ppt_x</p:attrName>
                                        </p:attrNameLst>
                                      </p:cBhvr>
                                      <p:tavLst>
                                        <p:tav tm="0">
                                          <p:val>
                                            <p:strVal val="#ppt_x"/>
                                          </p:val>
                                        </p:tav>
                                        <p:tav tm="100000">
                                          <p:val>
                                            <p:strVal val="#ppt_x"/>
                                          </p:val>
                                        </p:tav>
                                      </p:tavLst>
                                    </p:anim>
                                    <p:anim calcmode="lin" valueType="num">
                                      <p:cBhvr additive="base">
                                        <p:cTn id="44" dur="500" fill="hold"/>
                                        <p:tgtEl>
                                          <p:spTgt spid="2152"/>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2190"/>
                                        </p:tgtEl>
                                        <p:attrNameLst>
                                          <p:attrName>style.visibility</p:attrName>
                                        </p:attrNameLst>
                                      </p:cBhvr>
                                      <p:to>
                                        <p:strVal val="visible"/>
                                      </p:to>
                                    </p:set>
                                    <p:anim calcmode="lin" valueType="num">
                                      <p:cBhvr additive="base">
                                        <p:cTn id="49" dur="500" fill="hold"/>
                                        <p:tgtEl>
                                          <p:spTgt spid="2190"/>
                                        </p:tgtEl>
                                        <p:attrNameLst>
                                          <p:attrName>ppt_x</p:attrName>
                                        </p:attrNameLst>
                                      </p:cBhvr>
                                      <p:tavLst>
                                        <p:tav tm="0">
                                          <p:val>
                                            <p:strVal val="#ppt_x"/>
                                          </p:val>
                                        </p:tav>
                                        <p:tav tm="100000">
                                          <p:val>
                                            <p:strVal val="#ppt_x"/>
                                          </p:val>
                                        </p:tav>
                                      </p:tavLst>
                                    </p:anim>
                                    <p:anim calcmode="lin" valueType="num">
                                      <p:cBhvr additive="base">
                                        <p:cTn id="50" dur="500" fill="hold"/>
                                        <p:tgtEl>
                                          <p:spTgt spid="2190"/>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142"/>
                                        </p:tgtEl>
                                        <p:attrNameLst>
                                          <p:attrName>style.visibility</p:attrName>
                                        </p:attrNameLst>
                                      </p:cBhvr>
                                      <p:to>
                                        <p:strVal val="visible"/>
                                      </p:to>
                                    </p:set>
                                    <p:anim calcmode="lin" valueType="num">
                                      <p:cBhvr additive="base">
                                        <p:cTn id="55" dur="500" fill="hold"/>
                                        <p:tgtEl>
                                          <p:spTgt spid="2142"/>
                                        </p:tgtEl>
                                        <p:attrNameLst>
                                          <p:attrName>ppt_x</p:attrName>
                                        </p:attrNameLst>
                                      </p:cBhvr>
                                      <p:tavLst>
                                        <p:tav tm="0">
                                          <p:val>
                                            <p:strVal val="0-#ppt_w/2"/>
                                          </p:val>
                                        </p:tav>
                                        <p:tav tm="100000">
                                          <p:val>
                                            <p:strVal val="#ppt_x"/>
                                          </p:val>
                                        </p:tav>
                                      </p:tavLst>
                                    </p:anim>
                                    <p:anim calcmode="lin" valueType="num">
                                      <p:cBhvr additive="base">
                                        <p:cTn id="56" dur="500" fill="hold"/>
                                        <p:tgtEl>
                                          <p:spTgt spid="2142"/>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2191"/>
                                        </p:tgtEl>
                                        <p:attrNameLst>
                                          <p:attrName>style.visibility</p:attrName>
                                        </p:attrNameLst>
                                      </p:cBhvr>
                                      <p:to>
                                        <p:strVal val="visible"/>
                                      </p:to>
                                    </p:set>
                                    <p:anim calcmode="lin" valueType="num">
                                      <p:cBhvr additive="base">
                                        <p:cTn id="61" dur="500" fill="hold"/>
                                        <p:tgtEl>
                                          <p:spTgt spid="2191"/>
                                        </p:tgtEl>
                                        <p:attrNameLst>
                                          <p:attrName>ppt_x</p:attrName>
                                        </p:attrNameLst>
                                      </p:cBhvr>
                                      <p:tavLst>
                                        <p:tav tm="0">
                                          <p:val>
                                            <p:strVal val="#ppt_x"/>
                                          </p:val>
                                        </p:tav>
                                        <p:tav tm="100000">
                                          <p:val>
                                            <p:strVal val="#ppt_x"/>
                                          </p:val>
                                        </p:tav>
                                      </p:tavLst>
                                    </p:anim>
                                    <p:anim calcmode="lin" valueType="num">
                                      <p:cBhvr additive="base">
                                        <p:cTn id="62" dur="500" fill="hold"/>
                                        <p:tgtEl>
                                          <p:spTgt spid="2191"/>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148"/>
                                        </p:tgtEl>
                                        <p:attrNameLst>
                                          <p:attrName>style.visibility</p:attrName>
                                        </p:attrNameLst>
                                      </p:cBhvr>
                                      <p:to>
                                        <p:strVal val="visible"/>
                                      </p:to>
                                    </p:set>
                                    <p:anim calcmode="lin" valueType="num">
                                      <p:cBhvr additive="base">
                                        <p:cTn id="67" dur="500" fill="hold"/>
                                        <p:tgtEl>
                                          <p:spTgt spid="2148"/>
                                        </p:tgtEl>
                                        <p:attrNameLst>
                                          <p:attrName>ppt_x</p:attrName>
                                        </p:attrNameLst>
                                      </p:cBhvr>
                                      <p:tavLst>
                                        <p:tav tm="0">
                                          <p:val>
                                            <p:strVal val="#ppt_x"/>
                                          </p:val>
                                        </p:tav>
                                        <p:tav tm="100000">
                                          <p:val>
                                            <p:strVal val="#ppt_x"/>
                                          </p:val>
                                        </p:tav>
                                      </p:tavLst>
                                    </p:anim>
                                    <p:anim calcmode="lin" valueType="num">
                                      <p:cBhvr additive="base">
                                        <p:cTn id="68" dur="500" fill="hold"/>
                                        <p:tgtEl>
                                          <p:spTgt spid="2148"/>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nodeType="clickEffect">
                                  <p:stCondLst>
                                    <p:cond delay="0"/>
                                  </p:stCondLst>
                                  <p:childTnLst>
                                    <p:set>
                                      <p:cBhvr>
                                        <p:cTn id="72" dur="1" fill="hold">
                                          <p:stCondLst>
                                            <p:cond delay="0"/>
                                          </p:stCondLst>
                                        </p:cTn>
                                        <p:tgtEl>
                                          <p:spTgt spid="2192"/>
                                        </p:tgtEl>
                                        <p:attrNameLst>
                                          <p:attrName>style.visibility</p:attrName>
                                        </p:attrNameLst>
                                      </p:cBhvr>
                                      <p:to>
                                        <p:strVal val="visible"/>
                                      </p:to>
                                    </p:set>
                                    <p:anim calcmode="lin" valueType="num">
                                      <p:cBhvr additive="base">
                                        <p:cTn id="73" dur="500" fill="hold"/>
                                        <p:tgtEl>
                                          <p:spTgt spid="2192"/>
                                        </p:tgtEl>
                                        <p:attrNameLst>
                                          <p:attrName>ppt_x</p:attrName>
                                        </p:attrNameLst>
                                      </p:cBhvr>
                                      <p:tavLst>
                                        <p:tav tm="0">
                                          <p:val>
                                            <p:strVal val="0-#ppt_w/2"/>
                                          </p:val>
                                        </p:tav>
                                        <p:tav tm="100000">
                                          <p:val>
                                            <p:strVal val="#ppt_x"/>
                                          </p:val>
                                        </p:tav>
                                      </p:tavLst>
                                    </p:anim>
                                    <p:anim calcmode="lin" valueType="num">
                                      <p:cBhvr additive="base">
                                        <p:cTn id="74" dur="500" fill="hold"/>
                                        <p:tgtEl>
                                          <p:spTgt spid="2192"/>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2" fill="hold" grpId="0" nodeType="clickEffect">
                                  <p:stCondLst>
                                    <p:cond delay="0"/>
                                  </p:stCondLst>
                                  <p:childTnLst>
                                    <p:set>
                                      <p:cBhvr>
                                        <p:cTn id="78" dur="1" fill="hold">
                                          <p:stCondLst>
                                            <p:cond delay="0"/>
                                          </p:stCondLst>
                                        </p:cTn>
                                        <p:tgtEl>
                                          <p:spTgt spid="2149"/>
                                        </p:tgtEl>
                                        <p:attrNameLst>
                                          <p:attrName>style.visibility</p:attrName>
                                        </p:attrNameLst>
                                      </p:cBhvr>
                                      <p:to>
                                        <p:strVal val="visible"/>
                                      </p:to>
                                    </p:set>
                                    <p:anim calcmode="lin" valueType="num">
                                      <p:cBhvr additive="base">
                                        <p:cTn id="79" dur="500" fill="hold"/>
                                        <p:tgtEl>
                                          <p:spTgt spid="2149"/>
                                        </p:tgtEl>
                                        <p:attrNameLst>
                                          <p:attrName>ppt_x</p:attrName>
                                        </p:attrNameLst>
                                      </p:cBhvr>
                                      <p:tavLst>
                                        <p:tav tm="0">
                                          <p:val>
                                            <p:strVal val="1+#ppt_w/2"/>
                                          </p:val>
                                        </p:tav>
                                        <p:tav tm="100000">
                                          <p:val>
                                            <p:strVal val="#ppt_x"/>
                                          </p:val>
                                        </p:tav>
                                      </p:tavLst>
                                    </p:anim>
                                    <p:anim calcmode="lin" valueType="num">
                                      <p:cBhvr additive="base">
                                        <p:cTn id="80" dur="500" fill="hold"/>
                                        <p:tgtEl>
                                          <p:spTgt spid="2149"/>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2150"/>
                                        </p:tgtEl>
                                        <p:attrNameLst>
                                          <p:attrName>style.visibility</p:attrName>
                                        </p:attrNameLst>
                                      </p:cBhvr>
                                      <p:to>
                                        <p:strVal val="visible"/>
                                      </p:to>
                                    </p:set>
                                    <p:anim calcmode="lin" valueType="num">
                                      <p:cBhvr additive="base">
                                        <p:cTn id="85" dur="500" fill="hold"/>
                                        <p:tgtEl>
                                          <p:spTgt spid="2150"/>
                                        </p:tgtEl>
                                        <p:attrNameLst>
                                          <p:attrName>ppt_x</p:attrName>
                                        </p:attrNameLst>
                                      </p:cBhvr>
                                      <p:tavLst>
                                        <p:tav tm="0">
                                          <p:val>
                                            <p:strVal val="0-#ppt_w/2"/>
                                          </p:val>
                                        </p:tav>
                                        <p:tav tm="100000">
                                          <p:val>
                                            <p:strVal val="#ppt_x"/>
                                          </p:val>
                                        </p:tav>
                                      </p:tavLst>
                                    </p:anim>
                                    <p:anim calcmode="lin" valueType="num">
                                      <p:cBhvr additive="base">
                                        <p:cTn id="86" dur="500" fill="hold"/>
                                        <p:tgtEl>
                                          <p:spTgt spid="2150"/>
                                        </p:tgtEl>
                                        <p:attrNameLst>
                                          <p:attrName>ppt_y</p:attrName>
                                        </p:attrNameLst>
                                      </p:cBhvr>
                                      <p:tavLst>
                                        <p:tav tm="0">
                                          <p:val>
                                            <p:strVal val="#ppt_y"/>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151"/>
                                        </p:tgtEl>
                                        <p:attrNameLst>
                                          <p:attrName>style.visibility</p:attrName>
                                        </p:attrNameLst>
                                      </p:cBhvr>
                                      <p:to>
                                        <p:strVal val="visible"/>
                                      </p:to>
                                    </p:set>
                                    <p:anim calcmode="lin" valueType="num">
                                      <p:cBhvr additive="base">
                                        <p:cTn id="91" dur="500" fill="hold"/>
                                        <p:tgtEl>
                                          <p:spTgt spid="2151"/>
                                        </p:tgtEl>
                                        <p:attrNameLst>
                                          <p:attrName>ppt_x</p:attrName>
                                        </p:attrNameLst>
                                      </p:cBhvr>
                                      <p:tavLst>
                                        <p:tav tm="0">
                                          <p:val>
                                            <p:strVal val="#ppt_x"/>
                                          </p:val>
                                        </p:tav>
                                        <p:tav tm="100000">
                                          <p:val>
                                            <p:strVal val="#ppt_x"/>
                                          </p:val>
                                        </p:tav>
                                      </p:tavLst>
                                    </p:anim>
                                    <p:anim calcmode="lin" valueType="num">
                                      <p:cBhvr additive="base">
                                        <p:cTn id="92" dur="500" fill="hold"/>
                                        <p:tgtEl>
                                          <p:spTgt spid="21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 grpId="0"/>
      <p:bldP spid="2142" grpId="0" animBg="1"/>
      <p:bldP spid="2148" grpId="0" animBg="1"/>
      <p:bldP spid="2149" grpId="0" animBg="1"/>
      <p:bldP spid="2150" grpId="0" animBg="1"/>
      <p:bldP spid="2151" grpId="0" animBg="1"/>
      <p:bldP spid="2152" grpId="0" animBg="1"/>
      <p:bldP spid="208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Sequencing Practice</a:t>
            </a:r>
            <a:endParaRPr lang="en-CA" dirty="0"/>
          </a:p>
        </p:txBody>
      </p:sp>
      <p:sp>
        <p:nvSpPr>
          <p:cNvPr id="3" name="Content Placeholder 2"/>
          <p:cNvSpPr>
            <a:spLocks noGrp="1"/>
          </p:cNvSpPr>
          <p:nvPr>
            <p:ph idx="1"/>
          </p:nvPr>
        </p:nvSpPr>
        <p:spPr/>
        <p:txBody>
          <a:bodyPr/>
          <a:lstStyle/>
          <a:p>
            <a:r>
              <a:rPr lang="en-CA" dirty="0" smtClean="0"/>
              <a:t>What codes for what?</a:t>
            </a:r>
          </a:p>
          <a:p>
            <a:endParaRPr lang="en-CA" dirty="0" smtClean="0"/>
          </a:p>
          <a:p>
            <a:r>
              <a:rPr lang="en-CA" dirty="0" smtClean="0"/>
              <a:t>Each three-letter codon codes for an amino acid. These amino acids are assembled at a ribosome to make a protein.</a:t>
            </a:r>
            <a:endParaRPr lang="en-CA" dirty="0"/>
          </a:p>
          <a:p>
            <a:endParaRPr lang="en-CA" dirty="0" smtClean="0"/>
          </a:p>
          <a:p>
            <a:r>
              <a:rPr lang="en-CA" dirty="0" smtClean="0"/>
              <a:t>mRNA = the type of amino acid.</a:t>
            </a:r>
            <a:endParaRPr lang="en-CA" dirty="0"/>
          </a:p>
        </p:txBody>
      </p:sp>
    </p:spTree>
    <p:extLst>
      <p:ext uri="{BB962C8B-B14F-4D97-AF65-F5344CB8AC3E}">
        <p14:creationId xmlns:p14="http://schemas.microsoft.com/office/powerpoint/2010/main" val="33189820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Different types of codons</a:t>
            </a:r>
            <a:endParaRPr lang="en-CA" dirty="0"/>
          </a:p>
        </p:txBody>
      </p:sp>
      <p:sp>
        <p:nvSpPr>
          <p:cNvPr id="3" name="Content Placeholder 2"/>
          <p:cNvSpPr>
            <a:spLocks noGrp="1"/>
          </p:cNvSpPr>
          <p:nvPr>
            <p:ph idx="1"/>
          </p:nvPr>
        </p:nvSpPr>
        <p:spPr/>
        <p:txBody>
          <a:bodyPr/>
          <a:lstStyle/>
          <a:p>
            <a:r>
              <a:rPr lang="en-CA" dirty="0" smtClean="0"/>
              <a:t>Different amino acids may be start or stop codons. Therefore, if damage happened to the DNA (or mRNA), the wrong amino acid may be brought, the wrong protein made, and a large, useless organic molecule may be created.</a:t>
            </a:r>
            <a:br>
              <a:rPr lang="en-CA" dirty="0" smtClean="0"/>
            </a:br>
            <a:r>
              <a:rPr lang="en-CA" dirty="0" smtClean="0"/>
              <a:t/>
            </a:r>
            <a:br>
              <a:rPr lang="en-CA" dirty="0" smtClean="0"/>
            </a:br>
            <a:endParaRPr lang="en-CA" dirty="0" smtClean="0"/>
          </a:p>
          <a:p>
            <a:r>
              <a:rPr lang="en-CA" dirty="0" smtClean="0"/>
              <a:t>DNA has a proofreading system to cope with this in addition to the complimentary base pairing!</a:t>
            </a:r>
            <a:endParaRPr lang="en-CA" dirty="0"/>
          </a:p>
        </p:txBody>
      </p:sp>
    </p:spTree>
    <p:extLst>
      <p:ext uri="{BB962C8B-B14F-4D97-AF65-F5344CB8AC3E}">
        <p14:creationId xmlns:p14="http://schemas.microsoft.com/office/powerpoint/2010/main" val="25064476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Differences in translation and transcription in Prokaryotes versus Eukaryotes</a:t>
            </a:r>
            <a:endParaRPr lang="en-CA" dirty="0"/>
          </a:p>
        </p:txBody>
      </p:sp>
      <p:sp>
        <p:nvSpPr>
          <p:cNvPr id="3" name="Content Placeholder 2"/>
          <p:cNvSpPr>
            <a:spLocks noGrp="1"/>
          </p:cNvSpPr>
          <p:nvPr>
            <p:ph idx="1"/>
          </p:nvPr>
        </p:nvSpPr>
        <p:spPr/>
        <p:txBody>
          <a:bodyPr/>
          <a:lstStyle/>
          <a:p>
            <a:r>
              <a:rPr lang="en-CA" dirty="0" smtClean="0"/>
              <a:t>Create a chart including three major differences between each (I’d recommend using your </a:t>
            </a:r>
            <a:r>
              <a:rPr lang="en-CA" dirty="0" err="1" smtClean="0"/>
              <a:t>OpenStax</a:t>
            </a:r>
            <a:r>
              <a:rPr lang="en-CA" dirty="0" smtClean="0"/>
              <a:t> textbook).</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4021794894"/>
              </p:ext>
            </p:extLst>
          </p:nvPr>
        </p:nvGraphicFramePr>
        <p:xfrm>
          <a:off x="1120876" y="2681199"/>
          <a:ext cx="9807678" cy="4176800"/>
        </p:xfrm>
        <a:graphic>
          <a:graphicData uri="http://schemas.openxmlformats.org/drawingml/2006/table">
            <a:tbl>
              <a:tblPr firstRow="1" bandRow="1">
                <a:tableStyleId>{5940675A-B579-460E-94D1-54222C63F5DA}</a:tableStyleId>
              </a:tblPr>
              <a:tblGrid>
                <a:gridCol w="4903839">
                  <a:extLst>
                    <a:ext uri="{9D8B030D-6E8A-4147-A177-3AD203B41FA5}">
                      <a16:colId xmlns:a16="http://schemas.microsoft.com/office/drawing/2014/main" val="20000"/>
                    </a:ext>
                  </a:extLst>
                </a:gridCol>
                <a:gridCol w="4903839">
                  <a:extLst>
                    <a:ext uri="{9D8B030D-6E8A-4147-A177-3AD203B41FA5}">
                      <a16:colId xmlns:a16="http://schemas.microsoft.com/office/drawing/2014/main" val="20001"/>
                    </a:ext>
                  </a:extLst>
                </a:gridCol>
              </a:tblGrid>
              <a:tr h="1044200">
                <a:tc>
                  <a:txBody>
                    <a:bodyPr/>
                    <a:lstStyle/>
                    <a:p>
                      <a:endParaRPr lang="en-CA" dirty="0"/>
                    </a:p>
                  </a:txBody>
                  <a:tcPr/>
                </a:tc>
                <a:tc>
                  <a:txBody>
                    <a:bodyPr/>
                    <a:lstStyle/>
                    <a:p>
                      <a:endParaRPr lang="en-CA"/>
                    </a:p>
                  </a:txBody>
                  <a:tcPr/>
                </a:tc>
                <a:extLst>
                  <a:ext uri="{0D108BD9-81ED-4DB2-BD59-A6C34878D82A}">
                    <a16:rowId xmlns:a16="http://schemas.microsoft.com/office/drawing/2014/main" val="10000"/>
                  </a:ext>
                </a:extLst>
              </a:tr>
              <a:tr h="1044200">
                <a:tc>
                  <a:txBody>
                    <a:bodyPr/>
                    <a:lstStyle/>
                    <a:p>
                      <a:endParaRPr lang="en-CA"/>
                    </a:p>
                  </a:txBody>
                  <a:tcPr/>
                </a:tc>
                <a:tc>
                  <a:txBody>
                    <a:bodyPr/>
                    <a:lstStyle/>
                    <a:p>
                      <a:endParaRPr lang="en-CA"/>
                    </a:p>
                  </a:txBody>
                  <a:tcPr/>
                </a:tc>
                <a:extLst>
                  <a:ext uri="{0D108BD9-81ED-4DB2-BD59-A6C34878D82A}">
                    <a16:rowId xmlns:a16="http://schemas.microsoft.com/office/drawing/2014/main" val="10001"/>
                  </a:ext>
                </a:extLst>
              </a:tr>
              <a:tr h="1044200">
                <a:tc>
                  <a:txBody>
                    <a:bodyPr/>
                    <a:lstStyle/>
                    <a:p>
                      <a:endParaRPr lang="en-CA" dirty="0"/>
                    </a:p>
                  </a:txBody>
                  <a:tcPr/>
                </a:tc>
                <a:tc>
                  <a:txBody>
                    <a:bodyPr/>
                    <a:lstStyle/>
                    <a:p>
                      <a:endParaRPr lang="en-CA"/>
                    </a:p>
                  </a:txBody>
                  <a:tcPr/>
                </a:tc>
                <a:extLst>
                  <a:ext uri="{0D108BD9-81ED-4DB2-BD59-A6C34878D82A}">
                    <a16:rowId xmlns:a16="http://schemas.microsoft.com/office/drawing/2014/main" val="10002"/>
                  </a:ext>
                </a:extLst>
              </a:tr>
              <a:tr h="1044200">
                <a:tc>
                  <a:txBody>
                    <a:bodyPr/>
                    <a:lstStyle/>
                    <a:p>
                      <a:endParaRPr lang="en-CA"/>
                    </a:p>
                  </a:txBody>
                  <a:tcPr/>
                </a:tc>
                <a:tc>
                  <a:txBody>
                    <a:bodyPr/>
                    <a:lstStyle/>
                    <a:p>
                      <a:endParaRPr lang="en-CA"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25986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Proteins and Gene Expression</a:t>
            </a:r>
            <a:endParaRPr lang="en-CA" dirty="0"/>
          </a:p>
        </p:txBody>
      </p:sp>
      <p:sp>
        <p:nvSpPr>
          <p:cNvPr id="3" name="Content Placeholder 2"/>
          <p:cNvSpPr>
            <a:spLocks noGrp="1"/>
          </p:cNvSpPr>
          <p:nvPr>
            <p:ph idx="1"/>
          </p:nvPr>
        </p:nvSpPr>
        <p:spPr/>
        <p:txBody>
          <a:bodyPr>
            <a:normAutofit fontScale="92500"/>
          </a:bodyPr>
          <a:lstStyle/>
          <a:p>
            <a:r>
              <a:rPr lang="en-CA" dirty="0" smtClean="0"/>
              <a:t>The proteins that are created in translation ultimately reflect what we see in the phenotype (visible, observable traits or content) of organisms.</a:t>
            </a:r>
          </a:p>
          <a:p>
            <a:endParaRPr lang="en-CA" dirty="0" smtClean="0"/>
          </a:p>
          <a:p>
            <a:r>
              <a:rPr lang="en-CA" dirty="0" smtClean="0"/>
              <a:t>Translation can </a:t>
            </a:r>
            <a:r>
              <a:rPr lang="en-CA" dirty="0" smtClean="0"/>
              <a:t>ultimately</a:t>
            </a:r>
            <a:r>
              <a:rPr lang="en-CA" dirty="0" smtClean="0"/>
              <a:t/>
            </a:r>
            <a:br>
              <a:rPr lang="en-CA" dirty="0" smtClean="0"/>
            </a:br>
            <a:r>
              <a:rPr lang="en-CA" dirty="0" smtClean="0"/>
              <a:t>- </a:t>
            </a:r>
            <a:r>
              <a:rPr lang="en-CA" dirty="0" smtClean="0"/>
              <a:t>code for enzymes associated with digestion or catalyzing of biological processes/reactions</a:t>
            </a:r>
            <a:r>
              <a:rPr lang="en-CA" dirty="0" smtClean="0"/>
              <a:t>.</a:t>
            </a:r>
            <a:br>
              <a:rPr lang="en-CA" dirty="0" smtClean="0"/>
            </a:br>
            <a:r>
              <a:rPr lang="en-CA" dirty="0" smtClean="0"/>
              <a:t>- synthesize proteins that are structural components in the body (melanin, keratin).</a:t>
            </a:r>
          </a:p>
          <a:p>
            <a:r>
              <a:rPr lang="en-CA" dirty="0" smtClean="0"/>
              <a:t>Translation can be triggered by the presence of molecules in organisms or cells – this is called </a:t>
            </a:r>
            <a:r>
              <a:rPr lang="en-CA" b="1" i="1" dirty="0" smtClean="0"/>
              <a:t>gene expression </a:t>
            </a:r>
            <a:r>
              <a:rPr lang="en-CA" dirty="0" smtClean="0"/>
              <a:t>(we’ll come back to this).</a:t>
            </a:r>
            <a:endParaRPr lang="en-CA" dirty="0" smtClean="0"/>
          </a:p>
        </p:txBody>
      </p:sp>
    </p:spTree>
    <p:extLst>
      <p:ext uri="{BB962C8B-B14F-4D97-AF65-F5344CB8AC3E}">
        <p14:creationId xmlns:p14="http://schemas.microsoft.com/office/powerpoint/2010/main" val="4254088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Biotechnologies – applying this knowledge</a:t>
            </a:r>
            <a:endParaRPr lang="en-CA" dirty="0"/>
          </a:p>
        </p:txBody>
      </p:sp>
      <p:sp>
        <p:nvSpPr>
          <p:cNvPr id="3" name="Content Placeholder 2"/>
          <p:cNvSpPr>
            <a:spLocks noGrp="1"/>
          </p:cNvSpPr>
          <p:nvPr>
            <p:ph idx="1"/>
          </p:nvPr>
        </p:nvSpPr>
        <p:spPr/>
        <p:txBody>
          <a:bodyPr/>
          <a:lstStyle/>
          <a:p>
            <a:r>
              <a:rPr lang="en-CA" dirty="0" smtClean="0"/>
              <a:t>Genetic Engineering can modify DNA or RNA in organisms.</a:t>
            </a:r>
            <a:br>
              <a:rPr lang="en-CA" dirty="0" smtClean="0"/>
            </a:br>
            <a:r>
              <a:rPr lang="en-CA" dirty="0" smtClean="0"/>
              <a:t>- CRISPR</a:t>
            </a:r>
            <a:br>
              <a:rPr lang="en-CA" dirty="0" smtClean="0"/>
            </a:br>
            <a:r>
              <a:rPr lang="en-CA" dirty="0" smtClean="0"/>
              <a:t>- PCR (Polymerase Chain Reaction)</a:t>
            </a:r>
            <a:br>
              <a:rPr lang="en-CA" dirty="0" smtClean="0"/>
            </a:br>
            <a:r>
              <a:rPr lang="en-CA" dirty="0" smtClean="0"/>
              <a:t>- GMOs</a:t>
            </a:r>
            <a:br>
              <a:rPr lang="en-CA" dirty="0" smtClean="0"/>
            </a:br>
            <a:r>
              <a:rPr lang="en-CA" dirty="0" smtClean="0"/>
              <a:t>- Transgenic organisms</a:t>
            </a:r>
            <a:br>
              <a:rPr lang="en-CA" dirty="0" smtClean="0"/>
            </a:br>
            <a:r>
              <a:rPr lang="en-CA" dirty="0" smtClean="0"/>
              <a:t>- Cloned animals</a:t>
            </a:r>
            <a:br>
              <a:rPr lang="en-CA" dirty="0" smtClean="0"/>
            </a:br>
            <a:r>
              <a:rPr lang="en-CA" dirty="0" smtClean="0"/>
              <a:t>- Pharmaceuticals (such as human insulin).</a:t>
            </a:r>
            <a:endParaRPr lang="en-CA" dirty="0"/>
          </a:p>
        </p:txBody>
      </p:sp>
    </p:spTree>
    <p:extLst>
      <p:ext uri="{BB962C8B-B14F-4D97-AF65-F5344CB8AC3E}">
        <p14:creationId xmlns:p14="http://schemas.microsoft.com/office/powerpoint/2010/main" val="36383583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Study/Learning Resource</a:t>
            </a:r>
            <a:endParaRPr lang="en-CA" dirty="0"/>
          </a:p>
        </p:txBody>
      </p:sp>
      <p:sp>
        <p:nvSpPr>
          <p:cNvPr id="3" name="Content Placeholder 2"/>
          <p:cNvSpPr>
            <a:spLocks noGrp="1"/>
          </p:cNvSpPr>
          <p:nvPr>
            <p:ph idx="1"/>
          </p:nvPr>
        </p:nvSpPr>
        <p:spPr/>
        <p:txBody>
          <a:bodyPr/>
          <a:lstStyle/>
          <a:p>
            <a:r>
              <a:rPr lang="en-CA" dirty="0" smtClean="0"/>
              <a:t>Feel free to take a notes package that summarizes a big part of this topic thus far.</a:t>
            </a:r>
            <a:br>
              <a:rPr lang="en-CA" dirty="0" smtClean="0"/>
            </a:br>
            <a:endParaRPr lang="en-CA" dirty="0" smtClean="0"/>
          </a:p>
          <a:p>
            <a:r>
              <a:rPr lang="en-CA" dirty="0" smtClean="0"/>
              <a:t>Expect a quiz next class applying this content.</a:t>
            </a:r>
            <a:endParaRPr lang="en-CA" dirty="0"/>
          </a:p>
        </p:txBody>
      </p:sp>
    </p:spTree>
    <p:extLst>
      <p:ext uri="{BB962C8B-B14F-4D97-AF65-F5344CB8AC3E}">
        <p14:creationId xmlns:p14="http://schemas.microsoft.com/office/powerpoint/2010/main" val="11357197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TotalTime>
  <Words>1200</Words>
  <Application>Microsoft Office PowerPoint</Application>
  <PresentationFormat>Widescreen</PresentationFormat>
  <Paragraphs>146</Paragraphs>
  <Slides>25</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Tahoma</vt:lpstr>
      <vt:lpstr>Wingdings</vt:lpstr>
      <vt:lpstr>Office Theme</vt:lpstr>
      <vt:lpstr>Big Idea 3 – DNA and Genetics: Living things store, retrieve, transmit and respond to information relevant to life’s processes.</vt:lpstr>
      <vt:lpstr>Enduring Understanding 3.A: Heritable information provides for continuity of life.</vt:lpstr>
      <vt:lpstr>DNA and RNA 3.A.1:  DNA, and in some cases RNA, is the primary source of heritable information.</vt:lpstr>
      <vt:lpstr>Proof of DNA as Heritable Molecule</vt:lpstr>
      <vt:lpstr>DNA</vt:lpstr>
      <vt:lpstr>DNA</vt:lpstr>
      <vt:lpstr>DNA</vt:lpstr>
      <vt:lpstr>DNA</vt:lpstr>
      <vt:lpstr>DNA Structure and Replication</vt:lpstr>
      <vt:lpstr>Protein Synthesis</vt:lpstr>
      <vt:lpstr>Protein Synthesis from DNA</vt:lpstr>
      <vt:lpstr>Protein Synthesis</vt:lpstr>
      <vt:lpstr>Protein Synthesis</vt:lpstr>
      <vt:lpstr>Protein Synthesis</vt:lpstr>
      <vt:lpstr>Transcription</vt:lpstr>
      <vt:lpstr>mRNA modification</vt:lpstr>
      <vt:lpstr>mRNA modification</vt:lpstr>
      <vt:lpstr>Translation</vt:lpstr>
      <vt:lpstr>PowerPoint Presentation</vt:lpstr>
      <vt:lpstr>Protein Sequencing Practice</vt:lpstr>
      <vt:lpstr>Different types of codons</vt:lpstr>
      <vt:lpstr>Differences in translation and transcription in Prokaryotes versus Eukaryotes</vt:lpstr>
      <vt:lpstr>Proteins and Gene Expression</vt:lpstr>
      <vt:lpstr>Biotechnologies – applying this knowledge</vt:lpstr>
      <vt:lpstr>Study/Learning Resource</vt:lpstr>
    </vt:vector>
  </TitlesOfParts>
  <Company>Prairie South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Idea 3: Living things store, retrieve, transmit and respond to information relevant to life’s processes.</dc:title>
  <dc:creator>Petlak, Logan</dc:creator>
  <cp:lastModifiedBy>petlak.logan</cp:lastModifiedBy>
  <cp:revision>23</cp:revision>
  <cp:lastPrinted>2018-02-07T14:42:37Z</cp:lastPrinted>
  <dcterms:created xsi:type="dcterms:W3CDTF">2017-02-01T00:03:59Z</dcterms:created>
  <dcterms:modified xsi:type="dcterms:W3CDTF">2018-02-09T04:19:59Z</dcterms:modified>
</cp:coreProperties>
</file>