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56" r:id="rId2"/>
    <p:sldId id="258" r:id="rId3"/>
    <p:sldId id="259" r:id="rId4"/>
    <p:sldId id="261" r:id="rId5"/>
    <p:sldId id="262" r:id="rId6"/>
    <p:sldId id="260" r:id="rId7"/>
    <p:sldId id="263" r:id="rId8"/>
    <p:sldId id="264" r:id="rId9"/>
    <p:sldId id="268" r:id="rId10"/>
    <p:sldId id="269" r:id="rId11"/>
    <p:sldId id="265" r:id="rId12"/>
    <p:sldId id="266" r:id="rId13"/>
    <p:sldId id="267" r:id="rId14"/>
    <p:sldId id="270" r:id="rId15"/>
    <p:sldId id="271" r:id="rId16"/>
    <p:sldId id="272" r:id="rId17"/>
    <p:sldId id="273" r:id="rId18"/>
    <p:sldId id="274" r:id="rId19"/>
    <p:sldId id="275" r:id="rId20"/>
    <p:sldId id="280" r:id="rId21"/>
    <p:sldId id="277" r:id="rId22"/>
    <p:sldId id="284" r:id="rId23"/>
    <p:sldId id="276" r:id="rId24"/>
    <p:sldId id="283" r:id="rId25"/>
    <p:sldId id="285" r:id="rId26"/>
    <p:sldId id="286" r:id="rId27"/>
    <p:sldId id="290" r:id="rId28"/>
    <p:sldId id="291" r:id="rId29"/>
    <p:sldId id="296" r:id="rId30"/>
    <p:sldId id="292" r:id="rId31"/>
    <p:sldId id="294" r:id="rId32"/>
    <p:sldId id="293" r:id="rId33"/>
    <p:sldId id="289" r:id="rId34"/>
    <p:sldId id="288" r:id="rId35"/>
    <p:sldId id="295" r:id="rId36"/>
    <p:sldId id="298" r:id="rId37"/>
    <p:sldId id="281" r:id="rId38"/>
    <p:sldId id="297" r:id="rId39"/>
    <p:sldId id="299" r:id="rId40"/>
    <p:sldId id="300" r:id="rId41"/>
    <p:sldId id="301" r:id="rId42"/>
    <p:sldId id="302" r:id="rId43"/>
    <p:sldId id="303" r:id="rId44"/>
    <p:sldId id="304" r:id="rId4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61" d="100"/>
          <a:sy n="61" d="100"/>
        </p:scale>
        <p:origin x="72"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6CDEB32-3944-4C74-B4CD-5FA371AEED4B}" type="datetimeFigureOut">
              <a:rPr lang="en-CA" smtClean="0"/>
              <a:t>2/08/18</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B43931F-06E3-4039-A6FE-6D35D60F3FDB}" type="slidenum">
              <a:rPr lang="en-CA" smtClean="0"/>
              <a:t>‹#›</a:t>
            </a:fld>
            <a:endParaRPr lang="en-CA"/>
          </a:p>
        </p:txBody>
      </p:sp>
    </p:spTree>
    <p:extLst>
      <p:ext uri="{BB962C8B-B14F-4D97-AF65-F5344CB8AC3E}">
        <p14:creationId xmlns:p14="http://schemas.microsoft.com/office/powerpoint/2010/main" val="1058464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5247D99-F3D9-482A-A5CC-EEFE95E00296}" type="datetimeFigureOut">
              <a:rPr lang="en-CA" smtClean="0"/>
              <a:t>2/08/18</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7EF4CBC-3F21-4075-AFD7-FD173D23C6C7}" type="slidenum">
              <a:rPr lang="en-CA" smtClean="0"/>
              <a:t>‹#›</a:t>
            </a:fld>
            <a:endParaRPr lang="en-CA"/>
          </a:p>
        </p:txBody>
      </p:sp>
    </p:spTree>
    <p:extLst>
      <p:ext uri="{BB962C8B-B14F-4D97-AF65-F5344CB8AC3E}">
        <p14:creationId xmlns:p14="http://schemas.microsoft.com/office/powerpoint/2010/main" val="1542415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marL="195738" indent="-195738">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5pPr>
            <a:lvl6pPr marL="2562377" indent="-232943" defTabSz="457799" eaLnBrk="0" fontAlgn="base" hangingPunct="0">
              <a:spcBef>
                <a:spcPct val="30000"/>
              </a:spcBef>
              <a:spcAft>
                <a:spcPct val="0"/>
              </a:spcAft>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6pPr>
            <a:lvl7pPr marL="3028264" indent="-232943" defTabSz="457799" eaLnBrk="0" fontAlgn="base" hangingPunct="0">
              <a:spcBef>
                <a:spcPct val="30000"/>
              </a:spcBef>
              <a:spcAft>
                <a:spcPct val="0"/>
              </a:spcAft>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7pPr>
            <a:lvl8pPr marL="3494151" indent="-232943" defTabSz="457799" eaLnBrk="0" fontAlgn="base" hangingPunct="0">
              <a:spcBef>
                <a:spcPct val="30000"/>
              </a:spcBef>
              <a:spcAft>
                <a:spcPct val="0"/>
              </a:spcAft>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8pPr>
            <a:lvl9pPr marL="3960038" indent="-232943" defTabSz="457799" eaLnBrk="0" fontAlgn="base" hangingPunct="0">
              <a:spcBef>
                <a:spcPct val="30000"/>
              </a:spcBef>
              <a:spcAft>
                <a:spcPct val="0"/>
              </a:spcAft>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864F6AAF-2BE4-4B7C-A1E2-673C2EDF295E}" type="slidenum">
              <a:rPr lang="en-US" altLang="en-US" sz="1300">
                <a:solidFill>
                  <a:srgbClr val="FFFFFF"/>
                </a:solidFill>
              </a:rPr>
              <a:pPr>
                <a:spcBef>
                  <a:spcPct val="0"/>
                </a:spcBef>
                <a:buSzPct val="45000"/>
                <a:buFont typeface="Wingdings" panose="05000000000000000000" pitchFamily="2" charset="2"/>
                <a:buNone/>
              </a:pPr>
              <a:t>21</a:t>
            </a:fld>
            <a:endParaRPr lang="en-US" altLang="en-US" sz="1300">
              <a:solidFill>
                <a:srgbClr val="FFFFFF"/>
              </a:solidFill>
            </a:endParaRPr>
          </a:p>
        </p:txBody>
      </p:sp>
      <p:sp>
        <p:nvSpPr>
          <p:cNvPr id="10243" name="Rectangle 1"/>
          <p:cNvSpPr>
            <a:spLocks noGrp="1" noRot="1" noChangeAspect="1" noChangeArrowheads="1" noTextEdit="1"/>
          </p:cNvSpPr>
          <p:nvPr>
            <p:ph type="sldImg"/>
          </p:nvPr>
        </p:nvSpPr>
        <p:spPr>
          <a:xfrm>
            <a:off x="431800" y="717550"/>
            <a:ext cx="6300788" cy="35448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a:spLocks noGrp="1" noChangeArrowheads="1"/>
          </p:cNvSpPr>
          <p:nvPr>
            <p:ph type="body" idx="1"/>
          </p:nvPr>
        </p:nvSpPr>
        <p:spPr>
          <a:xfrm>
            <a:off x="715646" y="4488419"/>
            <a:ext cx="5734897" cy="4254394"/>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71626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marL="195738" indent="-195738">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5pPr>
            <a:lvl6pPr marL="2562377" indent="-232943" defTabSz="457799" eaLnBrk="0" fontAlgn="base" hangingPunct="0">
              <a:spcBef>
                <a:spcPct val="30000"/>
              </a:spcBef>
              <a:spcAft>
                <a:spcPct val="0"/>
              </a:spcAft>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6pPr>
            <a:lvl7pPr marL="3028264" indent="-232943" defTabSz="457799" eaLnBrk="0" fontAlgn="base" hangingPunct="0">
              <a:spcBef>
                <a:spcPct val="30000"/>
              </a:spcBef>
              <a:spcAft>
                <a:spcPct val="0"/>
              </a:spcAft>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7pPr>
            <a:lvl8pPr marL="3494151" indent="-232943" defTabSz="457799" eaLnBrk="0" fontAlgn="base" hangingPunct="0">
              <a:spcBef>
                <a:spcPct val="30000"/>
              </a:spcBef>
              <a:spcAft>
                <a:spcPct val="0"/>
              </a:spcAft>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8pPr>
            <a:lvl9pPr marL="3960038" indent="-232943" defTabSz="457799" eaLnBrk="0" fontAlgn="base" hangingPunct="0">
              <a:spcBef>
                <a:spcPct val="30000"/>
              </a:spcBef>
              <a:spcAft>
                <a:spcPct val="0"/>
              </a:spcAft>
              <a:buClr>
                <a:srgbClr val="000000"/>
              </a:buClr>
              <a:buSzPct val="100000"/>
              <a:buFont typeface="Times New Roman" panose="02020603050405020304" pitchFamily="18" charset="0"/>
              <a:tabLst>
                <a:tab pos="658389" algn="l"/>
                <a:tab pos="1316777" algn="l"/>
                <a:tab pos="1976784" algn="l"/>
                <a:tab pos="2635173"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864F6AAF-2BE4-4B7C-A1E2-673C2EDF295E}" type="slidenum">
              <a:rPr lang="en-US" altLang="en-US" sz="1300">
                <a:solidFill>
                  <a:srgbClr val="FFFFFF"/>
                </a:solidFill>
              </a:rPr>
              <a:pPr>
                <a:spcBef>
                  <a:spcPct val="0"/>
                </a:spcBef>
                <a:buSzPct val="45000"/>
                <a:buFont typeface="Wingdings" panose="05000000000000000000" pitchFamily="2" charset="2"/>
                <a:buNone/>
              </a:pPr>
              <a:t>22</a:t>
            </a:fld>
            <a:endParaRPr lang="en-US" altLang="en-US" sz="1300">
              <a:solidFill>
                <a:srgbClr val="FFFFFF"/>
              </a:solidFill>
            </a:endParaRPr>
          </a:p>
        </p:txBody>
      </p:sp>
      <p:sp>
        <p:nvSpPr>
          <p:cNvPr id="10243" name="Rectangle 1"/>
          <p:cNvSpPr>
            <a:spLocks noGrp="1" noRot="1" noChangeAspect="1" noChangeArrowheads="1" noTextEdit="1"/>
          </p:cNvSpPr>
          <p:nvPr>
            <p:ph type="sldImg"/>
          </p:nvPr>
        </p:nvSpPr>
        <p:spPr>
          <a:xfrm>
            <a:off x="431800" y="717550"/>
            <a:ext cx="6300788" cy="35448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a:spLocks noGrp="1" noChangeArrowheads="1"/>
          </p:cNvSpPr>
          <p:nvPr>
            <p:ph type="body" idx="1"/>
          </p:nvPr>
        </p:nvSpPr>
        <p:spPr>
          <a:xfrm>
            <a:off x="715646" y="4488419"/>
            <a:ext cx="5734897" cy="4254394"/>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469714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CC43D97D-F959-4D25-8E63-08769E106FED}" type="datetimeFigureOut">
              <a:rPr lang="en-CA" smtClean="0"/>
              <a:t>2/08/18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3284157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C43D97D-F959-4D25-8E63-08769E106FED}" type="datetimeFigureOut">
              <a:rPr lang="en-CA" smtClean="0"/>
              <a:t>2/08/18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4220316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43D97D-F959-4D25-8E63-08769E106FED}" type="datetimeFigureOut">
              <a:rPr lang="en-CA" smtClean="0"/>
              <a:t>2/08/18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2135216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CC43D97D-F959-4D25-8E63-08769E106FED}" type="datetimeFigureOut">
              <a:rPr lang="en-CA" smtClean="0"/>
              <a:t>2/08/18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348784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CC43D97D-F959-4D25-8E63-08769E106FED}" type="datetimeFigureOut">
              <a:rPr lang="en-CA" smtClean="0"/>
              <a:t>2/08/18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146655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CC43D97D-F959-4D25-8E63-08769E106FED}" type="datetimeFigureOut">
              <a:rPr lang="en-CA" smtClean="0"/>
              <a:t>2/08/18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1546838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43D97D-F959-4D25-8E63-08769E106FED}" type="datetimeFigureOut">
              <a:rPr lang="en-CA" smtClean="0"/>
              <a:t>2/08/18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645976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43D97D-F959-4D25-8E63-08769E106FED}" type="datetimeFigureOut">
              <a:rPr lang="en-CA" smtClean="0"/>
              <a:t>2/08/18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135417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43D97D-F959-4D25-8E63-08769E106FED}" type="datetimeFigureOut">
              <a:rPr lang="en-CA" smtClean="0"/>
              <a:t>2/08/18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562832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C43D97D-F959-4D25-8E63-08769E106FED}" type="datetimeFigureOut">
              <a:rPr lang="en-CA" smtClean="0"/>
              <a:t>2/08/18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1718269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C43D97D-F959-4D25-8E63-08769E106FED}" type="datetimeFigureOut">
              <a:rPr lang="en-CA" smtClean="0"/>
              <a:t>2/08/18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2EF611-BBCE-4AF6-8357-F859609C4A50}" type="slidenum">
              <a:rPr lang="en-CA" smtClean="0"/>
              <a:t>‹#›</a:t>
            </a:fld>
            <a:endParaRPr lang="en-CA"/>
          </a:p>
        </p:txBody>
      </p:sp>
    </p:spTree>
    <p:extLst>
      <p:ext uri="{BB962C8B-B14F-4D97-AF65-F5344CB8AC3E}">
        <p14:creationId xmlns:p14="http://schemas.microsoft.com/office/powerpoint/2010/main" val="705345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43D97D-F959-4D25-8E63-08769E106FED}" type="datetimeFigureOut">
              <a:rPr lang="en-CA" smtClean="0"/>
              <a:t>2/08/18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2EF611-BBCE-4AF6-8357-F859609C4A50}" type="slidenum">
              <a:rPr lang="en-CA" smtClean="0"/>
              <a:t>‹#›</a:t>
            </a:fld>
            <a:endParaRPr lang="en-CA"/>
          </a:p>
        </p:txBody>
      </p:sp>
    </p:spTree>
    <p:extLst>
      <p:ext uri="{BB962C8B-B14F-4D97-AF65-F5344CB8AC3E}">
        <p14:creationId xmlns:p14="http://schemas.microsoft.com/office/powerpoint/2010/main" val="93085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quora.com/How-many-trees-are-cut-down-a-day-for-pape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PFwHcr_FMW8" TargetMode="External"/><Relationship Id="rId1" Type="http://schemas.openxmlformats.org/officeDocument/2006/relationships/video" Target="https://www.youtube.com/embed/vI1dBBfjAxQ" TargetMode="Externa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hyperlink" Target="https://www.livescience.com/11334-top-10-emerging-environmental-technologies.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Environmental_stewardship" TargetMode="External"/><Relationship Id="rId2" Type="http://schemas.openxmlformats.org/officeDocument/2006/relationships/hyperlink" Target="https://en.wikipedia.org/wiki/Place-based_educa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Environmental_stewardship" TargetMode="External"/><Relationship Id="rId2" Type="http://schemas.openxmlformats.org/officeDocument/2006/relationships/hyperlink" Target="https://en.wikipedia.org/wiki/Place-based_educatio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n.wikipedia.org/wiki/Sustainabilit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n.wikipedia.org/wiki/Sustainability"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Anthropocentrism" TargetMode="External"/><Relationship Id="rId2" Type="http://schemas.openxmlformats.org/officeDocument/2006/relationships/hyperlink" Target="https://en.wikipedia.org/wiki/Technocentrism" TargetMode="External"/><Relationship Id="rId1" Type="http://schemas.openxmlformats.org/officeDocument/2006/relationships/slideLayout" Target="../slideLayouts/slideLayout2.xml"/><Relationship Id="rId4" Type="http://schemas.openxmlformats.org/officeDocument/2006/relationships/hyperlink" Target="https://en.wikipedia.org/wiki/Ecofeminis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Anthropocentrism" TargetMode="External"/><Relationship Id="rId2" Type="http://schemas.openxmlformats.org/officeDocument/2006/relationships/hyperlink" Target="https://en.wikipedia.org/wiki/Technocentrism" TargetMode="External"/><Relationship Id="rId1" Type="http://schemas.openxmlformats.org/officeDocument/2006/relationships/slideLayout" Target="../slideLayouts/slideLayout2.xml"/><Relationship Id="rId4" Type="http://schemas.openxmlformats.org/officeDocument/2006/relationships/hyperlink" Target="https://en.wikipedia.org/wiki/Ecofeminis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Dakota_Access_Pipeline" TargetMode="External"/><Relationship Id="rId2" Type="http://schemas.openxmlformats.org/officeDocument/2006/relationships/hyperlink" Target="https://en.wikipedia.org/wiki/Keystone_Pipelin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envirosci.wisc.edu/environmental-sciences-vs-studie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envirosci.wisc.edu/environmental-sciences-vs-studie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skepticalscience.com/climate-models.ht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Nature of Environmental Science (Studies)</a:t>
            </a:r>
            <a:endParaRPr lang="en-CA" dirty="0"/>
          </a:p>
        </p:txBody>
      </p:sp>
      <p:sp>
        <p:nvSpPr>
          <p:cNvPr id="3" name="Subtitle 2"/>
          <p:cNvSpPr>
            <a:spLocks noGrp="1"/>
          </p:cNvSpPr>
          <p:nvPr>
            <p:ph type="subTitle" idx="1"/>
          </p:nvPr>
        </p:nvSpPr>
        <p:spPr/>
        <p:txBody>
          <a:bodyPr/>
          <a:lstStyle/>
          <a:p>
            <a:r>
              <a:rPr lang="en-CA" dirty="0" smtClean="0"/>
              <a:t>Outcome: </a:t>
            </a:r>
            <a:r>
              <a:rPr lang="en-US" b="1" dirty="0"/>
              <a:t>ES20-ES1</a:t>
            </a:r>
          </a:p>
          <a:p>
            <a:r>
              <a:rPr lang="en-US" b="1" dirty="0"/>
              <a:t>Examine the methods, mindsets and purposes of environmental science.</a:t>
            </a:r>
          </a:p>
          <a:p>
            <a:endParaRPr lang="en-CA" dirty="0"/>
          </a:p>
        </p:txBody>
      </p:sp>
    </p:spTree>
    <p:extLst>
      <p:ext uri="{BB962C8B-B14F-4D97-AF65-F5344CB8AC3E}">
        <p14:creationId xmlns:p14="http://schemas.microsoft.com/office/powerpoint/2010/main" val="20442782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Connecting to the Environment</a:t>
            </a:r>
            <a:br>
              <a:rPr lang="en-CA" dirty="0" smtClean="0"/>
            </a:br>
            <a:r>
              <a:rPr lang="en-US" sz="2200" dirty="0"/>
              <a:t>Reflect upon how one's connection with the environment is influenced by personal experiences and cultural understandings. ((K, STSE, A)</a:t>
            </a:r>
            <a:endParaRPr lang="en-CA" sz="2200" dirty="0"/>
          </a:p>
        </p:txBody>
      </p:sp>
      <p:sp>
        <p:nvSpPr>
          <p:cNvPr id="3" name="Content Placeholder 2"/>
          <p:cNvSpPr>
            <a:spLocks noGrp="1"/>
          </p:cNvSpPr>
          <p:nvPr>
            <p:ph idx="1"/>
          </p:nvPr>
        </p:nvSpPr>
        <p:spPr/>
        <p:txBody>
          <a:bodyPr>
            <a:normAutofit lnSpcReduction="10000"/>
          </a:bodyPr>
          <a:lstStyle/>
          <a:p>
            <a:r>
              <a:rPr lang="en-CA" dirty="0" smtClean="0"/>
              <a:t>How many of you would consider yourselves outdoors-enthusiasts?</a:t>
            </a:r>
            <a:br>
              <a:rPr lang="en-CA" dirty="0" smtClean="0"/>
            </a:br>
            <a:endParaRPr lang="en-CA" dirty="0" smtClean="0"/>
          </a:p>
          <a:p>
            <a:r>
              <a:rPr lang="en-CA" dirty="0" smtClean="0"/>
              <a:t>Do/should you “care” about the environment?</a:t>
            </a:r>
            <a:br>
              <a:rPr lang="en-CA" dirty="0" smtClean="0"/>
            </a:br>
            <a:endParaRPr lang="en-CA" dirty="0" smtClean="0"/>
          </a:p>
          <a:p>
            <a:r>
              <a:rPr lang="en-CA" dirty="0" smtClean="0"/>
              <a:t>Are we dependent on nature?</a:t>
            </a:r>
            <a:br>
              <a:rPr lang="en-CA" dirty="0" smtClean="0"/>
            </a:br>
            <a:endParaRPr lang="en-CA" dirty="0" smtClean="0"/>
          </a:p>
          <a:p>
            <a:r>
              <a:rPr lang="en-CA" dirty="0" smtClean="0"/>
              <a:t>What are some of your best memories growing up? What was the setting?</a:t>
            </a:r>
            <a:br>
              <a:rPr lang="en-CA" dirty="0" smtClean="0"/>
            </a:br>
            <a:endParaRPr lang="en-CA" dirty="0" smtClean="0"/>
          </a:p>
          <a:p>
            <a:r>
              <a:rPr lang="en-CA" dirty="0" smtClean="0"/>
              <a:t>What is the Western perspective on environment?</a:t>
            </a:r>
            <a:endParaRPr lang="en-CA" dirty="0"/>
          </a:p>
        </p:txBody>
      </p:sp>
    </p:spTree>
    <p:extLst>
      <p:ext uri="{BB962C8B-B14F-4D97-AF65-F5344CB8AC3E}">
        <p14:creationId xmlns:p14="http://schemas.microsoft.com/office/powerpoint/2010/main" val="2425900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Connecting to the Environment</a:t>
            </a:r>
            <a:br>
              <a:rPr lang="en-CA" dirty="0" smtClean="0"/>
            </a:br>
            <a:r>
              <a:rPr lang="en-US" sz="2200" dirty="0"/>
              <a:t>Reflect upon how one's connection with the environment is influenced by personal experiences and cultural understandings. ((K, STSE, A)</a:t>
            </a:r>
            <a:endParaRPr lang="en-CA" sz="2200" dirty="0"/>
          </a:p>
        </p:txBody>
      </p:sp>
      <p:sp>
        <p:nvSpPr>
          <p:cNvPr id="3" name="Content Placeholder 2"/>
          <p:cNvSpPr>
            <a:spLocks noGrp="1"/>
          </p:cNvSpPr>
          <p:nvPr>
            <p:ph idx="1"/>
          </p:nvPr>
        </p:nvSpPr>
        <p:spPr>
          <a:xfrm>
            <a:off x="0" y="1825624"/>
            <a:ext cx="12191999" cy="5032375"/>
          </a:xfrm>
        </p:spPr>
        <p:txBody>
          <a:bodyPr>
            <a:normAutofit lnSpcReduction="10000"/>
          </a:bodyPr>
          <a:lstStyle/>
          <a:p>
            <a:pPr marL="0" indent="0">
              <a:buNone/>
            </a:pPr>
            <a:r>
              <a:rPr lang="en-CA" b="1" i="1" dirty="0" smtClean="0"/>
              <a:t>Inherent hypocrisy </a:t>
            </a:r>
            <a:r>
              <a:rPr lang="en-CA" dirty="0" smtClean="0"/>
              <a:t>in discussing and making decisions based on the environment.</a:t>
            </a:r>
          </a:p>
          <a:p>
            <a:pPr marL="0" indent="0">
              <a:buNone/>
            </a:pPr>
            <a:endParaRPr lang="en-CA" dirty="0"/>
          </a:p>
          <a:p>
            <a:pPr marL="0" indent="0">
              <a:buNone/>
            </a:pPr>
            <a:r>
              <a:rPr lang="en-CA" dirty="0" smtClean="0"/>
              <a:t>Are there alternatives? What is the cost of the alternative, environmentally speaking?</a:t>
            </a:r>
          </a:p>
          <a:p>
            <a:pPr marL="0" indent="0">
              <a:buNone/>
            </a:pPr>
            <a:endParaRPr lang="en-CA" dirty="0"/>
          </a:p>
          <a:p>
            <a:pPr marL="0" indent="0">
              <a:buNone/>
            </a:pPr>
            <a:r>
              <a:rPr lang="en-CA" dirty="0" smtClean="0"/>
              <a:t>How does our society – government (democracy vs despotism), ideologies (capitalism vs communism) – influence environment?</a:t>
            </a:r>
          </a:p>
          <a:p>
            <a:pPr marL="0" indent="0">
              <a:buNone/>
            </a:pPr>
            <a:endParaRPr lang="en-CA" dirty="0"/>
          </a:p>
          <a:p>
            <a:pPr marL="0" indent="0">
              <a:buNone/>
            </a:pPr>
            <a:r>
              <a:rPr lang="en-CA" dirty="0" smtClean="0"/>
              <a:t>These notes are printed on paper, is that okay? Should we use an alternative? My first set of presentation notes for this semester probably would’ve been </a:t>
            </a:r>
            <a:r>
              <a:rPr lang="en-CA" dirty="0" smtClean="0">
                <a:hlinkClick r:id="rId2"/>
              </a:rPr>
              <a:t>about 6% of a tree</a:t>
            </a:r>
            <a:r>
              <a:rPr lang="en-CA" dirty="0" smtClean="0"/>
              <a:t>. That’s for one teacher in this school, of which there are how many in MJ, SK, Canada, World?</a:t>
            </a:r>
          </a:p>
          <a:p>
            <a:pPr marL="0" indent="0">
              <a:buNone/>
            </a:pPr>
            <a:endParaRPr lang="en-CA" dirty="0" smtClean="0"/>
          </a:p>
          <a:p>
            <a:pPr marL="0" indent="0">
              <a:buNone/>
            </a:pPr>
            <a:endParaRPr lang="en-CA" dirty="0"/>
          </a:p>
          <a:p>
            <a:pPr marL="0" indent="0">
              <a:buNone/>
            </a:pPr>
            <a:endParaRPr lang="en-CA" dirty="0"/>
          </a:p>
        </p:txBody>
      </p:sp>
    </p:spTree>
    <p:extLst>
      <p:ext uri="{BB962C8B-B14F-4D97-AF65-F5344CB8AC3E}">
        <p14:creationId xmlns:p14="http://schemas.microsoft.com/office/powerpoint/2010/main" val="18727348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Connecting to the Environment</a:t>
            </a:r>
            <a:br>
              <a:rPr lang="en-CA" dirty="0" smtClean="0"/>
            </a:br>
            <a:r>
              <a:rPr lang="en-US" sz="2200" dirty="0"/>
              <a:t>Reflect upon how one's connection with the environment is influenced by personal experiences and cultural understandings. ((K, STSE, A)</a:t>
            </a:r>
            <a:endParaRPr lang="en-CA" sz="2200" dirty="0"/>
          </a:p>
        </p:txBody>
      </p:sp>
      <p:sp>
        <p:nvSpPr>
          <p:cNvPr id="3" name="Content Placeholder 2"/>
          <p:cNvSpPr>
            <a:spLocks noGrp="1"/>
          </p:cNvSpPr>
          <p:nvPr>
            <p:ph idx="1"/>
          </p:nvPr>
        </p:nvSpPr>
        <p:spPr>
          <a:xfrm>
            <a:off x="1" y="1690688"/>
            <a:ext cx="7931888" cy="5032375"/>
          </a:xfrm>
        </p:spPr>
        <p:txBody>
          <a:bodyPr>
            <a:normAutofit lnSpcReduction="10000"/>
          </a:bodyPr>
          <a:lstStyle/>
          <a:p>
            <a:r>
              <a:rPr lang="en-CA" dirty="0" smtClean="0"/>
              <a:t>Even now we’re learning about the environment in a classroom – not outdoors in nature. Is this good or bad?</a:t>
            </a:r>
            <a:br>
              <a:rPr lang="en-CA" dirty="0" smtClean="0"/>
            </a:br>
            <a:endParaRPr lang="en-CA" dirty="0" smtClean="0"/>
          </a:p>
          <a:p>
            <a:r>
              <a:rPr lang="en-CA" dirty="0" smtClean="0"/>
              <a:t>How does </a:t>
            </a:r>
            <a:r>
              <a:rPr lang="en-CA" dirty="0" smtClean="0">
                <a:hlinkClick r:id="rId4"/>
              </a:rPr>
              <a:t>developing technology </a:t>
            </a:r>
            <a:r>
              <a:rPr lang="en-CA" dirty="0" smtClean="0"/>
              <a:t>influence the environment for the better or the worse? </a:t>
            </a:r>
            <a:br>
              <a:rPr lang="en-CA" dirty="0" smtClean="0"/>
            </a:br>
            <a:endParaRPr lang="en-CA" dirty="0" smtClean="0"/>
          </a:p>
          <a:p>
            <a:r>
              <a:rPr lang="en-CA" dirty="0" smtClean="0"/>
              <a:t>We all have differing views about environment influenced by our experiences and this impacts our decision-making.</a:t>
            </a:r>
          </a:p>
          <a:p>
            <a:r>
              <a:rPr lang="en-CA" dirty="0" smtClean="0"/>
              <a:t>Thoughts like these about how we learn about the environment has led to the desire or need for </a:t>
            </a:r>
            <a:r>
              <a:rPr lang="en-CA" b="1" dirty="0" smtClean="0"/>
              <a:t>place-based learning</a:t>
            </a:r>
            <a:r>
              <a:rPr lang="en-CA" dirty="0" smtClean="0"/>
              <a:t>.</a:t>
            </a:r>
          </a:p>
          <a:p>
            <a:pPr marL="0" indent="0">
              <a:buNone/>
            </a:pPr>
            <a:endParaRPr lang="en-CA" dirty="0" smtClean="0"/>
          </a:p>
        </p:txBody>
      </p:sp>
      <p:pic>
        <p:nvPicPr>
          <p:cNvPr id="4" name="vI1dBBfjAxQ"/>
          <p:cNvPicPr>
            <a:picLocks noRot="1" noChangeAspect="1"/>
          </p:cNvPicPr>
          <p:nvPr>
            <a:videoFile r:link="rId1"/>
          </p:nvPr>
        </p:nvPicPr>
        <p:blipFill>
          <a:blip r:embed="rId5"/>
          <a:stretch>
            <a:fillRect/>
          </a:stretch>
        </p:blipFill>
        <p:spPr>
          <a:xfrm>
            <a:off x="7931889" y="2262004"/>
            <a:ext cx="4105053" cy="2309092"/>
          </a:xfrm>
          <a:prstGeom prst="rect">
            <a:avLst/>
          </a:prstGeom>
        </p:spPr>
      </p:pic>
      <p:sp>
        <p:nvSpPr>
          <p:cNvPr id="5" name="TextBox 4"/>
          <p:cNvSpPr txBox="1"/>
          <p:nvPr/>
        </p:nvSpPr>
        <p:spPr>
          <a:xfrm>
            <a:off x="8484781" y="4773080"/>
            <a:ext cx="3552161" cy="369332"/>
          </a:xfrm>
          <a:prstGeom prst="rect">
            <a:avLst/>
          </a:prstGeom>
          <a:noFill/>
        </p:spPr>
        <p:txBody>
          <a:bodyPr wrap="square" rtlCol="0">
            <a:spAutoFit/>
          </a:bodyPr>
          <a:lstStyle/>
          <a:p>
            <a:r>
              <a:rPr lang="en-CA" dirty="0" smtClean="0"/>
              <a:t>Annual Plastic Waste</a:t>
            </a:r>
            <a:endParaRPr lang="en-CA" dirty="0"/>
          </a:p>
        </p:txBody>
      </p:sp>
      <p:pic>
        <p:nvPicPr>
          <p:cNvPr id="6" name="PFwHcr_FMW8"/>
          <p:cNvPicPr>
            <a:picLocks noRot="1" noChangeAspect="1"/>
          </p:cNvPicPr>
          <p:nvPr>
            <a:videoFile r:link="rId2"/>
          </p:nvPr>
        </p:nvPicPr>
        <p:blipFill>
          <a:blip r:embed="rId6"/>
          <a:stretch>
            <a:fillRect/>
          </a:stretch>
        </p:blipFill>
        <p:spPr>
          <a:xfrm>
            <a:off x="8192830" y="5142412"/>
            <a:ext cx="3583171" cy="1715588"/>
          </a:xfrm>
          <a:prstGeom prst="rect">
            <a:avLst/>
          </a:prstGeom>
        </p:spPr>
      </p:pic>
    </p:spTree>
    <p:extLst>
      <p:ext uri="{BB962C8B-B14F-4D97-AF65-F5344CB8AC3E}">
        <p14:creationId xmlns:p14="http://schemas.microsoft.com/office/powerpoint/2010/main" val="21047562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Place-Based Learning, Environmental Stewardship, and Sustainability</a:t>
            </a:r>
            <a:endParaRPr lang="en-CA" dirty="0"/>
          </a:p>
        </p:txBody>
      </p:sp>
      <p:sp>
        <p:nvSpPr>
          <p:cNvPr id="3" name="Content Placeholder 2"/>
          <p:cNvSpPr>
            <a:spLocks noGrp="1"/>
          </p:cNvSpPr>
          <p:nvPr>
            <p:ph idx="1"/>
          </p:nvPr>
        </p:nvSpPr>
        <p:spPr>
          <a:xfrm>
            <a:off x="382772" y="1825624"/>
            <a:ext cx="10971028" cy="5032375"/>
          </a:xfrm>
        </p:spPr>
        <p:txBody>
          <a:bodyPr>
            <a:normAutofit/>
          </a:bodyPr>
          <a:lstStyle/>
          <a:p>
            <a:r>
              <a:rPr lang="en-CA" b="1" dirty="0" smtClean="0"/>
              <a:t>_________________________________	</a:t>
            </a:r>
            <a:r>
              <a:rPr lang="en-CA" dirty="0" smtClean="0"/>
              <a:t>‘</a:t>
            </a:r>
            <a:r>
              <a:rPr lang="en-US" dirty="0" smtClean="0"/>
              <a:t>promotes learning that is rooted in what is local—the unique history, environment, culture, economy, literature, and art of a particular place—that is, in students' own "place" or immediate community.’</a:t>
            </a:r>
            <a:r>
              <a:rPr lang="en-US" dirty="0" smtClean="0">
                <a:hlinkClick r:id="rId2"/>
              </a:rPr>
              <a:t>(Wikipedia)</a:t>
            </a:r>
            <a:r>
              <a:rPr lang="en-CA" dirty="0" smtClean="0"/>
              <a:t/>
            </a:r>
            <a:br>
              <a:rPr lang="en-CA" dirty="0" smtClean="0"/>
            </a:br>
            <a:r>
              <a:rPr lang="en-CA" dirty="0" smtClean="0"/>
              <a:t/>
            </a:r>
            <a:br>
              <a:rPr lang="en-CA" dirty="0" smtClean="0"/>
            </a:br>
            <a:r>
              <a:rPr lang="en-CA" dirty="0" smtClean="0"/>
              <a:t>Simplified:  </a:t>
            </a:r>
            <a:br>
              <a:rPr lang="en-CA" dirty="0" smtClean="0"/>
            </a:br>
            <a:endParaRPr lang="en-CA" dirty="0" smtClean="0"/>
          </a:p>
          <a:p>
            <a:r>
              <a:rPr lang="en-CA" b="1" dirty="0" smtClean="0"/>
              <a:t>_________________________________ </a:t>
            </a:r>
            <a:r>
              <a:rPr lang="en-US" dirty="0" smtClean="0"/>
              <a:t>refers to responsible use and protection of the natural environment through conservation and </a:t>
            </a:r>
            <a:r>
              <a:rPr lang="en-US" b="1" dirty="0" smtClean="0"/>
              <a:t>sustainable</a:t>
            </a:r>
            <a:r>
              <a:rPr lang="en-US" dirty="0" smtClean="0"/>
              <a:t> practices. </a:t>
            </a:r>
            <a:r>
              <a:rPr lang="en-US" dirty="0" smtClean="0">
                <a:hlinkClick r:id="rId3"/>
              </a:rPr>
              <a:t>(Wikipedia)</a:t>
            </a:r>
            <a:r>
              <a:rPr lang="en-CA" dirty="0" smtClean="0"/>
              <a:t/>
            </a:r>
            <a:br>
              <a:rPr lang="en-CA" dirty="0" smtClean="0"/>
            </a:br>
            <a:r>
              <a:rPr lang="en-CA" dirty="0" smtClean="0"/>
              <a:t/>
            </a:r>
            <a:br>
              <a:rPr lang="en-CA" dirty="0" smtClean="0"/>
            </a:br>
            <a:r>
              <a:rPr lang="en-CA" dirty="0" smtClean="0"/>
              <a:t>Mindset:  </a:t>
            </a:r>
          </a:p>
        </p:txBody>
      </p:sp>
    </p:spTree>
    <p:extLst>
      <p:ext uri="{BB962C8B-B14F-4D97-AF65-F5344CB8AC3E}">
        <p14:creationId xmlns:p14="http://schemas.microsoft.com/office/powerpoint/2010/main" val="40075079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Place-Based Learning, Environmental Stewardship, and Sustainability</a:t>
            </a:r>
            <a:endParaRPr lang="en-CA" dirty="0"/>
          </a:p>
        </p:txBody>
      </p:sp>
      <p:sp>
        <p:nvSpPr>
          <p:cNvPr id="3" name="Content Placeholder 2"/>
          <p:cNvSpPr>
            <a:spLocks noGrp="1"/>
          </p:cNvSpPr>
          <p:nvPr>
            <p:ph idx="1"/>
          </p:nvPr>
        </p:nvSpPr>
        <p:spPr>
          <a:xfrm>
            <a:off x="382772" y="1825624"/>
            <a:ext cx="10971028" cy="5032375"/>
          </a:xfrm>
        </p:spPr>
        <p:txBody>
          <a:bodyPr>
            <a:normAutofit lnSpcReduction="10000"/>
          </a:bodyPr>
          <a:lstStyle/>
          <a:p>
            <a:r>
              <a:rPr lang="en-CA" b="1" dirty="0" smtClean="0"/>
              <a:t>Place-Based Learning </a:t>
            </a:r>
            <a:r>
              <a:rPr lang="en-CA" dirty="0" smtClean="0"/>
              <a:t>‘</a:t>
            </a:r>
            <a:r>
              <a:rPr lang="en-US" dirty="0" smtClean="0"/>
              <a:t>promotes learning that is rooted in what is local—the unique history, environment, culture, economy, literature, and art of a particular place—that is, in students' own "place" or immediate community.’</a:t>
            </a:r>
            <a:r>
              <a:rPr lang="en-US" dirty="0" smtClean="0">
                <a:hlinkClick r:id="rId2"/>
              </a:rPr>
              <a:t>(Wikipedia)</a:t>
            </a:r>
            <a:r>
              <a:rPr lang="en-CA" dirty="0" smtClean="0"/>
              <a:t/>
            </a:r>
            <a:br>
              <a:rPr lang="en-CA" dirty="0" smtClean="0"/>
            </a:br>
            <a:r>
              <a:rPr lang="en-CA" dirty="0" smtClean="0"/>
              <a:t/>
            </a:r>
            <a:br>
              <a:rPr lang="en-CA" dirty="0" smtClean="0"/>
            </a:br>
            <a:r>
              <a:rPr lang="en-CA" dirty="0" smtClean="0"/>
              <a:t>Simplified: We learn better when the learning is relevant to the setting in question. </a:t>
            </a:r>
            <a:r>
              <a:rPr lang="en-CA" i="1" dirty="0" smtClean="0"/>
              <a:t>Ex. Learn about ocean while at the ocean.</a:t>
            </a:r>
            <a:r>
              <a:rPr lang="en-CA" dirty="0" smtClean="0"/>
              <a:t/>
            </a:r>
            <a:br>
              <a:rPr lang="en-CA" dirty="0" smtClean="0"/>
            </a:br>
            <a:endParaRPr lang="en-CA" dirty="0" smtClean="0"/>
          </a:p>
          <a:p>
            <a:r>
              <a:rPr lang="en-CA" b="1" dirty="0" smtClean="0"/>
              <a:t>Environmental stewardship </a:t>
            </a:r>
            <a:r>
              <a:rPr lang="en-US" dirty="0" smtClean="0"/>
              <a:t>refers to responsible use and protection of the natural environment through conservation and </a:t>
            </a:r>
            <a:r>
              <a:rPr lang="en-US" b="1" dirty="0" smtClean="0"/>
              <a:t>sustainable</a:t>
            </a:r>
            <a:r>
              <a:rPr lang="en-US" dirty="0" smtClean="0"/>
              <a:t> practices. </a:t>
            </a:r>
            <a:r>
              <a:rPr lang="en-US" dirty="0" smtClean="0">
                <a:hlinkClick r:id="rId3"/>
              </a:rPr>
              <a:t>(Wikipedia)</a:t>
            </a:r>
            <a:r>
              <a:rPr lang="en-CA" dirty="0" smtClean="0"/>
              <a:t/>
            </a:r>
            <a:br>
              <a:rPr lang="en-CA" dirty="0" smtClean="0"/>
            </a:br>
            <a:r>
              <a:rPr lang="en-CA" dirty="0" smtClean="0"/>
              <a:t/>
            </a:r>
            <a:br>
              <a:rPr lang="en-CA" dirty="0" smtClean="0"/>
            </a:br>
            <a:r>
              <a:rPr lang="en-CA" dirty="0" smtClean="0"/>
              <a:t>Mindset: Those with the power to make decisions that support the environment are morally obligated to</a:t>
            </a:r>
          </a:p>
        </p:txBody>
      </p:sp>
    </p:spTree>
    <p:extLst>
      <p:ext uri="{BB962C8B-B14F-4D97-AF65-F5344CB8AC3E}">
        <p14:creationId xmlns:p14="http://schemas.microsoft.com/office/powerpoint/2010/main" val="4281823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Place-Based Learning, Environmental Stewardship, and Sustainability</a:t>
            </a:r>
            <a:endParaRPr lang="en-CA" dirty="0"/>
          </a:p>
        </p:txBody>
      </p:sp>
      <p:sp>
        <p:nvSpPr>
          <p:cNvPr id="3" name="Content Placeholder 2"/>
          <p:cNvSpPr>
            <a:spLocks noGrp="1"/>
          </p:cNvSpPr>
          <p:nvPr>
            <p:ph idx="1"/>
          </p:nvPr>
        </p:nvSpPr>
        <p:spPr>
          <a:xfrm>
            <a:off x="382772" y="1825624"/>
            <a:ext cx="9056718" cy="5032375"/>
          </a:xfrm>
        </p:spPr>
        <p:txBody>
          <a:bodyPr>
            <a:normAutofit/>
          </a:bodyPr>
          <a:lstStyle/>
          <a:p>
            <a:r>
              <a:rPr lang="en-CA" sz="4000" b="1" dirty="0" smtClean="0"/>
              <a:t>_______________ -</a:t>
            </a:r>
            <a:r>
              <a:rPr lang="en-US" sz="4000" dirty="0" smtClean="0"/>
              <a:t> (from sustain and ability) is the property of biological systems to remain diverse and productive indefinitely. </a:t>
            </a:r>
            <a:r>
              <a:rPr lang="en-US" sz="4000" dirty="0" smtClean="0">
                <a:hlinkClick r:id="rId2"/>
              </a:rPr>
              <a:t>(Wikipedia)</a:t>
            </a:r>
            <a:r>
              <a:rPr lang="en-CA" sz="4000" dirty="0"/>
              <a:t/>
            </a:r>
            <a:br>
              <a:rPr lang="en-CA" sz="4000" dirty="0"/>
            </a:br>
            <a:r>
              <a:rPr lang="en-CA" sz="4000" dirty="0" smtClean="0"/>
              <a:t/>
            </a:r>
            <a:br>
              <a:rPr lang="en-CA" sz="4000" dirty="0" smtClean="0"/>
            </a:br>
            <a:r>
              <a:rPr lang="en-CA" sz="4000" dirty="0" smtClean="0"/>
              <a:t>Meaning:  </a:t>
            </a:r>
            <a:endParaRPr lang="en-US" sz="4000" dirty="0" smtClean="0"/>
          </a:p>
        </p:txBody>
      </p:sp>
      <p:pic>
        <p:nvPicPr>
          <p:cNvPr id="4" name="Picture 3"/>
          <p:cNvPicPr>
            <a:picLocks noChangeAspect="1"/>
          </p:cNvPicPr>
          <p:nvPr/>
        </p:nvPicPr>
        <p:blipFill>
          <a:blip r:embed="rId3"/>
          <a:stretch>
            <a:fillRect/>
          </a:stretch>
        </p:blipFill>
        <p:spPr>
          <a:xfrm>
            <a:off x="9439490" y="2665842"/>
            <a:ext cx="1914310" cy="2164268"/>
          </a:xfrm>
          <a:prstGeom prst="rect">
            <a:avLst/>
          </a:prstGeom>
        </p:spPr>
      </p:pic>
    </p:spTree>
    <p:extLst>
      <p:ext uri="{BB962C8B-B14F-4D97-AF65-F5344CB8AC3E}">
        <p14:creationId xmlns:p14="http://schemas.microsoft.com/office/powerpoint/2010/main" val="4150369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Place-Based Learning, Environmental Stewardship, and Sustainability</a:t>
            </a:r>
            <a:endParaRPr lang="en-CA" dirty="0"/>
          </a:p>
        </p:txBody>
      </p:sp>
      <p:sp>
        <p:nvSpPr>
          <p:cNvPr id="3" name="Content Placeholder 2"/>
          <p:cNvSpPr>
            <a:spLocks noGrp="1"/>
          </p:cNvSpPr>
          <p:nvPr>
            <p:ph idx="1"/>
          </p:nvPr>
        </p:nvSpPr>
        <p:spPr>
          <a:xfrm>
            <a:off x="382772" y="1825624"/>
            <a:ext cx="9271591" cy="5032375"/>
          </a:xfrm>
        </p:spPr>
        <p:txBody>
          <a:bodyPr>
            <a:normAutofit/>
          </a:bodyPr>
          <a:lstStyle/>
          <a:p>
            <a:r>
              <a:rPr lang="en-CA" sz="4000" b="1" dirty="0" smtClean="0"/>
              <a:t>Sustainability -</a:t>
            </a:r>
            <a:r>
              <a:rPr lang="en-US" sz="4000" dirty="0" smtClean="0"/>
              <a:t> (from sustain and ability) is the property of biological systems to remain diverse and productive indefinitely. </a:t>
            </a:r>
            <a:r>
              <a:rPr lang="en-US" sz="4000" dirty="0" smtClean="0">
                <a:hlinkClick r:id="rId2"/>
              </a:rPr>
              <a:t>(Wikipedia)</a:t>
            </a:r>
            <a:r>
              <a:rPr lang="en-CA" sz="4000" dirty="0"/>
              <a:t/>
            </a:r>
            <a:br>
              <a:rPr lang="en-CA" sz="4000" dirty="0"/>
            </a:br>
            <a:r>
              <a:rPr lang="en-CA" sz="4000" dirty="0" smtClean="0"/>
              <a:t/>
            </a:r>
            <a:br>
              <a:rPr lang="en-CA" sz="4000" dirty="0" smtClean="0"/>
            </a:br>
            <a:r>
              <a:rPr lang="en-CA" sz="4000" dirty="0" smtClean="0"/>
              <a:t>Meaning: We want to approach our use of the environment in a means that minimizes impact and be continuously used </a:t>
            </a:r>
            <a:r>
              <a:rPr lang="en-CA" sz="4000" u="sng" dirty="0" smtClean="0"/>
              <a:t>forever</a:t>
            </a:r>
            <a:r>
              <a:rPr lang="en-CA" sz="4000" dirty="0" smtClean="0"/>
              <a:t>.</a:t>
            </a:r>
            <a:endParaRPr lang="en-US" sz="4000" dirty="0" smtClean="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7680" y="2210320"/>
            <a:ext cx="2784320" cy="314739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52940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Place-Based Learning Activity</a:t>
            </a:r>
            <a:br>
              <a:rPr lang="en-CA" dirty="0" smtClean="0"/>
            </a:br>
            <a:r>
              <a:rPr lang="en-US" sz="2700" dirty="0" smtClean="0"/>
              <a:t>Engage in place-based learning to gain a deeper understanding and appreciation of the environment. ((S, STSE)</a:t>
            </a:r>
            <a:endParaRPr lang="en-CA" sz="2700" dirty="0"/>
          </a:p>
        </p:txBody>
      </p:sp>
      <p:sp>
        <p:nvSpPr>
          <p:cNvPr id="3" name="Content Placeholder 2"/>
          <p:cNvSpPr>
            <a:spLocks noGrp="1"/>
          </p:cNvSpPr>
          <p:nvPr>
            <p:ph idx="1"/>
          </p:nvPr>
        </p:nvSpPr>
        <p:spPr/>
        <p:txBody>
          <a:bodyPr>
            <a:normAutofit/>
          </a:bodyPr>
          <a:lstStyle/>
          <a:p>
            <a:pPr marL="0" indent="0">
              <a:buNone/>
            </a:pPr>
            <a:endParaRPr lang="en-CA" altLang="en-US" dirty="0" smtClean="0"/>
          </a:p>
          <a:p>
            <a:r>
              <a:rPr lang="en-CA" altLang="en-US" dirty="0" smtClean="0"/>
              <a:t>Think about a particular location on the school grounds (one that you will be able to go to that is not here, ideally not one you go to often). Write at least ten expected observations you’ll have there (include all your senses).</a:t>
            </a:r>
            <a:br>
              <a:rPr lang="en-CA" altLang="en-US" dirty="0" smtClean="0"/>
            </a:br>
            <a:endParaRPr lang="en-CA" altLang="en-US" dirty="0"/>
          </a:p>
          <a:p>
            <a:r>
              <a:rPr lang="en-CA" altLang="en-US" dirty="0" smtClean="0"/>
              <a:t>You have seven minutes to go to that location. Write at least ten expected observations you’ll have there (use all your senses).</a:t>
            </a:r>
          </a:p>
        </p:txBody>
      </p:sp>
    </p:spTree>
    <p:extLst>
      <p:ext uri="{BB962C8B-B14F-4D97-AF65-F5344CB8AC3E}">
        <p14:creationId xmlns:p14="http://schemas.microsoft.com/office/powerpoint/2010/main" val="37161259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Place-Based Learning Activity</a:t>
            </a:r>
            <a:br>
              <a:rPr lang="en-CA" dirty="0" smtClean="0"/>
            </a:br>
            <a:r>
              <a:rPr lang="en-US" sz="2700" dirty="0" smtClean="0"/>
              <a:t>Engage in place-based learning to gain a deeper understanding and appreciation of the environment. ((S, STSE)</a:t>
            </a:r>
            <a:endParaRPr lang="en-CA" sz="2700" dirty="0"/>
          </a:p>
        </p:txBody>
      </p:sp>
      <p:sp>
        <p:nvSpPr>
          <p:cNvPr id="3" name="Content Placeholder 2"/>
          <p:cNvSpPr>
            <a:spLocks noGrp="1"/>
          </p:cNvSpPr>
          <p:nvPr>
            <p:ph idx="1"/>
          </p:nvPr>
        </p:nvSpPr>
        <p:spPr/>
        <p:txBody>
          <a:bodyPr>
            <a:normAutofit/>
          </a:bodyPr>
          <a:lstStyle/>
          <a:p>
            <a:r>
              <a:rPr lang="en-CA" altLang="en-US" dirty="0" smtClean="0"/>
              <a:t>Compare what you wrote before to what you wrote after, was there any difference? </a:t>
            </a:r>
            <a:br>
              <a:rPr lang="en-CA" altLang="en-US" dirty="0" smtClean="0"/>
            </a:br>
            <a:endParaRPr lang="en-CA" altLang="en-US" dirty="0" smtClean="0"/>
          </a:p>
          <a:p>
            <a:r>
              <a:rPr lang="en-CA" altLang="en-US" dirty="0" smtClean="0"/>
              <a:t>I would expect you to have better info there than from here.</a:t>
            </a:r>
          </a:p>
          <a:p>
            <a:endParaRPr lang="en-CA" dirty="0" smtClean="0"/>
          </a:p>
          <a:p>
            <a:r>
              <a:rPr lang="en-CA" dirty="0" smtClean="0"/>
              <a:t>We are able to go to certain locations on school grounds, but what about if I asked about </a:t>
            </a:r>
            <a:r>
              <a:rPr lang="en-CA" dirty="0" err="1" smtClean="0"/>
              <a:t>McClennan</a:t>
            </a:r>
            <a:r>
              <a:rPr lang="en-CA" dirty="0" smtClean="0"/>
              <a:t> Lake, SK? What are barriers to us having place-based learning about there?</a:t>
            </a:r>
          </a:p>
          <a:p>
            <a:endParaRPr lang="en-CA" dirty="0"/>
          </a:p>
        </p:txBody>
      </p:sp>
    </p:spTree>
    <p:extLst>
      <p:ext uri="{BB962C8B-B14F-4D97-AF65-F5344CB8AC3E}">
        <p14:creationId xmlns:p14="http://schemas.microsoft.com/office/powerpoint/2010/main" val="18973546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Place-Based Learning, Environmental Stewardship, and Sustainability</a:t>
            </a:r>
            <a:endParaRPr lang="en-CA" dirty="0"/>
          </a:p>
        </p:txBody>
      </p:sp>
      <p:sp>
        <p:nvSpPr>
          <p:cNvPr id="3" name="Content Placeholder 2"/>
          <p:cNvSpPr>
            <a:spLocks noGrp="1"/>
          </p:cNvSpPr>
          <p:nvPr>
            <p:ph idx="1"/>
          </p:nvPr>
        </p:nvSpPr>
        <p:spPr>
          <a:xfrm>
            <a:off x="552893" y="1825624"/>
            <a:ext cx="10800907" cy="5032375"/>
          </a:xfrm>
        </p:spPr>
        <p:txBody>
          <a:bodyPr>
            <a:normAutofit/>
          </a:bodyPr>
          <a:lstStyle/>
          <a:p>
            <a:r>
              <a:rPr lang="en-CA" b="1" u="sng" dirty="0" smtClean="0"/>
              <a:t>Place-based Learning barriers:</a:t>
            </a:r>
            <a:r>
              <a:rPr lang="en-CA" dirty="0" smtClean="0"/>
              <a:t/>
            </a:r>
            <a:br>
              <a:rPr lang="en-CA" dirty="0" smtClean="0"/>
            </a:br>
            <a:r>
              <a:rPr lang="en-CA" dirty="0" smtClean="0"/>
              <a:t/>
            </a:r>
            <a:br>
              <a:rPr lang="en-CA" dirty="0" smtClean="0"/>
            </a:br>
            <a:r>
              <a:rPr lang="en-CA" dirty="0" smtClean="0"/>
              <a:t>Financially - How do we do it?</a:t>
            </a:r>
            <a:br>
              <a:rPr lang="en-CA" dirty="0" smtClean="0"/>
            </a:br>
            <a:r>
              <a:rPr lang="en-CA" dirty="0" smtClean="0"/>
              <a:t/>
            </a:r>
            <a:br>
              <a:rPr lang="en-CA" dirty="0" smtClean="0"/>
            </a:br>
            <a:r>
              <a:rPr lang="en-CA" dirty="0" smtClean="0"/>
              <a:t>Weather-wise what is problematic of our setting in SK to be outdoors?</a:t>
            </a:r>
            <a:br>
              <a:rPr lang="en-CA" dirty="0" smtClean="0"/>
            </a:br>
            <a:r>
              <a:rPr lang="en-CA" dirty="0" smtClean="0"/>
              <a:t/>
            </a:r>
            <a:br>
              <a:rPr lang="en-CA" dirty="0" smtClean="0"/>
            </a:br>
            <a:r>
              <a:rPr lang="en-CA" dirty="0" smtClean="0"/>
              <a:t>What is most relevant to us in our setting?</a:t>
            </a:r>
            <a:br>
              <a:rPr lang="en-CA" dirty="0" smtClean="0"/>
            </a:br>
            <a:r>
              <a:rPr lang="en-CA" dirty="0" smtClean="0"/>
              <a:t/>
            </a:r>
            <a:br>
              <a:rPr lang="en-CA" dirty="0" smtClean="0"/>
            </a:br>
            <a:r>
              <a:rPr lang="en-CA" dirty="0" smtClean="0"/>
              <a:t>What “places” can we learn about or go to locally?</a:t>
            </a:r>
            <a:endParaRPr lang="en-CA" dirty="0"/>
          </a:p>
        </p:txBody>
      </p:sp>
    </p:spTree>
    <p:extLst>
      <p:ext uri="{BB962C8B-B14F-4D97-AF65-F5344CB8AC3E}">
        <p14:creationId xmlns:p14="http://schemas.microsoft.com/office/powerpoint/2010/main" val="764152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Place-Based Learning, Environmental Stewardship, and Sustainability</a:t>
            </a:r>
            <a:endParaRPr lang="en-CA" dirty="0"/>
          </a:p>
        </p:txBody>
      </p:sp>
      <p:sp>
        <p:nvSpPr>
          <p:cNvPr id="3" name="Content Placeholder 2"/>
          <p:cNvSpPr>
            <a:spLocks noGrp="1"/>
          </p:cNvSpPr>
          <p:nvPr>
            <p:ph idx="1"/>
          </p:nvPr>
        </p:nvSpPr>
        <p:spPr/>
        <p:txBody>
          <a:bodyPr/>
          <a:lstStyle/>
          <a:p>
            <a:r>
              <a:rPr lang="en-CA" b="1" u="sng" dirty="0" smtClean="0"/>
              <a:t>Place-based Learning barriers:</a:t>
            </a:r>
            <a:r>
              <a:rPr lang="en-CA" dirty="0" smtClean="0"/>
              <a:t/>
            </a:r>
            <a:br>
              <a:rPr lang="en-CA" dirty="0" smtClean="0"/>
            </a:br>
            <a:r>
              <a:rPr lang="en-CA" dirty="0" smtClean="0"/>
              <a:t/>
            </a:r>
            <a:br>
              <a:rPr lang="en-CA" dirty="0" smtClean="0"/>
            </a:br>
            <a:r>
              <a:rPr lang="en-CA" dirty="0" smtClean="0"/>
              <a:t>Could we use a VR Headset to</a:t>
            </a:r>
            <a:br>
              <a:rPr lang="en-CA" dirty="0" smtClean="0"/>
            </a:br>
            <a:r>
              <a:rPr lang="en-CA" dirty="0" smtClean="0"/>
              <a:t/>
            </a:r>
            <a:br>
              <a:rPr lang="en-CA" dirty="0" smtClean="0"/>
            </a:br>
            <a:r>
              <a:rPr lang="en-CA" dirty="0" smtClean="0"/>
              <a:t>- learn about oceans?</a:t>
            </a:r>
            <a:br>
              <a:rPr lang="en-CA" dirty="0" smtClean="0"/>
            </a:br>
            <a:r>
              <a:rPr lang="en-CA" dirty="0" smtClean="0"/>
              <a:t>- take field trips?</a:t>
            </a:r>
            <a:br>
              <a:rPr lang="en-CA" dirty="0" smtClean="0"/>
            </a:br>
            <a:r>
              <a:rPr lang="en-CA" dirty="0" smtClean="0"/>
              <a:t/>
            </a:r>
            <a:br>
              <a:rPr lang="en-CA" dirty="0" smtClean="0"/>
            </a:br>
            <a:r>
              <a:rPr lang="en-CA" dirty="0" smtClean="0"/>
              <a:t>But is this </a:t>
            </a:r>
            <a:r>
              <a:rPr lang="en-CA" b="1" i="1" dirty="0" smtClean="0"/>
              <a:t>authentic</a:t>
            </a:r>
            <a:r>
              <a:rPr lang="en-CA" i="1" dirty="0" smtClean="0"/>
              <a:t>? </a:t>
            </a:r>
            <a:r>
              <a:rPr lang="en-CA" dirty="0" smtClean="0"/>
              <a:t>What would we be missing? Does it </a:t>
            </a:r>
            <a:r>
              <a:rPr lang="en-CA" u="sng" dirty="0" smtClean="0"/>
              <a:t>need</a:t>
            </a:r>
            <a:r>
              <a:rPr lang="en-CA" dirty="0" smtClean="0"/>
              <a:t> to be authentic?</a:t>
            </a:r>
            <a:br>
              <a:rPr lang="en-CA" dirty="0" smtClean="0"/>
            </a:br>
            <a:r>
              <a:rPr lang="en-CA" dirty="0" smtClean="0"/>
              <a:t/>
            </a:r>
            <a:br>
              <a:rPr lang="en-CA" dirty="0" smtClean="0"/>
            </a:br>
            <a:r>
              <a:rPr lang="en-CA" dirty="0" smtClean="0"/>
              <a:t>Where do you fit about this versus others in the classroom?</a:t>
            </a:r>
          </a:p>
          <a:p>
            <a:pPr marL="0" indent="0">
              <a:buNone/>
            </a:pPr>
            <a:endParaRPr lang="en-CA" dirty="0"/>
          </a:p>
        </p:txBody>
      </p:sp>
    </p:spTree>
    <p:extLst>
      <p:ext uri="{BB962C8B-B14F-4D97-AF65-F5344CB8AC3E}">
        <p14:creationId xmlns:p14="http://schemas.microsoft.com/office/powerpoint/2010/main" val="516426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Environmental Worldviews and Policy</a:t>
            </a:r>
            <a:endParaRPr lang="en-CA" dirty="0"/>
          </a:p>
        </p:txBody>
      </p:sp>
      <p:sp>
        <p:nvSpPr>
          <p:cNvPr id="3" name="Content Placeholder 2"/>
          <p:cNvSpPr>
            <a:spLocks noGrp="1"/>
          </p:cNvSpPr>
          <p:nvPr>
            <p:ph idx="1"/>
          </p:nvPr>
        </p:nvSpPr>
        <p:spPr>
          <a:xfrm>
            <a:off x="170121" y="1403498"/>
            <a:ext cx="11802139" cy="5454501"/>
          </a:xfrm>
        </p:spPr>
        <p:txBody>
          <a:bodyPr>
            <a:normAutofit lnSpcReduction="10000"/>
          </a:bodyPr>
          <a:lstStyle/>
          <a:p>
            <a:r>
              <a:rPr lang="en-CA" dirty="0" smtClean="0"/>
              <a:t>What environmental worldview of the following do you most identify with?</a:t>
            </a:r>
          </a:p>
          <a:p>
            <a:pPr marL="0" indent="0">
              <a:buNone/>
            </a:pPr>
            <a:r>
              <a:rPr lang="en-US" b="1" dirty="0" err="1" smtClean="0"/>
              <a:t>Ecocentric</a:t>
            </a:r>
            <a:r>
              <a:rPr lang="en-US" b="1" dirty="0" smtClean="0"/>
              <a:t>/</a:t>
            </a:r>
            <a:r>
              <a:rPr lang="en-US" b="1" dirty="0" err="1" smtClean="0"/>
              <a:t>Biocentric</a:t>
            </a:r>
            <a:r>
              <a:rPr lang="en-US" dirty="0" smtClean="0"/>
              <a:t> –  </a:t>
            </a:r>
            <a:br>
              <a:rPr lang="en-US" dirty="0" smtClean="0"/>
            </a:br>
            <a:r>
              <a:rPr lang="en-US" dirty="0" smtClean="0"/>
              <a:t/>
            </a:r>
            <a:br>
              <a:rPr lang="en-US" dirty="0" smtClean="0"/>
            </a:br>
            <a:endParaRPr lang="en-US" dirty="0" smtClean="0"/>
          </a:p>
          <a:p>
            <a:pPr marL="0" indent="0">
              <a:buNone/>
            </a:pPr>
            <a:r>
              <a:rPr lang="en-US" dirty="0" smtClean="0">
                <a:hlinkClick r:id="rId2"/>
              </a:rPr>
              <a:t>Technocentric</a:t>
            </a:r>
            <a:r>
              <a:rPr lang="en-US" dirty="0" smtClean="0"/>
              <a:t> -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hlinkClick r:id="rId3"/>
              </a:rPr>
              <a:t>Anthropocentric </a:t>
            </a:r>
            <a:r>
              <a:rPr lang="en-US" dirty="0" smtClean="0"/>
              <a:t>-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hlinkClick r:id="rId4"/>
              </a:rPr>
              <a:t>Ecofeminist </a:t>
            </a:r>
            <a:r>
              <a:rPr lang="en-US" dirty="0" smtClean="0"/>
              <a:t>-  </a:t>
            </a:r>
            <a:br>
              <a:rPr lang="en-US" dirty="0" smtClean="0"/>
            </a:br>
            <a:endParaRPr lang="en-CA" dirty="0" smtClean="0"/>
          </a:p>
          <a:p>
            <a:endParaRPr lang="en-CA" dirty="0" smtClean="0"/>
          </a:p>
          <a:p>
            <a:endParaRPr lang="en-CA" dirty="0"/>
          </a:p>
        </p:txBody>
      </p:sp>
    </p:spTree>
    <p:extLst>
      <p:ext uri="{BB962C8B-B14F-4D97-AF65-F5344CB8AC3E}">
        <p14:creationId xmlns:p14="http://schemas.microsoft.com/office/powerpoint/2010/main" val="18184559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Environmental Worldviews and Policy</a:t>
            </a:r>
            <a:endParaRPr lang="en-CA" dirty="0"/>
          </a:p>
        </p:txBody>
      </p:sp>
      <p:sp>
        <p:nvSpPr>
          <p:cNvPr id="3" name="Content Placeholder 2"/>
          <p:cNvSpPr>
            <a:spLocks noGrp="1"/>
          </p:cNvSpPr>
          <p:nvPr>
            <p:ph idx="1"/>
          </p:nvPr>
        </p:nvSpPr>
        <p:spPr>
          <a:xfrm>
            <a:off x="170121" y="1403498"/>
            <a:ext cx="11802139" cy="5454501"/>
          </a:xfrm>
        </p:spPr>
        <p:txBody>
          <a:bodyPr>
            <a:normAutofit lnSpcReduction="10000"/>
          </a:bodyPr>
          <a:lstStyle/>
          <a:p>
            <a:r>
              <a:rPr lang="en-CA" dirty="0" smtClean="0"/>
              <a:t>What environmental worldview of the following do you most identify with?</a:t>
            </a:r>
          </a:p>
          <a:p>
            <a:pPr marL="0" indent="0">
              <a:buNone/>
            </a:pPr>
            <a:r>
              <a:rPr lang="en-US" b="1" dirty="0" err="1" smtClean="0"/>
              <a:t>Ecocentric</a:t>
            </a:r>
            <a:r>
              <a:rPr lang="en-US" b="1" dirty="0" smtClean="0"/>
              <a:t>/</a:t>
            </a:r>
            <a:r>
              <a:rPr lang="en-US" b="1" dirty="0" err="1" smtClean="0"/>
              <a:t>Biocentric</a:t>
            </a:r>
            <a:r>
              <a:rPr lang="en-US" dirty="0" smtClean="0"/>
              <a:t> – organisms and enviro important regardless of their usefulness.</a:t>
            </a:r>
            <a:r>
              <a:rPr lang="en-US" dirty="0"/>
              <a:t> </a:t>
            </a:r>
            <a:r>
              <a:rPr lang="en-US" dirty="0" smtClean="0"/>
              <a:t>Considering all forms of life having intrinsic value.</a:t>
            </a:r>
            <a:br>
              <a:rPr lang="en-US" dirty="0" smtClean="0"/>
            </a:br>
            <a:endParaRPr lang="en-US" dirty="0" smtClean="0"/>
          </a:p>
          <a:p>
            <a:pPr marL="0" indent="0">
              <a:buNone/>
            </a:pPr>
            <a:r>
              <a:rPr lang="en-US" dirty="0" smtClean="0">
                <a:hlinkClick r:id="rId2"/>
              </a:rPr>
              <a:t>Technocentric</a:t>
            </a:r>
            <a:r>
              <a:rPr lang="en-US" dirty="0" smtClean="0"/>
              <a:t> -  is a value system that is centered on technology and its ability to control and protect the environment.</a:t>
            </a:r>
            <a:br>
              <a:rPr lang="en-US" dirty="0" smtClean="0"/>
            </a:br>
            <a:r>
              <a:rPr lang="en-US" dirty="0" smtClean="0"/>
              <a:t/>
            </a:r>
            <a:br>
              <a:rPr lang="en-US" dirty="0" smtClean="0"/>
            </a:br>
            <a:r>
              <a:rPr lang="en-US" dirty="0" smtClean="0">
                <a:hlinkClick r:id="rId3"/>
              </a:rPr>
              <a:t>Anthropocentric </a:t>
            </a:r>
            <a:r>
              <a:rPr lang="en-US" dirty="0" smtClean="0"/>
              <a:t>- is the belief that human beings are the most significant entity of the universe. Anthropocentrism interprets or regards the world in terms of human values and experiences</a:t>
            </a:r>
            <a:br>
              <a:rPr lang="en-US" dirty="0" smtClean="0"/>
            </a:br>
            <a:r>
              <a:rPr lang="en-US" dirty="0" smtClean="0"/>
              <a:t/>
            </a:r>
            <a:br>
              <a:rPr lang="en-US" dirty="0" smtClean="0"/>
            </a:br>
            <a:r>
              <a:rPr lang="en-US" dirty="0" smtClean="0">
                <a:hlinkClick r:id="rId4"/>
              </a:rPr>
              <a:t>Ecofeminist </a:t>
            </a:r>
            <a:r>
              <a:rPr lang="en-US" dirty="0" smtClean="0"/>
              <a:t>- a term that links feminism with ecology. Its advocates say that paternalistic/capitalistic society has led to a harmful split between nature and culture.</a:t>
            </a:r>
            <a:endParaRPr lang="en-CA" dirty="0" smtClean="0"/>
          </a:p>
          <a:p>
            <a:endParaRPr lang="en-CA" dirty="0" smtClean="0"/>
          </a:p>
          <a:p>
            <a:endParaRPr lang="en-CA" dirty="0"/>
          </a:p>
        </p:txBody>
      </p:sp>
    </p:spTree>
    <p:extLst>
      <p:ext uri="{BB962C8B-B14F-4D97-AF65-F5344CB8AC3E}">
        <p14:creationId xmlns:p14="http://schemas.microsoft.com/office/powerpoint/2010/main" val="1435247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0121"/>
            <a:ext cx="10515600" cy="1679944"/>
          </a:xfrm>
        </p:spPr>
        <p:txBody>
          <a:bodyPr>
            <a:normAutofit fontScale="90000"/>
          </a:bodyPr>
          <a:lstStyle/>
          <a:p>
            <a:r>
              <a:rPr lang="en-CA" dirty="0" smtClean="0"/>
              <a:t>Environmental Worldviews and Policy</a:t>
            </a:r>
            <a:br>
              <a:rPr lang="en-CA" dirty="0" smtClean="0"/>
            </a:br>
            <a:r>
              <a:rPr lang="en-US" sz="2200" dirty="0" smtClean="0"/>
              <a:t>Analyze how different worldviews (e.g. anthropocentric, </a:t>
            </a:r>
            <a:r>
              <a:rPr lang="en-US" sz="2200" dirty="0" err="1" smtClean="0"/>
              <a:t>biocentric</a:t>
            </a:r>
            <a:r>
              <a:rPr lang="en-US" sz="2200" dirty="0" smtClean="0"/>
              <a:t> and </a:t>
            </a:r>
            <a:r>
              <a:rPr lang="en-US" sz="2200" dirty="0" err="1" smtClean="0"/>
              <a:t>ecocentric</a:t>
            </a:r>
            <a:r>
              <a:rPr lang="en-US" sz="2200" dirty="0" smtClean="0"/>
              <a:t>) are expressed through various environmental action plans or environmental policies developed by individuals, industry, government and non- governmental organizations and First Nations, Métis and Inuit groups. ((STSE, K)</a:t>
            </a:r>
            <a:endParaRPr lang="en-CA" sz="2200" dirty="0"/>
          </a:p>
        </p:txBody>
      </p:sp>
      <p:sp>
        <p:nvSpPr>
          <p:cNvPr id="3" name="Content Placeholder 2"/>
          <p:cNvSpPr>
            <a:spLocks noGrp="1"/>
          </p:cNvSpPr>
          <p:nvPr>
            <p:ph idx="1"/>
          </p:nvPr>
        </p:nvSpPr>
        <p:spPr>
          <a:xfrm>
            <a:off x="170121" y="1850065"/>
            <a:ext cx="11802139" cy="5007934"/>
          </a:xfrm>
        </p:spPr>
        <p:txBody>
          <a:bodyPr>
            <a:normAutofit/>
          </a:bodyPr>
          <a:lstStyle/>
          <a:p>
            <a:r>
              <a:rPr lang="en-US" dirty="0" smtClean="0"/>
              <a:t>How might your background influence you into thinking this way or influence government decision-making and policies (any recent big environmental decisions you can think of)?</a:t>
            </a:r>
            <a:endParaRPr lang="en-CA" dirty="0" smtClean="0"/>
          </a:p>
          <a:p>
            <a:pPr marL="0" indent="0">
              <a:buNone/>
            </a:pPr>
            <a:endParaRPr lang="en-CA" dirty="0" smtClean="0"/>
          </a:p>
          <a:p>
            <a:endParaRPr lang="en-CA" dirty="0"/>
          </a:p>
        </p:txBody>
      </p:sp>
    </p:spTree>
    <p:extLst>
      <p:ext uri="{BB962C8B-B14F-4D97-AF65-F5344CB8AC3E}">
        <p14:creationId xmlns:p14="http://schemas.microsoft.com/office/powerpoint/2010/main" val="32855522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690688"/>
          </a:xfrm>
        </p:spPr>
        <p:txBody>
          <a:bodyPr>
            <a:normAutofit fontScale="90000"/>
          </a:bodyPr>
          <a:lstStyle/>
          <a:p>
            <a:r>
              <a:rPr lang="en-CA" sz="4000" dirty="0">
                <a:solidFill>
                  <a:prstClr val="black"/>
                </a:solidFill>
              </a:rPr>
              <a:t>Environmental Worldviews and Policy</a:t>
            </a:r>
            <a:br>
              <a:rPr lang="en-CA" sz="4000" dirty="0">
                <a:solidFill>
                  <a:prstClr val="black"/>
                </a:solidFill>
              </a:rPr>
            </a:br>
            <a:r>
              <a:rPr lang="en-US" sz="2000" dirty="0">
                <a:solidFill>
                  <a:prstClr val="black"/>
                </a:solidFill>
              </a:rPr>
              <a:t>Analyze how different worldviews (e.g. anthropocentric, </a:t>
            </a:r>
            <a:r>
              <a:rPr lang="en-US" sz="2000" dirty="0" err="1">
                <a:solidFill>
                  <a:prstClr val="black"/>
                </a:solidFill>
              </a:rPr>
              <a:t>biocentric</a:t>
            </a:r>
            <a:r>
              <a:rPr lang="en-US" sz="2000" dirty="0">
                <a:solidFill>
                  <a:prstClr val="black"/>
                </a:solidFill>
              </a:rPr>
              <a:t> and </a:t>
            </a:r>
            <a:r>
              <a:rPr lang="en-US" sz="2000" dirty="0" err="1">
                <a:solidFill>
                  <a:prstClr val="black"/>
                </a:solidFill>
              </a:rPr>
              <a:t>ecocentric</a:t>
            </a:r>
            <a:r>
              <a:rPr lang="en-US" sz="2000" dirty="0">
                <a:solidFill>
                  <a:prstClr val="black"/>
                </a:solidFill>
              </a:rPr>
              <a:t>) are expressed through various environmental action plans or environmental policies developed by individuals, industry, government and non- governmental organizations and First Nations, Métis and Inuit groups. ((STSE, K)</a:t>
            </a:r>
            <a:endParaRPr lang="en-CA" dirty="0"/>
          </a:p>
        </p:txBody>
      </p:sp>
      <p:sp>
        <p:nvSpPr>
          <p:cNvPr id="3" name="Content Placeholder 2"/>
          <p:cNvSpPr>
            <a:spLocks noGrp="1"/>
          </p:cNvSpPr>
          <p:nvPr>
            <p:ph idx="1"/>
          </p:nvPr>
        </p:nvSpPr>
        <p:spPr>
          <a:xfrm>
            <a:off x="170121" y="1690689"/>
            <a:ext cx="11802139" cy="5167310"/>
          </a:xfrm>
        </p:spPr>
        <p:txBody>
          <a:bodyPr>
            <a:normAutofit/>
          </a:bodyPr>
          <a:lstStyle/>
          <a:p>
            <a:r>
              <a:rPr lang="en-US" dirty="0" smtClean="0"/>
              <a:t>How might your background influence you into thinking this way or influence government decision-making and policies (any recent ones you can think of)?</a:t>
            </a:r>
            <a:br>
              <a:rPr lang="en-US" dirty="0" smtClean="0"/>
            </a:br>
            <a:r>
              <a:rPr lang="en-US" dirty="0" smtClean="0"/>
              <a:t/>
            </a:r>
            <a:br>
              <a:rPr lang="en-US" dirty="0" smtClean="0"/>
            </a:br>
            <a:endParaRPr lang="en-US" dirty="0" smtClean="0"/>
          </a:p>
          <a:p>
            <a:pPr marL="0" indent="0">
              <a:buNone/>
            </a:pPr>
            <a:r>
              <a:rPr lang="en-US" dirty="0" smtClean="0"/>
              <a:t>End of the EPA in the United States</a:t>
            </a:r>
            <a:br>
              <a:rPr lang="en-US" dirty="0" smtClean="0"/>
            </a:br>
            <a:r>
              <a:rPr lang="en-US" dirty="0" smtClean="0"/>
              <a:t/>
            </a:r>
            <a:br>
              <a:rPr lang="en-US" dirty="0" smtClean="0"/>
            </a:br>
            <a:r>
              <a:rPr lang="en-US" dirty="0" smtClean="0">
                <a:hlinkClick r:id="rId2"/>
              </a:rPr>
              <a:t>Keystone Pipeline </a:t>
            </a:r>
            <a:r>
              <a:rPr lang="en-US" dirty="0" smtClean="0"/>
              <a:t>in Canada</a:t>
            </a:r>
            <a:br>
              <a:rPr lang="en-US" dirty="0" smtClean="0"/>
            </a:br>
            <a:r>
              <a:rPr lang="en-US" dirty="0" smtClean="0"/>
              <a:t/>
            </a:r>
            <a:br>
              <a:rPr lang="en-US" dirty="0" smtClean="0"/>
            </a:br>
            <a:r>
              <a:rPr lang="en-US" dirty="0" smtClean="0">
                <a:hlinkClick r:id="rId3"/>
              </a:rPr>
              <a:t>Dakota Pipeline </a:t>
            </a:r>
            <a:r>
              <a:rPr lang="en-US" dirty="0" smtClean="0"/>
              <a:t>in States</a:t>
            </a:r>
            <a:br>
              <a:rPr lang="en-US" dirty="0" smtClean="0"/>
            </a:br>
            <a:r>
              <a:rPr lang="en-US" dirty="0" smtClean="0"/>
              <a:t/>
            </a:r>
            <a:br>
              <a:rPr lang="en-US" dirty="0" smtClean="0"/>
            </a:br>
            <a:r>
              <a:rPr lang="en-US" dirty="0" smtClean="0"/>
              <a:t>Carbon Tax in SK</a:t>
            </a:r>
            <a:endParaRPr lang="en-CA" dirty="0" smtClean="0"/>
          </a:p>
          <a:p>
            <a:pPr marL="0" indent="0">
              <a:buNone/>
            </a:pPr>
            <a:endParaRPr lang="en-CA" dirty="0" smtClean="0"/>
          </a:p>
          <a:p>
            <a:endParaRPr lang="en-CA" dirty="0"/>
          </a:p>
        </p:txBody>
      </p:sp>
    </p:spTree>
    <p:extLst>
      <p:ext uri="{BB962C8B-B14F-4D97-AF65-F5344CB8AC3E}">
        <p14:creationId xmlns:p14="http://schemas.microsoft.com/office/powerpoint/2010/main" val="23174370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Dakota Access Pipeline in the States</a:t>
            </a:r>
            <a:endParaRPr lang="en-CA" dirty="0"/>
          </a:p>
        </p:txBody>
      </p:sp>
      <p:sp>
        <p:nvSpPr>
          <p:cNvPr id="3" name="Content Placeholder 2"/>
          <p:cNvSpPr>
            <a:spLocks noGrp="1"/>
          </p:cNvSpPr>
          <p:nvPr>
            <p:ph idx="1"/>
          </p:nvPr>
        </p:nvSpPr>
        <p:spPr/>
        <p:txBody>
          <a:bodyPr>
            <a:normAutofit/>
          </a:bodyPr>
          <a:lstStyle/>
          <a:p>
            <a:r>
              <a:rPr lang="en-CA" dirty="0" smtClean="0"/>
              <a:t>What’s the story (remember to critique your source)?</a:t>
            </a:r>
            <a:br>
              <a:rPr lang="en-CA" dirty="0" smtClean="0"/>
            </a:br>
            <a:endParaRPr lang="en-CA" dirty="0" smtClean="0"/>
          </a:p>
          <a:p>
            <a:r>
              <a:rPr lang="en-CA" dirty="0" smtClean="0"/>
              <a:t>Pros and cons of each side (3 pros, 3 cons)?</a:t>
            </a:r>
            <a:br>
              <a:rPr lang="en-CA" dirty="0" smtClean="0"/>
            </a:br>
            <a:endParaRPr lang="en-CA" dirty="0" smtClean="0"/>
          </a:p>
          <a:p>
            <a:r>
              <a:rPr lang="en-CA" dirty="0" smtClean="0"/>
              <a:t>What value do we place on First Nations’ perspectives in making decisions in these cases?</a:t>
            </a:r>
            <a:br>
              <a:rPr lang="en-CA" dirty="0" smtClean="0"/>
            </a:br>
            <a:endParaRPr lang="en-CA" dirty="0" smtClean="0"/>
          </a:p>
          <a:p>
            <a:r>
              <a:rPr lang="en-CA" dirty="0" smtClean="0"/>
              <a:t>Although we may not hold the same values, what is at stake in this decision-making? What do these decisions “say” about policy-maker worldview?</a:t>
            </a:r>
            <a:endParaRPr lang="en-CA" dirty="0"/>
          </a:p>
        </p:txBody>
      </p:sp>
    </p:spTree>
    <p:extLst>
      <p:ext uri="{BB962C8B-B14F-4D97-AF65-F5344CB8AC3E}">
        <p14:creationId xmlns:p14="http://schemas.microsoft.com/office/powerpoint/2010/main" val="24748195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460500"/>
          </a:xfrm>
        </p:spPr>
        <p:txBody>
          <a:bodyPr>
            <a:normAutofit fontScale="90000"/>
          </a:bodyPr>
          <a:lstStyle/>
          <a:p>
            <a:r>
              <a:rPr lang="en-CA" dirty="0" smtClean="0"/>
              <a:t>First Nations’ Perspective</a:t>
            </a:r>
            <a:br>
              <a:rPr lang="en-CA" dirty="0" smtClean="0"/>
            </a:br>
            <a:r>
              <a:rPr lang="en-US" sz="2000" dirty="0"/>
              <a:t>Recognize essential characteristics of First Nations and Métis worldviews regarding the environment, including the importance of the four elements (i.e., earth, water, wind and fire), a sense of interconnectedness with the environment and respect for Mother Earth. ((STSE, K)</a:t>
            </a:r>
            <a:endParaRPr lang="en-CA" sz="2000" dirty="0"/>
          </a:p>
        </p:txBody>
      </p:sp>
      <p:sp>
        <p:nvSpPr>
          <p:cNvPr id="3" name="Content Placeholder 2"/>
          <p:cNvSpPr>
            <a:spLocks noGrp="1"/>
          </p:cNvSpPr>
          <p:nvPr>
            <p:ph idx="1"/>
          </p:nvPr>
        </p:nvSpPr>
        <p:spPr>
          <a:xfrm>
            <a:off x="318977" y="1825624"/>
            <a:ext cx="11034823" cy="5032375"/>
          </a:xfrm>
        </p:spPr>
        <p:txBody>
          <a:bodyPr>
            <a:normAutofit lnSpcReduction="10000"/>
          </a:bodyPr>
          <a:lstStyle/>
          <a:p>
            <a:r>
              <a:rPr lang="en-CA" dirty="0" smtClean="0"/>
              <a:t>Different Indigenous peoples hold varying beliefs on environment!</a:t>
            </a:r>
          </a:p>
          <a:p>
            <a:r>
              <a:rPr lang="en-CA" dirty="0" smtClean="0"/>
              <a:t>Interconnectedness was a large part of many of their core beliefs with nature (arguably, </a:t>
            </a:r>
            <a:r>
              <a:rPr lang="en-CA" dirty="0" err="1" smtClean="0"/>
              <a:t>ecocentric</a:t>
            </a:r>
            <a:r>
              <a:rPr lang="en-CA" dirty="0" smtClean="0"/>
              <a:t>). This interconnectedness was a result of balance between the four elements (earth, wind, water and fire) </a:t>
            </a:r>
          </a:p>
          <a:p>
            <a:r>
              <a:rPr lang="en-CA" dirty="0" smtClean="0"/>
              <a:t>We can draw parallels from these elements to our understandings of environment now as our units are terrestrial, atmospheric, aquatic, and energy – all major components of environment.</a:t>
            </a:r>
          </a:p>
          <a:p>
            <a:r>
              <a:rPr lang="en-CA" dirty="0" smtClean="0"/>
              <a:t>Difference of perspective: First Nations’ worldview of feeling “one” with nature – rather than the Western - “owning” of nature.</a:t>
            </a:r>
            <a:br>
              <a:rPr lang="en-CA" dirty="0" smtClean="0"/>
            </a:br>
            <a:r>
              <a:rPr lang="en-CA" dirty="0" smtClean="0"/>
              <a:t>When you fundamentally believe you are not better than the environment and are instead a part of it, it is easier to respect life.</a:t>
            </a:r>
            <a:br>
              <a:rPr lang="en-CA" dirty="0" smtClean="0"/>
            </a:br>
            <a:r>
              <a:rPr lang="en-CA" dirty="0" smtClean="0"/>
              <a:t>This is where we see the clash in worldview for the Dakota Access Pipeline.</a:t>
            </a:r>
            <a:endParaRPr lang="en-CA" dirty="0"/>
          </a:p>
        </p:txBody>
      </p:sp>
    </p:spTree>
    <p:extLst>
      <p:ext uri="{BB962C8B-B14F-4D97-AF65-F5344CB8AC3E}">
        <p14:creationId xmlns:p14="http://schemas.microsoft.com/office/powerpoint/2010/main" val="24714118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What is </a:t>
            </a:r>
            <a:r>
              <a:rPr lang="en-CA" dirty="0" smtClean="0">
                <a:hlinkClick r:id="rId2"/>
              </a:rPr>
              <a:t>Environmental Science</a:t>
            </a:r>
            <a:r>
              <a:rPr lang="en-CA" dirty="0" smtClean="0"/>
              <a:t>?</a:t>
            </a:r>
            <a:br>
              <a:rPr lang="en-CA" dirty="0" smtClean="0"/>
            </a:br>
            <a:r>
              <a:rPr lang="en-CA" dirty="0" smtClean="0"/>
              <a:t>What are </a:t>
            </a:r>
            <a:r>
              <a:rPr lang="en-CA" dirty="0" smtClean="0">
                <a:hlinkClick r:id="rId2"/>
              </a:rPr>
              <a:t>Environmental Studies</a:t>
            </a:r>
            <a:r>
              <a:rPr lang="en-CA" dirty="0" smtClean="0"/>
              <a:t>?</a:t>
            </a:r>
            <a:br>
              <a:rPr lang="en-CA" dirty="0" smtClean="0"/>
            </a:br>
            <a:r>
              <a:rPr lang="en-US" sz="2200" dirty="0" smtClean="0"/>
              <a:t>Differentiate between environmental science and environmental studies, including the types of questions asked, methods used to address those questions and the types of data collected. ((STSE)</a:t>
            </a:r>
            <a:r>
              <a:rPr lang="en-CA" sz="2200" dirty="0" smtClean="0"/>
              <a:t/>
            </a:r>
            <a:br>
              <a:rPr lang="en-CA" sz="2200" dirty="0" smtClean="0"/>
            </a:br>
            <a:endParaRPr lang="en-CA" sz="2200" dirty="0"/>
          </a:p>
        </p:txBody>
      </p:sp>
      <p:sp>
        <p:nvSpPr>
          <p:cNvPr id="3" name="Content Placeholder 2"/>
          <p:cNvSpPr>
            <a:spLocks noGrp="1"/>
          </p:cNvSpPr>
          <p:nvPr>
            <p:ph idx="1"/>
          </p:nvPr>
        </p:nvSpPr>
        <p:spPr/>
        <p:txBody>
          <a:bodyPr/>
          <a:lstStyle/>
          <a:p>
            <a:r>
              <a:rPr lang="en-US" b="1" dirty="0"/>
              <a:t>Environmental science </a:t>
            </a:r>
            <a:r>
              <a:rPr lang="en-US" dirty="0"/>
              <a:t>involves </a:t>
            </a:r>
            <a:r>
              <a:rPr lang="en-US" dirty="0" smtClean="0"/>
              <a:t>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This is very broad and </a:t>
            </a:r>
            <a:r>
              <a:rPr lang="en-US" i="1" dirty="0" smtClean="0"/>
              <a:t>literal</a:t>
            </a:r>
            <a:r>
              <a:rPr lang="en-US" dirty="0" smtClean="0"/>
              <a:t>, involving many different fields of science to inform our understanding (much like in climate change, research from many different fields of science inform our understanding of it)</a:t>
            </a:r>
            <a:br>
              <a:rPr lang="en-US" dirty="0" smtClean="0"/>
            </a:br>
            <a:endParaRPr lang="en-US" dirty="0" smtClean="0"/>
          </a:p>
          <a:p>
            <a:r>
              <a:rPr lang="en-US" b="1" dirty="0" smtClean="0"/>
              <a:t>Environmental studies </a:t>
            </a:r>
            <a:r>
              <a:rPr lang="en-US" dirty="0" smtClean="0"/>
              <a:t>involves  </a:t>
            </a:r>
            <a:endParaRPr lang="en-US" b="1" dirty="0" smtClean="0"/>
          </a:p>
          <a:p>
            <a:endParaRPr lang="en-US" dirty="0"/>
          </a:p>
          <a:p>
            <a:endParaRPr lang="en-CA" dirty="0"/>
          </a:p>
        </p:txBody>
      </p:sp>
      <p:sp>
        <p:nvSpPr>
          <p:cNvPr id="4" name="TextBox 3"/>
          <p:cNvSpPr txBox="1"/>
          <p:nvPr/>
        </p:nvSpPr>
        <p:spPr>
          <a:xfrm>
            <a:off x="8123274" y="0"/>
            <a:ext cx="4068726" cy="1477328"/>
          </a:xfrm>
          <a:prstGeom prst="rect">
            <a:avLst/>
          </a:prstGeom>
          <a:noFill/>
        </p:spPr>
        <p:txBody>
          <a:bodyPr wrap="square" rtlCol="0">
            <a:spAutoFit/>
          </a:bodyPr>
          <a:lstStyle/>
          <a:p>
            <a:r>
              <a:rPr lang="en-US" b="1" dirty="0" smtClean="0"/>
              <a:t>Environment</a:t>
            </a:r>
            <a:r>
              <a:rPr lang="en-US" dirty="0" smtClean="0"/>
              <a:t> involves surroundings and conditions (biotic and abiotic) that influence an organism’s life cycle and activity. </a:t>
            </a:r>
            <a:endParaRPr lang="en-CA" dirty="0" smtClean="0"/>
          </a:p>
          <a:p>
            <a:endParaRPr lang="en-CA" dirty="0"/>
          </a:p>
        </p:txBody>
      </p:sp>
    </p:spTree>
    <p:extLst>
      <p:ext uri="{BB962C8B-B14F-4D97-AF65-F5344CB8AC3E}">
        <p14:creationId xmlns:p14="http://schemas.microsoft.com/office/powerpoint/2010/main" val="2523048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What is </a:t>
            </a:r>
            <a:r>
              <a:rPr lang="en-CA" dirty="0" smtClean="0">
                <a:hlinkClick r:id="rId2"/>
              </a:rPr>
              <a:t>Environmental Science</a:t>
            </a:r>
            <a:r>
              <a:rPr lang="en-CA" dirty="0" smtClean="0"/>
              <a:t>?</a:t>
            </a:r>
            <a:br>
              <a:rPr lang="en-CA" dirty="0" smtClean="0"/>
            </a:br>
            <a:r>
              <a:rPr lang="en-CA" dirty="0" smtClean="0"/>
              <a:t>What are </a:t>
            </a:r>
            <a:r>
              <a:rPr lang="en-CA" dirty="0" smtClean="0">
                <a:hlinkClick r:id="rId2"/>
              </a:rPr>
              <a:t>Environmental Studies</a:t>
            </a:r>
            <a:r>
              <a:rPr lang="en-CA" dirty="0" smtClean="0"/>
              <a:t>?</a:t>
            </a:r>
            <a:br>
              <a:rPr lang="en-CA" dirty="0" smtClean="0"/>
            </a:br>
            <a:r>
              <a:rPr lang="en-US" sz="2200" dirty="0" smtClean="0"/>
              <a:t>Differentiate between environmental science and environmental studies, including the types of questions asked, methods used to address those questions and the types of data collected. ((STSE)</a:t>
            </a:r>
            <a:r>
              <a:rPr lang="en-CA" sz="2200" dirty="0" smtClean="0"/>
              <a:t/>
            </a:r>
            <a:br>
              <a:rPr lang="en-CA" sz="2200" dirty="0" smtClean="0"/>
            </a:br>
            <a:endParaRPr lang="en-CA" sz="2200" dirty="0"/>
          </a:p>
        </p:txBody>
      </p:sp>
      <p:sp>
        <p:nvSpPr>
          <p:cNvPr id="3" name="Content Placeholder 2"/>
          <p:cNvSpPr>
            <a:spLocks noGrp="1"/>
          </p:cNvSpPr>
          <p:nvPr>
            <p:ph idx="1"/>
          </p:nvPr>
        </p:nvSpPr>
        <p:spPr/>
        <p:txBody>
          <a:bodyPr/>
          <a:lstStyle/>
          <a:p>
            <a:r>
              <a:rPr lang="en-US" b="1" dirty="0"/>
              <a:t>Environmental science </a:t>
            </a:r>
            <a:r>
              <a:rPr lang="en-US" dirty="0"/>
              <a:t>involves the study of how environments work, how our environment affects us, and how we affect our environment</a:t>
            </a:r>
            <a:r>
              <a:rPr lang="en-US" dirty="0" smtClean="0"/>
              <a:t>.</a:t>
            </a:r>
            <a:br>
              <a:rPr lang="en-US" dirty="0" smtClean="0"/>
            </a:br>
            <a:r>
              <a:rPr lang="en-US" dirty="0" smtClean="0"/>
              <a:t/>
            </a:r>
            <a:br>
              <a:rPr lang="en-US" dirty="0" smtClean="0"/>
            </a:br>
            <a:r>
              <a:rPr lang="en-US" dirty="0" smtClean="0"/>
              <a:t>This is very broad and </a:t>
            </a:r>
            <a:r>
              <a:rPr lang="en-US" i="1" dirty="0" smtClean="0"/>
              <a:t>literal</a:t>
            </a:r>
            <a:r>
              <a:rPr lang="en-US" dirty="0" smtClean="0"/>
              <a:t>, involving many different fields of science to inform our understanding (much like in climate change, research from many different fields of science inform our understanding of it)</a:t>
            </a:r>
            <a:br>
              <a:rPr lang="en-US" dirty="0" smtClean="0"/>
            </a:br>
            <a:endParaRPr lang="en-US" dirty="0" smtClean="0"/>
          </a:p>
          <a:p>
            <a:r>
              <a:rPr lang="en-US" b="1" dirty="0" smtClean="0"/>
              <a:t>Environmental studies </a:t>
            </a:r>
            <a:r>
              <a:rPr lang="en-US" dirty="0" smtClean="0"/>
              <a:t>involves the social, political, and historical elements of the environment and its connectedness with law and policy. </a:t>
            </a:r>
            <a:endParaRPr lang="en-US" b="1" dirty="0" smtClean="0"/>
          </a:p>
          <a:p>
            <a:endParaRPr lang="en-US" dirty="0"/>
          </a:p>
          <a:p>
            <a:endParaRPr lang="en-CA" dirty="0"/>
          </a:p>
        </p:txBody>
      </p:sp>
      <p:sp>
        <p:nvSpPr>
          <p:cNvPr id="4" name="TextBox 3"/>
          <p:cNvSpPr txBox="1"/>
          <p:nvPr/>
        </p:nvSpPr>
        <p:spPr>
          <a:xfrm>
            <a:off x="8123274" y="0"/>
            <a:ext cx="4068726" cy="1477328"/>
          </a:xfrm>
          <a:prstGeom prst="rect">
            <a:avLst/>
          </a:prstGeom>
          <a:noFill/>
        </p:spPr>
        <p:txBody>
          <a:bodyPr wrap="square" rtlCol="0">
            <a:spAutoFit/>
          </a:bodyPr>
          <a:lstStyle/>
          <a:p>
            <a:r>
              <a:rPr lang="en-US" b="1" dirty="0" smtClean="0"/>
              <a:t>Environment</a:t>
            </a:r>
            <a:r>
              <a:rPr lang="en-US" dirty="0" smtClean="0"/>
              <a:t> involves surroundings and conditions (biotic and abiotic) that influence an organism’s life cycle and activity. </a:t>
            </a:r>
            <a:endParaRPr lang="en-CA" dirty="0" smtClean="0"/>
          </a:p>
          <a:p>
            <a:endParaRPr lang="en-CA" dirty="0"/>
          </a:p>
        </p:txBody>
      </p:sp>
    </p:spTree>
    <p:extLst>
      <p:ext uri="{BB962C8B-B14F-4D97-AF65-F5344CB8AC3E}">
        <p14:creationId xmlns:p14="http://schemas.microsoft.com/office/powerpoint/2010/main" val="3321720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1063256" y="52374"/>
            <a:ext cx="10015870" cy="1811026"/>
          </a:xfrm>
        </p:spPr>
        <p:txBody>
          <a:bodyPr vert="horz" lIns="91440" tIns="25147"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Disciplines of Environmental Science</a:t>
            </a:r>
            <a:br>
              <a:rPr lang="en-US" altLang="en-US" dirty="0" smtClean="0"/>
            </a:br>
            <a:r>
              <a:rPr lang="en-US" altLang="en-US" sz="2359" dirty="0" smtClean="0"/>
              <a:t>Recognize environmental science as a newly developing field that integrates knowledge, theories, models and processes from other scientific disciplines such as ecology, atmospheric science, biology, chemistry, physics, oceanography, geology and human geography to investigate human impacts on the environment. ((K, STSE)</a:t>
            </a:r>
            <a:endParaRPr lang="en-US" altLang="en-US" sz="2359" dirty="0"/>
          </a:p>
        </p:txBody>
      </p:sp>
      <p:sp>
        <p:nvSpPr>
          <p:cNvPr id="5123" name="Rectangle 2"/>
          <p:cNvSpPr>
            <a:spLocks noGrp="1" noChangeArrowheads="1"/>
          </p:cNvSpPr>
          <p:nvPr>
            <p:ph type="body" idx="1"/>
          </p:nvPr>
        </p:nvSpPr>
        <p:spPr>
          <a:xfrm>
            <a:off x="194495" y="1863400"/>
            <a:ext cx="6283958" cy="4414064"/>
          </a:xfrm>
        </p:spPr>
        <p:txBody>
          <a:bodyPr>
            <a:normAutofit/>
          </a:bodyPr>
          <a:lstStyle/>
          <a:p>
            <a:pPr marL="97932" indent="0">
              <a:buClr>
                <a:srgbClr val="FF0000"/>
              </a:buClr>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altLang="en-US" sz="2540" dirty="0" smtClean="0"/>
              <a:t>Many different disciplines of science contribute to environmental science! Brainstorm </a:t>
            </a:r>
            <a:r>
              <a:rPr lang="en-US" altLang="en-US" sz="2540" dirty="0"/>
              <a:t>a list of </a:t>
            </a:r>
            <a:r>
              <a:rPr lang="en-US" altLang="en-US" sz="2540" b="1" dirty="0"/>
              <a:t>branches</a:t>
            </a:r>
            <a:r>
              <a:rPr lang="en-US" altLang="en-US" sz="2540" dirty="0"/>
              <a:t> of science that you know of (list 7, use phones if necessary) – (7 marks).</a:t>
            </a:r>
          </a:p>
          <a:p>
            <a:pPr marL="391729" indent="-293797">
              <a:buClr>
                <a:srgbClr val="FF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altLang="en-US" sz="2540" dirty="0"/>
              <a:t>Summarize/define each of these branches (7 marks).</a:t>
            </a:r>
          </a:p>
          <a:p>
            <a:pPr marL="391729" indent="-293797">
              <a:buClr>
                <a:srgbClr val="FF0000"/>
              </a:buClr>
              <a:buSzPct val="45000"/>
              <a:buFont typeface="Wingdings"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altLang="en-US" sz="2540" dirty="0"/>
              <a:t>Justify how they may be connected to environmental science and another science they are similar to </a:t>
            </a:r>
            <a:br>
              <a:rPr lang="en-US" altLang="en-US" sz="2540" dirty="0"/>
            </a:br>
            <a:r>
              <a:rPr lang="en-US" altLang="en-US" sz="2540" dirty="0"/>
              <a:t>(14 marks).</a:t>
            </a:r>
          </a:p>
        </p:txBody>
      </p:sp>
      <p:grpSp>
        <p:nvGrpSpPr>
          <p:cNvPr id="9220" name="Group 2"/>
          <p:cNvGrpSpPr>
            <a:grpSpLocks/>
          </p:cNvGrpSpPr>
          <p:nvPr/>
        </p:nvGrpSpPr>
        <p:grpSpPr bwMode="auto">
          <a:xfrm>
            <a:off x="7363191" y="1863400"/>
            <a:ext cx="4114512" cy="3086244"/>
            <a:chOff x="5544368" y="2150655"/>
            <a:chExt cx="4536257" cy="3402192"/>
          </a:xfrm>
        </p:grpSpPr>
        <p:pic>
          <p:nvPicPr>
            <p:cNvPr id="9222" name="Picture 5" descr="http://www.google.ca/url?sa=i&amp;source=images&amp;cd=&amp;docid=0vvBoyMrLNwdrM&amp;tbnid=VOlbc4sDh24C9M&amp;ved=0CAUQjBw&amp;url=http%3A%2F%2Ffacadeacademy.com%2Fwp-content%2Fuploads%2F2014%2F05%2Fweb.png&amp;ei=O90AVPiiNcjK8gHetYHYBw&amp;psig=AFQjCNG-BGgklnq042e5DXcOLPX0SbOY1A&amp;ust=1409429179977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4368" y="2150655"/>
              <a:ext cx="4536257" cy="340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TextBox 1"/>
            <p:cNvSpPr txBox="1">
              <a:spLocks noChangeArrowheads="1"/>
            </p:cNvSpPr>
            <p:nvPr/>
          </p:nvSpPr>
          <p:spPr bwMode="auto">
            <a:xfrm>
              <a:off x="7014283" y="3576611"/>
              <a:ext cx="1596425" cy="559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a:lnSpc>
                  <a:spcPct val="93000"/>
                </a:lnSpc>
                <a:buClr>
                  <a:srgbClr val="000000"/>
                </a:buClr>
                <a:buSzPct val="100000"/>
                <a:buFont typeface="Times New Roman" panose="02020603050405020304" pitchFamily="18" charset="0"/>
                <a:buNone/>
              </a:pPr>
              <a:r>
                <a:rPr lang="en-CA" altLang="en-US" sz="1452" b="1" dirty="0"/>
                <a:t>Environmental Science</a:t>
              </a:r>
            </a:p>
          </p:txBody>
        </p:sp>
      </p:grpSp>
      <p:sp>
        <p:nvSpPr>
          <p:cNvPr id="9221" name="TextBox 1"/>
          <p:cNvSpPr txBox="1">
            <a:spLocks noChangeArrowheads="1"/>
          </p:cNvSpPr>
          <p:nvPr/>
        </p:nvSpPr>
        <p:spPr bwMode="auto">
          <a:xfrm>
            <a:off x="7145079" y="5188126"/>
            <a:ext cx="4550734" cy="403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a:lnSpc>
                <a:spcPct val="93000"/>
              </a:lnSpc>
              <a:buClr>
                <a:srgbClr val="000000"/>
              </a:buClr>
              <a:buSzPct val="100000"/>
              <a:buFont typeface="Times New Roman" panose="02020603050405020304" pitchFamily="18" charset="0"/>
              <a:buNone/>
            </a:pPr>
            <a:r>
              <a:rPr lang="en-CA" altLang="en-US" sz="2177" dirty="0" smtClean="0"/>
              <a:t>Make </a:t>
            </a:r>
            <a:r>
              <a:rPr lang="en-CA" altLang="en-US" sz="2177" dirty="0"/>
              <a:t>one of these, fill it in (12 marks)</a:t>
            </a:r>
          </a:p>
        </p:txBody>
      </p:sp>
    </p:spTree>
    <p:extLst>
      <p:ext uri="{BB962C8B-B14F-4D97-AF65-F5344CB8AC3E}">
        <p14:creationId xmlns:p14="http://schemas.microsoft.com/office/powerpoint/2010/main" val="36787571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1063256" y="52374"/>
            <a:ext cx="10015870" cy="1811026"/>
          </a:xfrm>
        </p:spPr>
        <p:txBody>
          <a:bodyPr vert="horz" lIns="91440" tIns="25147"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altLang="en-US" dirty="0" smtClean="0"/>
              <a:t>Environmental Science Connections</a:t>
            </a:r>
            <a:br>
              <a:rPr lang="en-US" altLang="en-US" dirty="0" smtClean="0"/>
            </a:br>
            <a:r>
              <a:rPr lang="en-US" altLang="en-US" sz="2359" dirty="0" smtClean="0"/>
              <a:t>Recognize environmental science as a newly developing field that integrates knowledge, theories, models and processes from other scientific disciplines such as ecology, atmospheric science, biology, chemistry, physics, oceanography, geology and human geography to investigate human impacts on the environment. ((K, STSE)</a:t>
            </a:r>
            <a:endParaRPr lang="en-US" altLang="en-US" sz="2359" dirty="0"/>
          </a:p>
        </p:txBody>
      </p:sp>
      <p:sp>
        <p:nvSpPr>
          <p:cNvPr id="5123" name="Rectangle 2"/>
          <p:cNvSpPr>
            <a:spLocks noGrp="1" noChangeArrowheads="1"/>
          </p:cNvSpPr>
          <p:nvPr>
            <p:ph type="body" idx="1"/>
          </p:nvPr>
        </p:nvSpPr>
        <p:spPr>
          <a:xfrm>
            <a:off x="194495" y="1863400"/>
            <a:ext cx="6770119" cy="4994600"/>
          </a:xfrm>
        </p:spPr>
        <p:txBody>
          <a:bodyPr>
            <a:normAutofit fontScale="92500" lnSpcReduction="10000"/>
          </a:bodyPr>
          <a:lstStyle/>
          <a:p>
            <a:pPr marL="97932" indent="0">
              <a:buClr>
                <a:srgbClr val="FF0000"/>
              </a:buClr>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altLang="en-US" sz="2540" dirty="0" smtClean="0"/>
              <a:t>Sample branches of science:</a:t>
            </a:r>
            <a:endParaRPr lang="en-US" altLang="en-US" sz="2540" dirty="0"/>
          </a:p>
          <a:p>
            <a:pPr marL="97932" indent="0">
              <a:buClr>
                <a:srgbClr val="FF0000"/>
              </a:buClr>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defRPr/>
            </a:pPr>
            <a:r>
              <a:rPr lang="en-US" sz="2400" b="1" i="1" dirty="0" smtClean="0"/>
              <a:t>Ecology </a:t>
            </a:r>
            <a:r>
              <a:rPr lang="en-US" sz="2400" dirty="0"/>
              <a:t>(organisms and environment), </a:t>
            </a:r>
            <a:r>
              <a:rPr lang="en-US" sz="2400" dirty="0" smtClean="0"/>
              <a:t/>
            </a:r>
            <a:br>
              <a:rPr lang="en-US" sz="2400" dirty="0" smtClean="0"/>
            </a:br>
            <a:r>
              <a:rPr lang="en-US" sz="2400" b="1" i="1" dirty="0" smtClean="0"/>
              <a:t>Biotechnology</a:t>
            </a:r>
            <a:r>
              <a:rPr lang="en-US" sz="2400" i="1" dirty="0"/>
              <a:t>,</a:t>
            </a:r>
            <a:r>
              <a:rPr lang="en-US" sz="2400" b="1" i="1" dirty="0"/>
              <a:t> </a:t>
            </a:r>
            <a:r>
              <a:rPr lang="en-US" sz="2400" b="1" i="1" dirty="0" smtClean="0"/>
              <a:t/>
            </a:r>
            <a:br>
              <a:rPr lang="en-US" sz="2400" b="1" i="1" dirty="0" smtClean="0"/>
            </a:br>
            <a:r>
              <a:rPr lang="en-US" sz="2400" b="1" i="1" dirty="0" smtClean="0"/>
              <a:t>Botany </a:t>
            </a:r>
            <a:r>
              <a:rPr lang="en-US" sz="2400" dirty="0"/>
              <a:t>(plants), </a:t>
            </a:r>
            <a:r>
              <a:rPr lang="en-US" sz="2400" dirty="0" smtClean="0"/>
              <a:t/>
            </a:r>
            <a:br>
              <a:rPr lang="en-US" sz="2400" dirty="0" smtClean="0"/>
            </a:br>
            <a:r>
              <a:rPr lang="en-US" sz="2400" b="1" i="1" dirty="0" smtClean="0"/>
              <a:t>Zoology</a:t>
            </a:r>
            <a:r>
              <a:rPr lang="en-US" sz="2400" dirty="0" smtClean="0"/>
              <a:t> </a:t>
            </a:r>
            <a:r>
              <a:rPr lang="en-US" sz="2400" dirty="0"/>
              <a:t>(animals), </a:t>
            </a:r>
            <a:r>
              <a:rPr lang="en-US" sz="2400" dirty="0" smtClean="0"/>
              <a:t/>
            </a:r>
            <a:br>
              <a:rPr lang="en-US" sz="2400" dirty="0" smtClean="0"/>
            </a:br>
            <a:r>
              <a:rPr lang="en-US" sz="2400" b="1" i="1" dirty="0" smtClean="0"/>
              <a:t>Microbiology</a:t>
            </a:r>
            <a:r>
              <a:rPr lang="en-US" sz="2400" dirty="0" smtClean="0"/>
              <a:t> </a:t>
            </a:r>
            <a:r>
              <a:rPr lang="en-US" sz="2400" dirty="0"/>
              <a:t>(bacteria, viruses, </a:t>
            </a:r>
            <a:r>
              <a:rPr lang="en-US" sz="2400" dirty="0" err="1"/>
              <a:t>etc</a:t>
            </a:r>
            <a:r>
              <a:rPr lang="en-US" sz="2400" dirty="0"/>
              <a:t>), </a:t>
            </a:r>
            <a:r>
              <a:rPr lang="en-US" sz="2400" dirty="0" smtClean="0"/>
              <a:t/>
            </a:r>
            <a:br>
              <a:rPr lang="en-US" sz="2400" dirty="0" smtClean="0"/>
            </a:br>
            <a:r>
              <a:rPr lang="en-US" sz="2400" b="1" i="1" dirty="0" smtClean="0"/>
              <a:t>Soil </a:t>
            </a:r>
            <a:r>
              <a:rPr lang="en-US" sz="2400" b="1" i="1" dirty="0"/>
              <a:t>Biology</a:t>
            </a:r>
            <a:r>
              <a:rPr lang="en-US" sz="2400" dirty="0"/>
              <a:t> (soil composition), </a:t>
            </a:r>
            <a:r>
              <a:rPr lang="en-US" sz="2400" dirty="0" smtClean="0"/>
              <a:t/>
            </a:r>
            <a:br>
              <a:rPr lang="en-US" sz="2400" dirty="0" smtClean="0"/>
            </a:br>
            <a:r>
              <a:rPr lang="en-US" sz="2400" b="1" i="1" dirty="0" smtClean="0"/>
              <a:t>Computer </a:t>
            </a:r>
            <a:r>
              <a:rPr lang="en-US" sz="2400" b="1" i="1" dirty="0"/>
              <a:t>Science, </a:t>
            </a:r>
            <a:r>
              <a:rPr lang="en-US" sz="2400" b="1" i="1" dirty="0" smtClean="0"/>
              <a:t/>
            </a:r>
            <a:br>
              <a:rPr lang="en-US" sz="2400" b="1" i="1" dirty="0" smtClean="0"/>
            </a:br>
            <a:r>
              <a:rPr lang="en-US" sz="2400" b="1" i="1" dirty="0" smtClean="0"/>
              <a:t>Mycology</a:t>
            </a:r>
            <a:r>
              <a:rPr lang="en-US" sz="2400" dirty="0" smtClean="0"/>
              <a:t> </a:t>
            </a:r>
            <a:r>
              <a:rPr lang="en-US" sz="2400" dirty="0"/>
              <a:t>(fungi), </a:t>
            </a:r>
            <a:r>
              <a:rPr lang="en-US" sz="2400" dirty="0" smtClean="0"/>
              <a:t/>
            </a:r>
            <a:br>
              <a:rPr lang="en-US" sz="2400" dirty="0" smtClean="0"/>
            </a:br>
            <a:r>
              <a:rPr lang="en-US" sz="2400" b="1" dirty="0" smtClean="0"/>
              <a:t>Chemistry</a:t>
            </a:r>
            <a:r>
              <a:rPr lang="en-US" sz="2400" dirty="0" smtClean="0"/>
              <a:t> </a:t>
            </a:r>
            <a:r>
              <a:rPr lang="en-US" sz="2400" dirty="0"/>
              <a:t>(characteristics of matter), </a:t>
            </a:r>
            <a:r>
              <a:rPr lang="en-US" sz="2400" dirty="0" smtClean="0"/>
              <a:t/>
            </a:r>
            <a:br>
              <a:rPr lang="en-US" sz="2400" dirty="0" smtClean="0"/>
            </a:br>
            <a:r>
              <a:rPr lang="en-US" sz="2400" b="1" dirty="0" smtClean="0"/>
              <a:t>Physics </a:t>
            </a:r>
            <a:r>
              <a:rPr lang="en-US" sz="2400" dirty="0"/>
              <a:t>(energy, motion, space and time), </a:t>
            </a:r>
            <a:r>
              <a:rPr lang="en-US" sz="2400" dirty="0" smtClean="0"/>
              <a:t/>
            </a:r>
            <a:br>
              <a:rPr lang="en-US" sz="2400" dirty="0" smtClean="0"/>
            </a:br>
            <a:r>
              <a:rPr lang="en-US" sz="2400" b="1" dirty="0" smtClean="0"/>
              <a:t>Geology </a:t>
            </a:r>
            <a:r>
              <a:rPr lang="en-US" sz="2400" dirty="0"/>
              <a:t>(of solid earth), </a:t>
            </a:r>
            <a:r>
              <a:rPr lang="en-US" sz="2400" dirty="0" smtClean="0"/>
              <a:t/>
            </a:r>
            <a:br>
              <a:rPr lang="en-US" sz="2400" dirty="0" smtClean="0"/>
            </a:br>
            <a:r>
              <a:rPr lang="en-US" sz="2400" b="1" i="1" dirty="0" smtClean="0"/>
              <a:t>Mineralogy</a:t>
            </a:r>
            <a:r>
              <a:rPr lang="en-US" sz="2400" dirty="0" smtClean="0"/>
              <a:t> </a:t>
            </a:r>
            <a:r>
              <a:rPr lang="en-US" sz="2400" dirty="0"/>
              <a:t>(chemistry and structure of minerals), </a:t>
            </a:r>
            <a:r>
              <a:rPr lang="en-US" sz="2400" dirty="0" smtClean="0"/>
              <a:t/>
            </a:r>
            <a:br>
              <a:rPr lang="en-US" sz="2400" dirty="0" smtClean="0"/>
            </a:br>
            <a:r>
              <a:rPr lang="en-US" sz="2400" b="1" dirty="0" smtClean="0"/>
              <a:t>Agriculture </a:t>
            </a:r>
            <a:r>
              <a:rPr lang="en-US" sz="2400" dirty="0"/>
              <a:t>(farming)</a:t>
            </a:r>
            <a:r>
              <a:rPr lang="en-US" sz="2400" b="1" dirty="0"/>
              <a:t>,</a:t>
            </a:r>
            <a:r>
              <a:rPr lang="en-US" sz="2400" dirty="0"/>
              <a:t> </a:t>
            </a:r>
            <a:r>
              <a:rPr lang="en-US" sz="2400" dirty="0" smtClean="0"/>
              <a:t/>
            </a:r>
            <a:br>
              <a:rPr lang="en-US" sz="2400" dirty="0" smtClean="0"/>
            </a:br>
            <a:r>
              <a:rPr lang="en-US" sz="2400" b="1" dirty="0" smtClean="0"/>
              <a:t>Oceanography </a:t>
            </a:r>
            <a:r>
              <a:rPr lang="en-US" sz="2400" dirty="0"/>
              <a:t>(marine ecosystems and inhabitants), and </a:t>
            </a:r>
            <a:r>
              <a:rPr lang="en-US" sz="2400" b="1" dirty="0"/>
              <a:t>Geography</a:t>
            </a:r>
            <a:r>
              <a:rPr lang="en-US" sz="2400" dirty="0"/>
              <a:t> (earth’s land, features, and inhabitants).</a:t>
            </a:r>
            <a:endParaRPr lang="en-US" altLang="en-US" sz="2540" dirty="0"/>
          </a:p>
        </p:txBody>
      </p:sp>
      <p:sp>
        <p:nvSpPr>
          <p:cNvPr id="9221" name="TextBox 1"/>
          <p:cNvSpPr txBox="1">
            <a:spLocks noChangeArrowheads="1"/>
          </p:cNvSpPr>
          <p:nvPr/>
        </p:nvSpPr>
        <p:spPr bwMode="auto">
          <a:xfrm>
            <a:off x="7378995" y="2511155"/>
            <a:ext cx="4550734" cy="369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a:lnSpc>
                <a:spcPct val="93000"/>
              </a:lnSpc>
              <a:buClr>
                <a:srgbClr val="000000"/>
              </a:buClr>
              <a:buSzPct val="100000"/>
              <a:buFont typeface="Times New Roman" panose="02020603050405020304" pitchFamily="18" charset="0"/>
              <a:buNone/>
            </a:pPr>
            <a:r>
              <a:rPr lang="en-CA" altLang="en-US" sz="2800" dirty="0" smtClean="0"/>
              <a:t>ALL OF THESE WORK TOGETHER!</a:t>
            </a:r>
            <a:br>
              <a:rPr lang="en-CA" altLang="en-US" sz="2800" dirty="0" smtClean="0"/>
            </a:br>
            <a:r>
              <a:rPr lang="en-CA" altLang="en-US" sz="2800" dirty="0" smtClean="0"/>
              <a:t/>
            </a:r>
            <a:br>
              <a:rPr lang="en-CA" altLang="en-US" sz="2800" dirty="0" smtClean="0"/>
            </a:br>
            <a:r>
              <a:rPr lang="en-CA" altLang="en-US" sz="2800" dirty="0" smtClean="0"/>
              <a:t>WE SEPARATE THEM IN SCHOOL, BUT THEY ARE ALL CONNECTED AND INFORM OUR OVERALL UNDERSTANDING OF THE ENVIRONMENT</a:t>
            </a:r>
            <a:endParaRPr lang="en-CA" altLang="en-US" sz="2800" dirty="0"/>
          </a:p>
        </p:txBody>
      </p:sp>
    </p:spTree>
    <p:extLst>
      <p:ext uri="{BB962C8B-B14F-4D97-AF65-F5344CB8AC3E}">
        <p14:creationId xmlns:p14="http://schemas.microsoft.com/office/powerpoint/2010/main" val="372300932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History of Environmental Science</a:t>
            </a:r>
            <a:endParaRPr lang="en-CA" dirty="0"/>
          </a:p>
        </p:txBody>
      </p:sp>
      <p:sp>
        <p:nvSpPr>
          <p:cNvPr id="3" name="Content Placeholder 2"/>
          <p:cNvSpPr>
            <a:spLocks noGrp="1"/>
          </p:cNvSpPr>
          <p:nvPr>
            <p:ph idx="1"/>
          </p:nvPr>
        </p:nvSpPr>
        <p:spPr/>
        <p:txBody>
          <a:bodyPr/>
          <a:lstStyle/>
          <a:p>
            <a:pPr marL="0" indent="0">
              <a:buNone/>
            </a:pPr>
            <a:r>
              <a:rPr lang="en-US" dirty="0" smtClean="0"/>
              <a:t>What do these involve? What did it lead to (societally)?</a:t>
            </a:r>
          </a:p>
          <a:p>
            <a:r>
              <a:rPr lang="en-US" dirty="0" smtClean="0"/>
              <a:t>Agricultural Revolution</a:t>
            </a:r>
          </a:p>
          <a:p>
            <a:r>
              <a:rPr lang="en-US" dirty="0" smtClean="0"/>
              <a:t>Industrial Revolution</a:t>
            </a:r>
          </a:p>
          <a:p>
            <a:r>
              <a:rPr lang="en-US" dirty="0" smtClean="0"/>
              <a:t>Medical Revolution</a:t>
            </a:r>
          </a:p>
          <a:p>
            <a:r>
              <a:rPr lang="en-US" dirty="0" smtClean="0"/>
              <a:t>Green Revolution</a:t>
            </a:r>
          </a:p>
          <a:p>
            <a:r>
              <a:rPr lang="en-US" dirty="0" smtClean="0"/>
              <a:t>Environmental Revolution and Sustainability</a:t>
            </a:r>
          </a:p>
          <a:p>
            <a:pPr marL="0" indent="0">
              <a:buNone/>
            </a:pPr>
            <a:r>
              <a:rPr lang="en-US" dirty="0" smtClean="0"/>
              <a:t/>
            </a:r>
            <a:br>
              <a:rPr lang="en-US" dirty="0" smtClean="0"/>
            </a:br>
            <a:r>
              <a:rPr lang="en-US" dirty="0" smtClean="0"/>
              <a:t>How are these tied to the world’s economy at different times?</a:t>
            </a:r>
          </a:p>
          <a:p>
            <a:endParaRPr lang="en-CA" dirty="0"/>
          </a:p>
        </p:txBody>
      </p:sp>
    </p:spTree>
    <p:extLst>
      <p:ext uri="{BB962C8B-B14F-4D97-AF65-F5344CB8AC3E}">
        <p14:creationId xmlns:p14="http://schemas.microsoft.com/office/powerpoint/2010/main" val="1440108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History of Environmental Science</a:t>
            </a:r>
            <a:endParaRPr lang="en-CA" dirty="0"/>
          </a:p>
        </p:txBody>
      </p:sp>
      <p:sp>
        <p:nvSpPr>
          <p:cNvPr id="3" name="Content Placeholder 2"/>
          <p:cNvSpPr>
            <a:spLocks noGrp="1"/>
          </p:cNvSpPr>
          <p:nvPr>
            <p:ph idx="1"/>
          </p:nvPr>
        </p:nvSpPr>
        <p:spPr/>
        <p:txBody>
          <a:bodyPr>
            <a:normAutofit fontScale="77500" lnSpcReduction="20000"/>
          </a:bodyPr>
          <a:lstStyle/>
          <a:p>
            <a:r>
              <a:rPr lang="en-US" b="1" dirty="0"/>
              <a:t>Agricultural Revolution</a:t>
            </a:r>
            <a:r>
              <a:rPr lang="en-US" dirty="0"/>
              <a:t/>
            </a:r>
            <a:br>
              <a:rPr lang="en-US" dirty="0"/>
            </a:br>
            <a:r>
              <a:rPr lang="en-US" dirty="0"/>
              <a:t> 	In approximately 8,000 BC, humans began to settle into specific regions and areas, actively shaping and utilizing the land in contrast to their nomadic ancestors who simply foraged and hunted. People began to grow crops, domesticate animals and as food become more plentiful the populations could grow (since there was more food to support more people). This in time led to specialization of jobs and led to the creation of new roles and tasks in communities (building, farming, defense, parenting, etc.).</a:t>
            </a:r>
            <a:br>
              <a:rPr lang="en-US" dirty="0"/>
            </a:br>
            <a:r>
              <a:rPr lang="en-US" dirty="0"/>
              <a:t/>
            </a:r>
            <a:br>
              <a:rPr lang="en-US" dirty="0"/>
            </a:br>
            <a:r>
              <a:rPr lang="en-US" b="1" dirty="0"/>
              <a:t>Industrial Revolution</a:t>
            </a:r>
            <a:r>
              <a:rPr lang="en-US" dirty="0"/>
              <a:t/>
            </a:r>
            <a:br>
              <a:rPr lang="en-US" dirty="0"/>
            </a:br>
            <a:r>
              <a:rPr lang="en-US" dirty="0"/>
              <a:t> 	In the early 1700s,  humanity shifted from rural life that utilized animal-powered agriculture and handmade manufacturing, to an urban society powered by nonrenewable energy sources (which include fossil fuels such as oil, coal, and natural gas – named fossil fuels due to the fact it is created from condensed organic matter over thousands of years). This event led to advances in sanitation (cleanliness), increased agricultural production, and medical technology.</a:t>
            </a:r>
            <a:br>
              <a:rPr lang="en-US" dirty="0"/>
            </a:br>
            <a:endParaRPr lang="en-CA" dirty="0"/>
          </a:p>
        </p:txBody>
      </p:sp>
    </p:spTree>
    <p:extLst>
      <p:ext uri="{BB962C8B-B14F-4D97-AF65-F5344CB8AC3E}">
        <p14:creationId xmlns:p14="http://schemas.microsoft.com/office/powerpoint/2010/main" val="998761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History of Environmental Science</a:t>
            </a:r>
            <a:endParaRPr lang="en-CA" dirty="0"/>
          </a:p>
        </p:txBody>
      </p:sp>
      <p:sp>
        <p:nvSpPr>
          <p:cNvPr id="3" name="Content Placeholder 2"/>
          <p:cNvSpPr>
            <a:spLocks noGrp="1"/>
          </p:cNvSpPr>
          <p:nvPr>
            <p:ph idx="1"/>
          </p:nvPr>
        </p:nvSpPr>
        <p:spPr/>
        <p:txBody>
          <a:bodyPr>
            <a:normAutofit fontScale="85000" lnSpcReduction="20000"/>
          </a:bodyPr>
          <a:lstStyle/>
          <a:p>
            <a:r>
              <a:rPr lang="en-US" b="1" dirty="0"/>
              <a:t>Medical Revolution</a:t>
            </a:r>
            <a:r>
              <a:rPr lang="en-US" dirty="0"/>
              <a:t/>
            </a:r>
            <a:br>
              <a:rPr lang="en-US" dirty="0"/>
            </a:br>
            <a:r>
              <a:rPr lang="en-US" dirty="0"/>
              <a:t> 	As industry and technology advanced, this allowed for the mass production of medical instruments, antibiotics, and vaccines. Antibiotics combat bacterial infections and vaccines help to prevent or reduce the severity of both viral and bacterial infections.  Scientists began determining causes for many diseases being attributed to organism’s (bacteria) that spread from person to person. Waste management became a greater concern as did personal hygiene and cleanliness (washing hands, etc.).</a:t>
            </a:r>
            <a:br>
              <a:rPr lang="en-US" dirty="0"/>
            </a:br>
            <a:r>
              <a:rPr lang="en-US" dirty="0"/>
              <a:t/>
            </a:r>
            <a:br>
              <a:rPr lang="en-US" dirty="0"/>
            </a:br>
            <a:r>
              <a:rPr lang="en-US" b="1" dirty="0"/>
              <a:t>Green Revolution (Agriculture)</a:t>
            </a:r>
            <a:r>
              <a:rPr lang="en-US" dirty="0"/>
              <a:t/>
            </a:r>
            <a:br>
              <a:rPr lang="en-US" dirty="0"/>
            </a:br>
            <a:r>
              <a:rPr lang="en-US" dirty="0"/>
              <a:t> 	The creation of vehicles that contributed to greater food production combined with fertilizers and pesticides also increased crop yields. With greater increases in food production and people living cleaner, healthier, and longer, the population continued to grow rapidly. Higher </a:t>
            </a:r>
            <a:r>
              <a:rPr lang="en-US" b="1" i="1" dirty="0"/>
              <a:t>natality</a:t>
            </a:r>
            <a:r>
              <a:rPr lang="en-US" dirty="0"/>
              <a:t> rates. Lower </a:t>
            </a:r>
            <a:r>
              <a:rPr lang="en-US" b="1" i="1" dirty="0"/>
              <a:t>mortality</a:t>
            </a:r>
            <a:r>
              <a:rPr lang="en-US" i="1" dirty="0"/>
              <a:t> </a:t>
            </a:r>
            <a:r>
              <a:rPr lang="en-US" dirty="0"/>
              <a:t>rates.</a:t>
            </a:r>
            <a:br>
              <a:rPr lang="en-US" dirty="0"/>
            </a:br>
            <a:endParaRPr lang="en-CA" dirty="0"/>
          </a:p>
        </p:txBody>
      </p:sp>
    </p:spTree>
    <p:extLst>
      <p:ext uri="{BB962C8B-B14F-4D97-AF65-F5344CB8AC3E}">
        <p14:creationId xmlns:p14="http://schemas.microsoft.com/office/powerpoint/2010/main" val="210489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History of Environmental Science</a:t>
            </a:r>
            <a:endParaRPr lang="en-CA" dirty="0"/>
          </a:p>
        </p:txBody>
      </p:sp>
      <p:sp>
        <p:nvSpPr>
          <p:cNvPr id="3" name="Content Placeholder 2"/>
          <p:cNvSpPr>
            <a:spLocks noGrp="1"/>
          </p:cNvSpPr>
          <p:nvPr>
            <p:ph idx="1"/>
          </p:nvPr>
        </p:nvSpPr>
        <p:spPr>
          <a:xfrm>
            <a:off x="838200" y="1825624"/>
            <a:ext cx="10515600" cy="5032375"/>
          </a:xfrm>
        </p:spPr>
        <p:txBody>
          <a:bodyPr>
            <a:normAutofit fontScale="70000" lnSpcReduction="20000"/>
          </a:bodyPr>
          <a:lstStyle/>
          <a:p>
            <a:r>
              <a:rPr lang="en-US" b="1" dirty="0"/>
              <a:t>Environmental Revolution</a:t>
            </a:r>
            <a:r>
              <a:rPr lang="en-CA" dirty="0"/>
              <a:t> &amp; </a:t>
            </a:r>
            <a:r>
              <a:rPr lang="en-CA" b="1" dirty="0"/>
              <a:t>Sustainability</a:t>
            </a:r>
            <a:br>
              <a:rPr lang="en-CA" b="1" dirty="0"/>
            </a:br>
            <a:r>
              <a:rPr lang="en-CA" dirty="0"/>
              <a:t> 	In recent history, evidence has arose that assessed the devastating impact of human growth on the surrounding environment. Climate change, ozone layer depletion, and concerns regarding the use of chemicals and pesticides on our well-being have become more prominent. Analyzing our ecological footprint, which calculates how much land and water is required to support a specific individual or population, can aid in observing our impact on the environment.  Most practices associated with minimizing your footprint involve the pursuit of sustainability. Sustainability involves resources that can have continued use at the same rate for the  foreseeable future (solar power, organic farming), but overuse of resources may affect its ability to be reused (fresh water depletion, excessive deforestation).</a:t>
            </a:r>
            <a:br>
              <a:rPr lang="en-CA" dirty="0"/>
            </a:br>
            <a:r>
              <a:rPr lang="en-CA" dirty="0"/>
              <a:t/>
            </a:r>
            <a:br>
              <a:rPr lang="en-CA" dirty="0"/>
            </a:br>
            <a:r>
              <a:rPr lang="en-CA" dirty="0"/>
              <a:t> 	</a:t>
            </a:r>
            <a:r>
              <a:rPr lang="en-CA" sz="4100" dirty="0"/>
              <a:t>Over time we can see a progression of utilizing the environment to aid in survival and improving human quality of life.  </a:t>
            </a:r>
            <a:br>
              <a:rPr lang="en-CA" sz="4100" dirty="0"/>
            </a:br>
            <a:r>
              <a:rPr lang="en-CA" sz="4100" dirty="0"/>
              <a:t>Increasing Survival --&gt; Become Superior to and Manipulate --&gt; Stewardship (protect it)</a:t>
            </a:r>
            <a:br>
              <a:rPr lang="en-CA" sz="4100" dirty="0"/>
            </a:br>
            <a:r>
              <a:rPr lang="en-CA" sz="4100" dirty="0"/>
              <a:t> 	This progression outlines how environmental science's use and goals continue to evolve over time adapting to humanity's needs.</a:t>
            </a:r>
            <a:r>
              <a:rPr lang="en-US" dirty="0"/>
              <a:t/>
            </a:r>
            <a:br>
              <a:rPr lang="en-US" dirty="0"/>
            </a:br>
            <a:endParaRPr lang="en-CA" dirty="0"/>
          </a:p>
        </p:txBody>
      </p:sp>
    </p:spTree>
    <p:extLst>
      <p:ext uri="{BB962C8B-B14F-4D97-AF65-F5344CB8AC3E}">
        <p14:creationId xmlns:p14="http://schemas.microsoft.com/office/powerpoint/2010/main" val="2094610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Environments as Systems</a:t>
            </a:r>
            <a:endParaRPr lang="en-CA" dirty="0"/>
          </a:p>
        </p:txBody>
      </p:sp>
      <p:sp>
        <p:nvSpPr>
          <p:cNvPr id="3" name="Content Placeholder 2"/>
          <p:cNvSpPr>
            <a:spLocks noGrp="1"/>
          </p:cNvSpPr>
          <p:nvPr>
            <p:ph idx="1"/>
          </p:nvPr>
        </p:nvSpPr>
        <p:spPr/>
        <p:txBody>
          <a:bodyPr/>
          <a:lstStyle/>
          <a:p>
            <a:r>
              <a:rPr lang="en-US" dirty="0">
                <a:latin typeface="Arial" charset="0"/>
                <a:cs typeface="Arial Unicode MS" charset="0"/>
              </a:rPr>
              <a:t>A </a:t>
            </a:r>
            <a:r>
              <a:rPr lang="en-US" dirty="0" smtClean="0">
                <a:solidFill>
                  <a:schemeClr val="accent6"/>
                </a:solidFill>
                <a:latin typeface="Arial" charset="0"/>
                <a:cs typeface="Arial Unicode MS" charset="0"/>
              </a:rPr>
              <a:t>___________</a:t>
            </a:r>
            <a:r>
              <a:rPr lang="en-US" dirty="0" smtClean="0">
                <a:latin typeface="Arial" charset="0"/>
                <a:cs typeface="Arial Unicode MS" charset="0"/>
              </a:rPr>
              <a:t> </a:t>
            </a:r>
            <a:r>
              <a:rPr lang="en-US" dirty="0">
                <a:latin typeface="Arial" charset="0"/>
                <a:cs typeface="Arial Unicode MS" charset="0"/>
              </a:rPr>
              <a:t>is a network of relationships among parts, elements, or components that interact with and influence one another through the exchange of energy, matter or information</a:t>
            </a:r>
            <a:r>
              <a:rPr lang="en-US" dirty="0" smtClean="0">
                <a:latin typeface="Arial" charset="0"/>
                <a:cs typeface="Arial Unicode MS" charset="0"/>
              </a:rPr>
              <a:t>.</a:t>
            </a:r>
            <a:br>
              <a:rPr lang="en-US" dirty="0" smtClean="0">
                <a:latin typeface="Arial" charset="0"/>
                <a:cs typeface="Arial Unicode MS" charset="0"/>
              </a:rPr>
            </a:br>
            <a:r>
              <a:rPr lang="en-US" dirty="0" smtClean="0">
                <a:latin typeface="Arial" charset="0"/>
                <a:cs typeface="Arial Unicode MS" charset="0"/>
              </a:rPr>
              <a:t/>
            </a:r>
            <a:br>
              <a:rPr lang="en-US" dirty="0" smtClean="0">
                <a:latin typeface="Arial" charset="0"/>
                <a:cs typeface="Arial Unicode MS" charset="0"/>
              </a:rPr>
            </a:br>
            <a:endParaRPr lang="en-US" dirty="0" smtClean="0">
              <a:latin typeface="Arial" charset="0"/>
              <a:cs typeface="Arial Unicode MS" charset="0"/>
            </a:endParaRPr>
          </a:p>
          <a:p>
            <a:r>
              <a:rPr lang="en-US" dirty="0" smtClean="0">
                <a:latin typeface="Arial" charset="0"/>
                <a:cs typeface="Arial Unicode MS" charset="0"/>
              </a:rPr>
              <a:t>How might systems be relative?</a:t>
            </a:r>
          </a:p>
          <a:p>
            <a:endParaRPr lang="en-US" dirty="0">
              <a:latin typeface="Arial" charset="0"/>
              <a:cs typeface="Arial Unicode MS" charset="0"/>
            </a:endParaRPr>
          </a:p>
          <a:p>
            <a:r>
              <a:rPr lang="en-US" dirty="0" smtClean="0">
                <a:latin typeface="Arial" charset="0"/>
                <a:cs typeface="Arial Unicode MS" charset="0"/>
              </a:rPr>
              <a:t>What are examples of natural systems? </a:t>
            </a:r>
            <a:endParaRPr lang="en-CA" dirty="0">
              <a:latin typeface="Arial" charset="0"/>
              <a:cs typeface="Arial Unicode MS" charset="0"/>
            </a:endParaRPr>
          </a:p>
          <a:p>
            <a:endParaRPr lang="en-CA" dirty="0"/>
          </a:p>
        </p:txBody>
      </p:sp>
    </p:spTree>
    <p:extLst>
      <p:ext uri="{BB962C8B-B14F-4D97-AF65-F5344CB8AC3E}">
        <p14:creationId xmlns:p14="http://schemas.microsoft.com/office/powerpoint/2010/main" val="11174430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Environments as Systems</a:t>
            </a:r>
            <a:endParaRPr lang="en-CA" dirty="0"/>
          </a:p>
        </p:txBody>
      </p:sp>
      <p:sp>
        <p:nvSpPr>
          <p:cNvPr id="3" name="Content Placeholder 2"/>
          <p:cNvSpPr>
            <a:spLocks noGrp="1"/>
          </p:cNvSpPr>
          <p:nvPr>
            <p:ph idx="1"/>
          </p:nvPr>
        </p:nvSpPr>
        <p:spPr/>
        <p:txBody>
          <a:bodyPr/>
          <a:lstStyle/>
          <a:p>
            <a:r>
              <a:rPr lang="en-US" dirty="0">
                <a:latin typeface="Arial" charset="0"/>
                <a:cs typeface="Arial Unicode MS" charset="0"/>
              </a:rPr>
              <a:t>A </a:t>
            </a:r>
            <a:r>
              <a:rPr lang="en-US" dirty="0">
                <a:solidFill>
                  <a:schemeClr val="accent6"/>
                </a:solidFill>
                <a:latin typeface="Arial" charset="0"/>
                <a:cs typeface="Arial Unicode MS" charset="0"/>
              </a:rPr>
              <a:t>system</a:t>
            </a:r>
            <a:r>
              <a:rPr lang="en-US" dirty="0">
                <a:latin typeface="Arial" charset="0"/>
                <a:cs typeface="Arial Unicode MS" charset="0"/>
              </a:rPr>
              <a:t> is a network of relationships among parts, elements, or components that interact with and influence one another through the exchange of energy, matter or information. </a:t>
            </a:r>
            <a:r>
              <a:rPr lang="en-US" dirty="0" smtClean="0">
                <a:latin typeface="Arial" charset="0"/>
                <a:cs typeface="Arial Unicode MS" charset="0"/>
              </a:rPr>
              <a:t/>
            </a:r>
            <a:br>
              <a:rPr lang="en-US" dirty="0" smtClean="0">
                <a:latin typeface="Arial" charset="0"/>
                <a:cs typeface="Arial Unicode MS" charset="0"/>
              </a:rPr>
            </a:br>
            <a:r>
              <a:rPr lang="en-US" dirty="0" smtClean="0">
                <a:latin typeface="Arial" charset="0"/>
                <a:cs typeface="Arial Unicode MS" charset="0"/>
              </a:rPr>
              <a:t/>
            </a:r>
            <a:br>
              <a:rPr lang="en-US" dirty="0" smtClean="0">
                <a:latin typeface="Arial" charset="0"/>
                <a:cs typeface="Arial Unicode MS" charset="0"/>
              </a:rPr>
            </a:br>
            <a:endParaRPr lang="en-US" dirty="0" smtClean="0">
              <a:latin typeface="Arial" charset="0"/>
              <a:cs typeface="Arial Unicode MS" charset="0"/>
            </a:endParaRPr>
          </a:p>
          <a:p>
            <a:r>
              <a:rPr lang="en-US" dirty="0" smtClean="0">
                <a:latin typeface="Arial" charset="0"/>
                <a:cs typeface="Arial Unicode MS" charset="0"/>
              </a:rPr>
              <a:t>How </a:t>
            </a:r>
            <a:r>
              <a:rPr lang="en-US" dirty="0">
                <a:latin typeface="Arial" charset="0"/>
                <a:cs typeface="Arial Unicode MS" charset="0"/>
              </a:rPr>
              <a:t>might systems be relative?</a:t>
            </a:r>
          </a:p>
          <a:p>
            <a:endParaRPr lang="en-US" dirty="0">
              <a:latin typeface="Arial" charset="0"/>
              <a:cs typeface="Arial Unicode MS" charset="0"/>
            </a:endParaRPr>
          </a:p>
          <a:p>
            <a:r>
              <a:rPr lang="en-US" dirty="0">
                <a:latin typeface="Arial" charset="0"/>
                <a:cs typeface="Arial Unicode MS" charset="0"/>
              </a:rPr>
              <a:t>What are examples of natural systems? </a:t>
            </a:r>
            <a:endParaRPr lang="en-CA" dirty="0">
              <a:latin typeface="Arial" charset="0"/>
              <a:cs typeface="Arial Unicode MS" charset="0"/>
            </a:endParaRPr>
          </a:p>
          <a:p>
            <a:endParaRPr lang="en-CA" dirty="0">
              <a:latin typeface="Arial" charset="0"/>
              <a:cs typeface="Arial Unicode MS" charset="0"/>
            </a:endParaRPr>
          </a:p>
          <a:p>
            <a:endParaRPr lang="en-CA" dirty="0"/>
          </a:p>
        </p:txBody>
      </p:sp>
    </p:spTree>
    <p:extLst>
      <p:ext uri="{BB962C8B-B14F-4D97-AF65-F5344CB8AC3E}">
        <p14:creationId xmlns:p14="http://schemas.microsoft.com/office/powerpoint/2010/main" val="2618666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Environments as Systems</a:t>
            </a:r>
            <a:endParaRPr lang="en-CA" dirty="0"/>
          </a:p>
        </p:txBody>
      </p:sp>
      <p:sp>
        <p:nvSpPr>
          <p:cNvPr id="3" name="Content Placeholder 2"/>
          <p:cNvSpPr>
            <a:spLocks noGrp="1"/>
          </p:cNvSpPr>
          <p:nvPr>
            <p:ph idx="1"/>
          </p:nvPr>
        </p:nvSpPr>
        <p:spPr>
          <a:xfrm>
            <a:off x="838200" y="1825624"/>
            <a:ext cx="10515600" cy="4827423"/>
          </a:xfrm>
        </p:spPr>
        <p:txBody>
          <a:bodyPr>
            <a:normAutofit lnSpcReduction="10000"/>
          </a:bodyPr>
          <a:lstStyle/>
          <a:p>
            <a:r>
              <a:rPr lang="en-US" dirty="0">
                <a:latin typeface="Arial" charset="0"/>
                <a:cs typeface="Arial Unicode MS" charset="0"/>
              </a:rPr>
              <a:t>A </a:t>
            </a:r>
            <a:r>
              <a:rPr lang="en-US" dirty="0">
                <a:solidFill>
                  <a:schemeClr val="accent6"/>
                </a:solidFill>
                <a:latin typeface="Arial" charset="0"/>
                <a:cs typeface="Arial Unicode MS" charset="0"/>
              </a:rPr>
              <a:t>system</a:t>
            </a:r>
            <a:r>
              <a:rPr lang="en-US" dirty="0">
                <a:latin typeface="Arial" charset="0"/>
                <a:cs typeface="Arial Unicode MS" charset="0"/>
              </a:rPr>
              <a:t> is a network of relationships among parts, elements, or components that interact with and influence one another through the exchange of energy, matter or information. </a:t>
            </a:r>
            <a:r>
              <a:rPr lang="en-US" dirty="0" smtClean="0">
                <a:latin typeface="Arial" charset="0"/>
                <a:cs typeface="Arial Unicode MS" charset="0"/>
              </a:rPr>
              <a:t/>
            </a:r>
            <a:br>
              <a:rPr lang="en-US" dirty="0" smtClean="0">
                <a:latin typeface="Arial" charset="0"/>
                <a:cs typeface="Arial Unicode MS" charset="0"/>
              </a:rPr>
            </a:br>
            <a:r>
              <a:rPr lang="en-US" dirty="0" smtClean="0">
                <a:latin typeface="Arial" charset="0"/>
                <a:cs typeface="Arial Unicode MS" charset="0"/>
              </a:rPr>
              <a:t/>
            </a:r>
            <a:br>
              <a:rPr lang="en-US" dirty="0" smtClean="0">
                <a:latin typeface="Arial" charset="0"/>
                <a:cs typeface="Arial Unicode MS" charset="0"/>
              </a:rPr>
            </a:br>
            <a:endParaRPr lang="en-US" dirty="0" smtClean="0">
              <a:latin typeface="Arial" charset="0"/>
              <a:cs typeface="Arial Unicode MS" charset="0"/>
            </a:endParaRPr>
          </a:p>
          <a:p>
            <a:r>
              <a:rPr lang="en-US" dirty="0" smtClean="0">
                <a:latin typeface="Arial" charset="0"/>
                <a:cs typeface="Arial Unicode MS" charset="0"/>
              </a:rPr>
              <a:t>How </a:t>
            </a:r>
            <a:r>
              <a:rPr lang="en-US" dirty="0">
                <a:latin typeface="Arial" charset="0"/>
                <a:cs typeface="Arial Unicode MS" charset="0"/>
              </a:rPr>
              <a:t>might systems be relative?</a:t>
            </a:r>
          </a:p>
          <a:p>
            <a:pPr marL="0" indent="0">
              <a:buNone/>
            </a:pPr>
            <a:r>
              <a:rPr lang="en-US" dirty="0" smtClean="0">
                <a:latin typeface="Arial" charset="0"/>
                <a:cs typeface="Arial Unicode MS" charset="0"/>
              </a:rPr>
              <a:t>The </a:t>
            </a:r>
            <a:r>
              <a:rPr lang="en-US" b="1" dirty="0" smtClean="0">
                <a:latin typeface="Arial" charset="0"/>
                <a:cs typeface="Arial Unicode MS" charset="0"/>
              </a:rPr>
              <a:t>boundaries</a:t>
            </a:r>
            <a:r>
              <a:rPr lang="en-US" dirty="0" smtClean="0">
                <a:latin typeface="Arial" charset="0"/>
                <a:cs typeface="Arial Unicode MS" charset="0"/>
              </a:rPr>
              <a:t> of systems are subject to interpretation. Do you include the internet and all of its information as part of a computer system? Do you include the energy source that powers the computer?</a:t>
            </a:r>
            <a:endParaRPr lang="en-US" dirty="0">
              <a:latin typeface="Arial" charset="0"/>
              <a:cs typeface="Arial Unicode MS" charset="0"/>
            </a:endParaRPr>
          </a:p>
          <a:p>
            <a:r>
              <a:rPr lang="en-US" dirty="0">
                <a:latin typeface="Arial" charset="0"/>
                <a:cs typeface="Arial Unicode MS" charset="0"/>
              </a:rPr>
              <a:t>What are examples of natural systems</a:t>
            </a:r>
            <a:r>
              <a:rPr lang="en-US" dirty="0" smtClean="0">
                <a:latin typeface="Arial" charset="0"/>
                <a:cs typeface="Arial Unicode MS" charset="0"/>
              </a:rPr>
              <a:t>?</a:t>
            </a:r>
            <a:br>
              <a:rPr lang="en-US" dirty="0" smtClean="0">
                <a:latin typeface="Arial" charset="0"/>
                <a:cs typeface="Arial Unicode MS" charset="0"/>
              </a:rPr>
            </a:br>
            <a:r>
              <a:rPr lang="en-US" dirty="0" smtClean="0">
                <a:latin typeface="Arial" charset="0"/>
                <a:cs typeface="Arial Unicode MS" charset="0"/>
              </a:rPr>
              <a:t>Carbon cycle, food chain, nitrogen cycle </a:t>
            </a:r>
            <a:endParaRPr lang="en-CA" dirty="0">
              <a:latin typeface="Arial" charset="0"/>
              <a:cs typeface="Arial Unicode MS" charset="0"/>
            </a:endParaRPr>
          </a:p>
          <a:p>
            <a:endParaRPr lang="en-CA" dirty="0">
              <a:latin typeface="Arial" charset="0"/>
              <a:cs typeface="Arial Unicode MS" charset="0"/>
            </a:endParaRPr>
          </a:p>
          <a:p>
            <a:endParaRPr lang="en-CA" dirty="0"/>
          </a:p>
        </p:txBody>
      </p:sp>
    </p:spTree>
    <p:extLst>
      <p:ext uri="{BB962C8B-B14F-4D97-AF65-F5344CB8AC3E}">
        <p14:creationId xmlns:p14="http://schemas.microsoft.com/office/powerpoint/2010/main" val="15160557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Other systems at work in Environmental Science/Studies</a:t>
            </a:r>
            <a:endParaRPr lang="en-CA" dirty="0"/>
          </a:p>
        </p:txBody>
      </p:sp>
      <p:sp>
        <p:nvSpPr>
          <p:cNvPr id="3" name="Content Placeholder 2"/>
          <p:cNvSpPr>
            <a:spLocks noGrp="1"/>
          </p:cNvSpPr>
          <p:nvPr>
            <p:ph idx="1"/>
          </p:nvPr>
        </p:nvSpPr>
        <p:spPr/>
        <p:txBody>
          <a:bodyPr/>
          <a:lstStyle/>
          <a:p>
            <a:r>
              <a:rPr lang="en-CA" dirty="0" smtClean="0"/>
              <a:t>What are some human systems at work influencing the environment and how?</a:t>
            </a:r>
            <a:br>
              <a:rPr lang="en-CA" dirty="0" smtClean="0"/>
            </a:br>
            <a:r>
              <a:rPr lang="en-CA" dirty="0" smtClean="0"/>
              <a:t/>
            </a:r>
            <a:br>
              <a:rPr lang="en-CA" dirty="0" smtClean="0"/>
            </a:br>
            <a:r>
              <a:rPr lang="en-CA" dirty="0" smtClean="0"/>
              <a:t>- Governments – through policies</a:t>
            </a:r>
            <a:br>
              <a:rPr lang="en-CA" dirty="0" smtClean="0"/>
            </a:br>
            <a:r>
              <a:rPr lang="en-CA" dirty="0" smtClean="0"/>
              <a:t>- Currency/Economy – exchange of goods and their value is connected to environment</a:t>
            </a:r>
            <a:br>
              <a:rPr lang="en-CA" dirty="0" smtClean="0"/>
            </a:br>
            <a:r>
              <a:rPr lang="en-CA" dirty="0" smtClean="0"/>
              <a:t>- Law – enforcement of government policies – order over behaviour that impacts environments</a:t>
            </a:r>
            <a:br>
              <a:rPr lang="en-CA" dirty="0" smtClean="0"/>
            </a:br>
            <a:r>
              <a:rPr lang="en-CA" dirty="0" smtClean="0"/>
              <a:t>- Education system – what perspectives and ideas are perpetuated by the school system?</a:t>
            </a:r>
            <a:endParaRPr lang="en-CA" dirty="0"/>
          </a:p>
        </p:txBody>
      </p:sp>
    </p:spTree>
    <p:extLst>
      <p:ext uri="{BB962C8B-B14F-4D97-AF65-F5344CB8AC3E}">
        <p14:creationId xmlns:p14="http://schemas.microsoft.com/office/powerpoint/2010/main" val="33557821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Components of systems</a:t>
            </a:r>
            <a:endParaRPr lang="en-CA" dirty="0"/>
          </a:p>
        </p:txBody>
      </p:sp>
      <p:sp>
        <p:nvSpPr>
          <p:cNvPr id="3" name="Content Placeholder 2"/>
          <p:cNvSpPr>
            <a:spLocks noGrp="1"/>
          </p:cNvSpPr>
          <p:nvPr>
            <p:ph idx="1"/>
          </p:nvPr>
        </p:nvSpPr>
        <p:spPr/>
        <p:txBody>
          <a:bodyPr/>
          <a:lstStyle/>
          <a:p>
            <a:r>
              <a:rPr lang="en-CA" dirty="0" smtClean="0"/>
              <a:t> Input –  </a:t>
            </a:r>
            <a:endParaRPr lang="en-CA" dirty="0"/>
          </a:p>
          <a:p>
            <a:endParaRPr lang="en-CA" dirty="0" smtClean="0"/>
          </a:p>
          <a:p>
            <a:r>
              <a:rPr lang="en-CA" dirty="0"/>
              <a:t> </a:t>
            </a:r>
            <a:r>
              <a:rPr lang="en-CA" dirty="0" smtClean="0"/>
              <a:t>Output –  </a:t>
            </a:r>
          </a:p>
          <a:p>
            <a:endParaRPr lang="en-CA" dirty="0" smtClean="0"/>
          </a:p>
          <a:p>
            <a:r>
              <a:rPr lang="en-CA" dirty="0" smtClean="0"/>
              <a:t> Inputs and outputs exist in a  </a:t>
            </a:r>
            <a:endParaRPr lang="en-CA" dirty="0"/>
          </a:p>
          <a:p>
            <a:pPr marL="0" indent="0">
              <a:buNone/>
            </a:pPr>
            <a:endParaRPr lang="en-CA" dirty="0" smtClean="0"/>
          </a:p>
          <a:p>
            <a:r>
              <a:rPr lang="en-CA" dirty="0" smtClean="0"/>
              <a:t>In nature we can observe _________ ______. Feedback is like a response, typically related to another response in some way.</a:t>
            </a:r>
            <a:endParaRPr lang="en-CA" dirty="0"/>
          </a:p>
        </p:txBody>
      </p:sp>
      <p:sp>
        <p:nvSpPr>
          <p:cNvPr id="4" name="TextBox 3"/>
          <p:cNvSpPr txBox="1"/>
          <p:nvPr/>
        </p:nvSpPr>
        <p:spPr>
          <a:xfrm>
            <a:off x="7551683" y="1326821"/>
            <a:ext cx="4020207" cy="1384995"/>
          </a:xfrm>
          <a:prstGeom prst="rect">
            <a:avLst/>
          </a:prstGeom>
          <a:noFill/>
        </p:spPr>
        <p:txBody>
          <a:bodyPr wrap="square" rtlCol="0">
            <a:spAutoFit/>
          </a:bodyPr>
          <a:lstStyle/>
          <a:p>
            <a:r>
              <a:rPr lang="en-CA" sz="2800" dirty="0" smtClean="0"/>
              <a:t>Boundaries – limits or containing of a system in question.</a:t>
            </a:r>
            <a:endParaRPr lang="en-CA" sz="2800" dirty="0"/>
          </a:p>
        </p:txBody>
      </p:sp>
    </p:spTree>
    <p:extLst>
      <p:ext uri="{BB962C8B-B14F-4D97-AF65-F5344CB8AC3E}">
        <p14:creationId xmlns:p14="http://schemas.microsoft.com/office/powerpoint/2010/main" val="4090730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Components of systems</a:t>
            </a:r>
            <a:endParaRPr lang="en-CA" dirty="0"/>
          </a:p>
        </p:txBody>
      </p:sp>
      <p:sp>
        <p:nvSpPr>
          <p:cNvPr id="3" name="Content Placeholder 2"/>
          <p:cNvSpPr>
            <a:spLocks noGrp="1"/>
          </p:cNvSpPr>
          <p:nvPr>
            <p:ph idx="1"/>
          </p:nvPr>
        </p:nvSpPr>
        <p:spPr/>
        <p:txBody>
          <a:bodyPr/>
          <a:lstStyle/>
          <a:p>
            <a:r>
              <a:rPr lang="en-CA" dirty="0" smtClean="0"/>
              <a:t> Input – something introduced to a system, could be elements, energy, anything. </a:t>
            </a:r>
            <a:endParaRPr lang="en-CA" dirty="0"/>
          </a:p>
          <a:p>
            <a:endParaRPr lang="en-CA" dirty="0" smtClean="0"/>
          </a:p>
          <a:p>
            <a:r>
              <a:rPr lang="en-CA" dirty="0"/>
              <a:t> </a:t>
            </a:r>
            <a:r>
              <a:rPr lang="en-CA" dirty="0" smtClean="0"/>
              <a:t>Output – something that exits or comes out of a system</a:t>
            </a:r>
            <a:br>
              <a:rPr lang="en-CA" dirty="0" smtClean="0"/>
            </a:br>
            <a:endParaRPr lang="en-CA" dirty="0" smtClean="0"/>
          </a:p>
          <a:p>
            <a:r>
              <a:rPr lang="en-CA" dirty="0" smtClean="0"/>
              <a:t> Inputs and outputs exist in a cause and effect relationship.</a:t>
            </a:r>
            <a:endParaRPr lang="en-CA" dirty="0"/>
          </a:p>
          <a:p>
            <a:pPr marL="0" indent="0">
              <a:buNone/>
            </a:pPr>
            <a:endParaRPr lang="en-CA" dirty="0" smtClean="0"/>
          </a:p>
          <a:p>
            <a:r>
              <a:rPr lang="en-CA" dirty="0" smtClean="0"/>
              <a:t>In nature we can observe feedback loops. Feedback is like a response, typically related to another response in some way.</a:t>
            </a:r>
            <a:endParaRPr lang="en-CA" dirty="0"/>
          </a:p>
        </p:txBody>
      </p:sp>
      <p:sp>
        <p:nvSpPr>
          <p:cNvPr id="4" name="TextBox 3"/>
          <p:cNvSpPr txBox="1"/>
          <p:nvPr/>
        </p:nvSpPr>
        <p:spPr>
          <a:xfrm>
            <a:off x="7472855" y="230188"/>
            <a:ext cx="4020207" cy="1384995"/>
          </a:xfrm>
          <a:prstGeom prst="rect">
            <a:avLst/>
          </a:prstGeom>
          <a:noFill/>
        </p:spPr>
        <p:txBody>
          <a:bodyPr wrap="square" rtlCol="0">
            <a:spAutoFit/>
          </a:bodyPr>
          <a:lstStyle/>
          <a:p>
            <a:r>
              <a:rPr lang="en-CA" sz="2800" dirty="0" smtClean="0"/>
              <a:t>Boundaries – limits or containing of a system in question.</a:t>
            </a:r>
            <a:endParaRPr lang="en-CA" sz="2800" dirty="0"/>
          </a:p>
        </p:txBody>
      </p:sp>
    </p:spTree>
    <p:extLst>
      <p:ext uri="{BB962C8B-B14F-4D97-AF65-F5344CB8AC3E}">
        <p14:creationId xmlns:p14="http://schemas.microsoft.com/office/powerpoint/2010/main" val="1315684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Systems Theory</a:t>
            </a:r>
            <a:endParaRPr lang="en-CA" dirty="0"/>
          </a:p>
        </p:txBody>
      </p:sp>
      <p:sp>
        <p:nvSpPr>
          <p:cNvPr id="3" name="Content Placeholder 2"/>
          <p:cNvSpPr>
            <a:spLocks noGrp="1"/>
          </p:cNvSpPr>
          <p:nvPr>
            <p:ph idx="1"/>
          </p:nvPr>
        </p:nvSpPr>
        <p:spPr>
          <a:xfrm>
            <a:off x="838200" y="1825625"/>
            <a:ext cx="6808076" cy="4351338"/>
          </a:xfrm>
        </p:spPr>
        <p:txBody>
          <a:bodyPr/>
          <a:lstStyle/>
          <a:p>
            <a:r>
              <a:rPr lang="en-CA" altLang="en-US" dirty="0"/>
              <a:t>Positive Feedback Loops –  </a:t>
            </a:r>
            <a:r>
              <a:rPr lang="en-CA" altLang="en-US" dirty="0" smtClean="0"/>
              <a:t> </a:t>
            </a:r>
            <a:br>
              <a:rPr lang="en-CA" altLang="en-US" dirty="0" smtClean="0"/>
            </a:br>
            <a:r>
              <a:rPr lang="en-CA" altLang="en-US" dirty="0" smtClean="0"/>
              <a:t/>
            </a:r>
            <a:br>
              <a:rPr lang="en-CA" altLang="en-US" dirty="0" smtClean="0"/>
            </a:br>
            <a:endParaRPr lang="en-CA" altLang="en-US" b="1" dirty="0" smtClean="0"/>
          </a:p>
          <a:p>
            <a:pPr marL="0" indent="0">
              <a:buNone/>
            </a:pPr>
            <a:r>
              <a:rPr lang="en-CA" altLang="en-US" dirty="0" smtClean="0"/>
              <a:t>Natural example?</a:t>
            </a:r>
            <a:r>
              <a:rPr lang="en-CA" altLang="en-US" dirty="0"/>
              <a:t/>
            </a:r>
            <a:br>
              <a:rPr lang="en-CA" altLang="en-US" dirty="0"/>
            </a:br>
            <a:r>
              <a:rPr lang="en-CA" altLang="en-US" dirty="0"/>
              <a:t/>
            </a:r>
            <a:br>
              <a:rPr lang="en-CA" altLang="en-US" dirty="0"/>
            </a:br>
            <a:endParaRPr lang="en-CA" altLang="en-US" dirty="0" smtClean="0"/>
          </a:p>
          <a:p>
            <a:r>
              <a:rPr lang="en-CA" altLang="en-US" dirty="0" smtClean="0"/>
              <a:t>Negative </a:t>
            </a:r>
            <a:r>
              <a:rPr lang="en-CA" altLang="en-US" dirty="0"/>
              <a:t>Feedback Loops – </a:t>
            </a:r>
            <a:r>
              <a:rPr lang="en-CA" altLang="en-US" dirty="0" smtClean="0"/>
              <a:t> </a:t>
            </a:r>
            <a:r>
              <a:rPr lang="en-CA" altLang="en-US" i="1" dirty="0" smtClean="0"/>
              <a:t/>
            </a:r>
            <a:br>
              <a:rPr lang="en-CA" altLang="en-US" i="1" dirty="0" smtClean="0"/>
            </a:br>
            <a:endParaRPr lang="en-CA" dirty="0"/>
          </a:p>
        </p:txBody>
      </p:sp>
      <p:pic>
        <p:nvPicPr>
          <p:cNvPr id="4" name="Picture 3"/>
          <p:cNvPicPr>
            <a:picLocks noChangeAspect="1"/>
          </p:cNvPicPr>
          <p:nvPr/>
        </p:nvPicPr>
        <p:blipFill>
          <a:blip r:embed="rId2"/>
          <a:stretch>
            <a:fillRect/>
          </a:stretch>
        </p:blipFill>
        <p:spPr>
          <a:xfrm>
            <a:off x="7904391" y="1090536"/>
            <a:ext cx="4143092" cy="4098733"/>
          </a:xfrm>
          <a:prstGeom prst="rect">
            <a:avLst/>
          </a:prstGeom>
        </p:spPr>
      </p:pic>
    </p:spTree>
    <p:extLst>
      <p:ext uri="{BB962C8B-B14F-4D97-AF65-F5344CB8AC3E}">
        <p14:creationId xmlns:p14="http://schemas.microsoft.com/office/powerpoint/2010/main" val="27115647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Systems Theory</a:t>
            </a:r>
            <a:endParaRPr lang="en-CA" dirty="0"/>
          </a:p>
        </p:txBody>
      </p:sp>
      <p:sp>
        <p:nvSpPr>
          <p:cNvPr id="3" name="Content Placeholder 2"/>
          <p:cNvSpPr>
            <a:spLocks noGrp="1"/>
          </p:cNvSpPr>
          <p:nvPr>
            <p:ph idx="1"/>
          </p:nvPr>
        </p:nvSpPr>
        <p:spPr>
          <a:xfrm>
            <a:off x="368300" y="1825624"/>
            <a:ext cx="7277976" cy="5032375"/>
          </a:xfrm>
        </p:spPr>
        <p:txBody>
          <a:bodyPr>
            <a:normAutofit fontScale="92500" lnSpcReduction="10000"/>
          </a:bodyPr>
          <a:lstStyle/>
          <a:p>
            <a:r>
              <a:rPr lang="en-CA" altLang="en-US" dirty="0"/>
              <a:t>Positive Feedback Loops –  AMP/Mic</a:t>
            </a:r>
            <a:br>
              <a:rPr lang="en-CA" altLang="en-US" dirty="0"/>
            </a:br>
            <a:r>
              <a:rPr lang="en-CA" altLang="en-US" b="1" i="1" dirty="0"/>
              <a:t>A</a:t>
            </a:r>
            <a:r>
              <a:rPr lang="en-CA" altLang="en-US" i="1" dirty="0"/>
              <a:t> produces more of </a:t>
            </a:r>
            <a:r>
              <a:rPr lang="en-CA" altLang="en-US" b="1" i="1" dirty="0"/>
              <a:t>B</a:t>
            </a:r>
            <a:r>
              <a:rPr lang="en-CA" altLang="en-US" i="1" dirty="0"/>
              <a:t> which in turn makes more </a:t>
            </a:r>
            <a:r>
              <a:rPr lang="en-CA" altLang="en-US" b="1" i="1" dirty="0"/>
              <a:t>A</a:t>
            </a:r>
            <a:r>
              <a:rPr lang="en-CA" altLang="en-US" b="1" dirty="0" smtClean="0"/>
              <a:t>. </a:t>
            </a:r>
            <a:r>
              <a:rPr lang="en-CA" altLang="en-US" i="1" dirty="0" smtClean="0"/>
              <a:t>(think: one action, adds to more of another, which adds to more of another – </a:t>
            </a:r>
            <a:r>
              <a:rPr lang="en-CA" altLang="en-US" b="1" i="1" dirty="0" smtClean="0"/>
              <a:t>exponential growth</a:t>
            </a:r>
            <a:r>
              <a:rPr lang="en-CA" altLang="en-US" i="1" dirty="0" smtClean="0"/>
              <a:t>)</a:t>
            </a:r>
            <a:endParaRPr lang="en-CA" altLang="en-US" b="1" i="1" dirty="0" smtClean="0"/>
          </a:p>
          <a:p>
            <a:pPr marL="0" indent="0">
              <a:buNone/>
            </a:pPr>
            <a:r>
              <a:rPr lang="en-CA" altLang="en-US" dirty="0" smtClean="0"/>
              <a:t>Natural example?</a:t>
            </a:r>
            <a:r>
              <a:rPr lang="en-CA" altLang="en-US" dirty="0"/>
              <a:t/>
            </a:r>
            <a:br>
              <a:rPr lang="en-CA" altLang="en-US" dirty="0"/>
            </a:br>
            <a:r>
              <a:rPr lang="en-CA" altLang="en-US" dirty="0"/>
              <a:t/>
            </a:r>
            <a:br>
              <a:rPr lang="en-CA" altLang="en-US" dirty="0"/>
            </a:br>
            <a:endParaRPr lang="en-CA" altLang="en-US" dirty="0" smtClean="0"/>
          </a:p>
          <a:p>
            <a:r>
              <a:rPr lang="en-CA" altLang="en-US" dirty="0" smtClean="0"/>
              <a:t>Negative </a:t>
            </a:r>
            <a:r>
              <a:rPr lang="en-CA" altLang="en-US" dirty="0"/>
              <a:t>Feedback Loops – Sweating!</a:t>
            </a:r>
            <a:br>
              <a:rPr lang="en-CA" altLang="en-US" dirty="0"/>
            </a:br>
            <a:r>
              <a:rPr lang="en-CA" altLang="en-US" b="1" i="1" dirty="0"/>
              <a:t>A</a:t>
            </a:r>
            <a:r>
              <a:rPr lang="en-CA" altLang="en-US" i="1" dirty="0"/>
              <a:t> leads to </a:t>
            </a:r>
            <a:r>
              <a:rPr lang="en-CA" altLang="en-US" b="1" i="1" dirty="0"/>
              <a:t>B</a:t>
            </a:r>
            <a:r>
              <a:rPr lang="en-CA" altLang="en-US" i="1" dirty="0"/>
              <a:t> which helps stabilize/cancel out </a:t>
            </a:r>
            <a:r>
              <a:rPr lang="en-CA" altLang="en-US" b="1" i="1" dirty="0"/>
              <a:t>A</a:t>
            </a:r>
            <a:r>
              <a:rPr lang="en-CA" altLang="en-US" i="1" dirty="0" smtClean="0"/>
              <a:t>. (think: one action, negates another)</a:t>
            </a:r>
            <a:br>
              <a:rPr lang="en-CA" altLang="en-US" i="1" dirty="0" smtClean="0"/>
            </a:br>
            <a:endParaRPr lang="en-CA" altLang="en-US" i="1" dirty="0" smtClean="0"/>
          </a:p>
          <a:p>
            <a:r>
              <a:rPr lang="en-CA" dirty="0" smtClean="0"/>
              <a:t>These types of loops are of great importance when considering environmental issues like overpopulation or climate change.</a:t>
            </a:r>
            <a:endParaRPr lang="en-CA" dirty="0"/>
          </a:p>
        </p:txBody>
      </p:sp>
      <p:pic>
        <p:nvPicPr>
          <p:cNvPr id="4" name="Picture 3"/>
          <p:cNvPicPr>
            <a:picLocks noChangeAspect="1"/>
          </p:cNvPicPr>
          <p:nvPr/>
        </p:nvPicPr>
        <p:blipFill>
          <a:blip r:embed="rId2"/>
          <a:stretch>
            <a:fillRect/>
          </a:stretch>
        </p:blipFill>
        <p:spPr>
          <a:xfrm>
            <a:off x="7904391" y="1090536"/>
            <a:ext cx="4143092" cy="4098733"/>
          </a:xfrm>
          <a:prstGeom prst="rect">
            <a:avLst/>
          </a:prstGeom>
        </p:spPr>
      </p:pic>
    </p:spTree>
    <p:extLst>
      <p:ext uri="{BB962C8B-B14F-4D97-AF65-F5344CB8AC3E}">
        <p14:creationId xmlns:p14="http://schemas.microsoft.com/office/powerpoint/2010/main" val="9872852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Systems Theory</a:t>
            </a:r>
            <a:endParaRPr lang="en-CA" dirty="0"/>
          </a:p>
        </p:txBody>
      </p:sp>
      <p:sp>
        <p:nvSpPr>
          <p:cNvPr id="3" name="Content Placeholder 2"/>
          <p:cNvSpPr>
            <a:spLocks noGrp="1"/>
          </p:cNvSpPr>
          <p:nvPr>
            <p:ph idx="1"/>
          </p:nvPr>
        </p:nvSpPr>
        <p:spPr/>
        <p:txBody>
          <a:bodyPr/>
          <a:lstStyle/>
          <a:p>
            <a:r>
              <a:rPr lang="en-CA" dirty="0" smtClean="0"/>
              <a:t>Energy flows – following our understandings of energy, we know that it flows through different forms (chemical and kinetic) and this exists through organismal interactions with nature.</a:t>
            </a:r>
            <a:br>
              <a:rPr lang="en-CA" dirty="0" smtClean="0"/>
            </a:br>
            <a:endParaRPr lang="en-CA" dirty="0" smtClean="0"/>
          </a:p>
          <a:p>
            <a:r>
              <a:rPr lang="en-CA" dirty="0" smtClean="0"/>
              <a:t>Matter transfers in a similar way through the carbon, nitrogen, water, phosphorus cycle.</a:t>
            </a:r>
            <a:br>
              <a:rPr lang="en-CA" dirty="0" smtClean="0"/>
            </a:br>
            <a:endParaRPr lang="en-CA" dirty="0" smtClean="0"/>
          </a:p>
          <a:p>
            <a:r>
              <a:rPr lang="en-CA" dirty="0" smtClean="0"/>
              <a:t>Understanding the connectedness of systems allows us to make informed, ethical decisions influencing Environmental Sustainability.</a:t>
            </a:r>
            <a:endParaRPr lang="en-CA" dirty="0"/>
          </a:p>
        </p:txBody>
      </p:sp>
    </p:spTree>
    <p:extLst>
      <p:ext uri="{BB962C8B-B14F-4D97-AF65-F5344CB8AC3E}">
        <p14:creationId xmlns:p14="http://schemas.microsoft.com/office/powerpoint/2010/main" val="37963244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Environmental Sustainability</a:t>
            </a:r>
            <a:br>
              <a:rPr lang="en-CA" dirty="0" smtClean="0"/>
            </a:br>
            <a:r>
              <a:rPr lang="en-US" sz="2700" dirty="0" smtClean="0"/>
              <a:t>Examine how principles of sustainability (i.e., environmental, economic and social justice) are integral to environmental science. ((STSE)</a:t>
            </a:r>
            <a:endParaRPr lang="en-CA" sz="2700" dirty="0"/>
          </a:p>
        </p:txBody>
      </p:sp>
      <p:sp>
        <p:nvSpPr>
          <p:cNvPr id="3" name="Content Placeholder 2"/>
          <p:cNvSpPr>
            <a:spLocks noGrp="1"/>
          </p:cNvSpPr>
          <p:nvPr>
            <p:ph idx="1"/>
          </p:nvPr>
        </p:nvSpPr>
        <p:spPr/>
        <p:txBody>
          <a:bodyPr>
            <a:normAutofit fontScale="92500" lnSpcReduction="10000"/>
          </a:bodyPr>
          <a:lstStyle/>
          <a:p>
            <a:pPr marL="0" indent="0">
              <a:buNone/>
            </a:pPr>
            <a:r>
              <a:rPr lang="en-CA" dirty="0" smtClean="0"/>
              <a:t>Principles of sustainability are a big part of environmental science:</a:t>
            </a:r>
          </a:p>
          <a:p>
            <a:pPr marL="0" indent="0">
              <a:buNone/>
            </a:pPr>
            <a:r>
              <a:rPr lang="en-CA" b="1" i="1" dirty="0" smtClean="0"/>
              <a:t>Environmental Principles of Sustainability</a:t>
            </a:r>
            <a:endParaRPr lang="en-CA" b="1" i="1" dirty="0"/>
          </a:p>
          <a:p>
            <a:r>
              <a:rPr lang="en-CA" b="1" i="1" dirty="0" smtClean="0"/>
              <a:t>Biodiversity</a:t>
            </a:r>
            <a:r>
              <a:rPr lang="en-CA" dirty="0" smtClean="0"/>
              <a:t> –  </a:t>
            </a:r>
            <a:br>
              <a:rPr lang="en-CA" dirty="0" smtClean="0"/>
            </a:br>
            <a:endParaRPr lang="en-CA" dirty="0"/>
          </a:p>
          <a:p>
            <a:r>
              <a:rPr lang="en-CA" b="1" i="1" dirty="0" smtClean="0"/>
              <a:t>Renewable Energy (Solar) </a:t>
            </a:r>
            <a:r>
              <a:rPr lang="en-CA" dirty="0" smtClean="0"/>
              <a:t>– </a:t>
            </a:r>
            <a:br>
              <a:rPr lang="en-CA" dirty="0" smtClean="0"/>
            </a:br>
            <a:endParaRPr lang="en-CA" dirty="0"/>
          </a:p>
          <a:p>
            <a:r>
              <a:rPr lang="en-CA" b="1" i="1" dirty="0" smtClean="0"/>
              <a:t>Nutrient Recycling </a:t>
            </a:r>
            <a:r>
              <a:rPr lang="en-CA" dirty="0" smtClean="0"/>
              <a:t>–  </a:t>
            </a:r>
            <a:br>
              <a:rPr lang="en-CA" dirty="0" smtClean="0"/>
            </a:br>
            <a:endParaRPr lang="en-CA" dirty="0" smtClean="0"/>
          </a:p>
          <a:p>
            <a:r>
              <a:rPr lang="en-CA" b="1" i="1" dirty="0" smtClean="0"/>
              <a:t>*Population Control* </a:t>
            </a:r>
            <a:r>
              <a:rPr lang="en-CA" dirty="0" smtClean="0"/>
              <a:t>- </a:t>
            </a:r>
            <a:br>
              <a:rPr lang="en-CA" dirty="0" smtClean="0"/>
            </a:br>
            <a:endParaRPr lang="en-CA" dirty="0" smtClean="0"/>
          </a:p>
          <a:p>
            <a:r>
              <a:rPr lang="en-CA" dirty="0" smtClean="0"/>
              <a:t>These are also constantly connected to economic and social justice pieces.</a:t>
            </a:r>
            <a:endParaRPr lang="en-CA" dirty="0"/>
          </a:p>
        </p:txBody>
      </p:sp>
    </p:spTree>
    <p:extLst>
      <p:ext uri="{BB962C8B-B14F-4D97-AF65-F5344CB8AC3E}">
        <p14:creationId xmlns:p14="http://schemas.microsoft.com/office/powerpoint/2010/main" val="12783898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Environmental Sustainability</a:t>
            </a:r>
            <a:br>
              <a:rPr lang="en-CA" dirty="0" smtClean="0"/>
            </a:br>
            <a:r>
              <a:rPr lang="en-US" sz="2700" dirty="0" smtClean="0"/>
              <a:t>Examine how principles of sustainability (i.e., environmental, economic and social justice) are integral to environmental science. ((STSE)</a:t>
            </a:r>
            <a:endParaRPr lang="en-CA" sz="2700" dirty="0"/>
          </a:p>
        </p:txBody>
      </p:sp>
      <p:sp>
        <p:nvSpPr>
          <p:cNvPr id="3" name="Content Placeholder 2"/>
          <p:cNvSpPr>
            <a:spLocks noGrp="1"/>
          </p:cNvSpPr>
          <p:nvPr>
            <p:ph idx="1"/>
          </p:nvPr>
        </p:nvSpPr>
        <p:spPr/>
        <p:txBody>
          <a:bodyPr>
            <a:normAutofit fontScale="92500" lnSpcReduction="20000"/>
          </a:bodyPr>
          <a:lstStyle/>
          <a:p>
            <a:pPr marL="0" indent="0">
              <a:buNone/>
            </a:pPr>
            <a:r>
              <a:rPr lang="en-CA" dirty="0" smtClean="0"/>
              <a:t>Principles of sustainability are a big part of environmental science:</a:t>
            </a:r>
          </a:p>
          <a:p>
            <a:pPr marL="0" indent="0">
              <a:buNone/>
            </a:pPr>
            <a:r>
              <a:rPr lang="en-CA" b="1" i="1" dirty="0" smtClean="0"/>
              <a:t>Environmental Principles </a:t>
            </a:r>
            <a:r>
              <a:rPr lang="en-CA" b="1" i="1" dirty="0"/>
              <a:t>of Sustainability</a:t>
            </a:r>
          </a:p>
          <a:p>
            <a:r>
              <a:rPr lang="en-CA" b="1" i="1" dirty="0" smtClean="0"/>
              <a:t>Biodiversity</a:t>
            </a:r>
            <a:r>
              <a:rPr lang="en-CA" dirty="0" smtClean="0"/>
              <a:t> – variety of different levels of “life” in the world or certain environments. Includes species, environmental, and genetic diversity.</a:t>
            </a:r>
            <a:endParaRPr lang="en-CA" dirty="0"/>
          </a:p>
          <a:p>
            <a:r>
              <a:rPr lang="en-CA" b="1" i="1" dirty="0" smtClean="0"/>
              <a:t>Renewable Energy (Solar) </a:t>
            </a:r>
            <a:r>
              <a:rPr lang="en-CA" dirty="0" smtClean="0"/>
              <a:t>– renewable means energy harnessing and transfer to minimize impact on biodiversity and natural systems.</a:t>
            </a:r>
            <a:endParaRPr lang="en-CA" dirty="0"/>
          </a:p>
          <a:p>
            <a:r>
              <a:rPr lang="en-CA" b="1" i="1" dirty="0" smtClean="0"/>
              <a:t>Nutrient Recycling </a:t>
            </a:r>
            <a:r>
              <a:rPr lang="en-CA" dirty="0" smtClean="0"/>
              <a:t>– nutrients cycle through different systems – how can we harness </a:t>
            </a:r>
            <a:r>
              <a:rPr lang="en-CA" dirty="0" smtClean="0"/>
              <a:t>this at minimal impact to biodiversity?</a:t>
            </a:r>
            <a:endParaRPr lang="en-CA" dirty="0" smtClean="0"/>
          </a:p>
          <a:p>
            <a:r>
              <a:rPr lang="en-CA" b="1" i="1" dirty="0" smtClean="0"/>
              <a:t>*Population Control* </a:t>
            </a:r>
            <a:r>
              <a:rPr lang="en-CA" dirty="0" smtClean="0"/>
              <a:t>- </a:t>
            </a:r>
            <a:r>
              <a:rPr lang="en-CA" dirty="0" smtClean="0"/>
              <a:t>can humanity reach a sustainable growth ethically that doesn’t exceed our planet’s carrying capacity?</a:t>
            </a:r>
            <a:r>
              <a:rPr lang="en-CA" dirty="0" smtClean="0"/>
              <a:t/>
            </a:r>
            <a:br>
              <a:rPr lang="en-CA" dirty="0" smtClean="0"/>
            </a:br>
            <a:endParaRPr lang="en-CA" dirty="0" smtClean="0"/>
          </a:p>
          <a:p>
            <a:r>
              <a:rPr lang="en-CA" dirty="0" smtClean="0"/>
              <a:t>These are also constantly connected to economic and social justice pieces.</a:t>
            </a:r>
            <a:endParaRPr lang="en-CA" dirty="0"/>
          </a:p>
        </p:txBody>
      </p:sp>
    </p:spTree>
    <p:extLst>
      <p:ext uri="{BB962C8B-B14F-4D97-AF65-F5344CB8AC3E}">
        <p14:creationId xmlns:p14="http://schemas.microsoft.com/office/powerpoint/2010/main" val="27700668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Environmental Social Justice</a:t>
            </a:r>
            <a:br>
              <a:rPr lang="en-CA" dirty="0" smtClean="0"/>
            </a:br>
            <a:r>
              <a:rPr lang="en-US" sz="2700" dirty="0" smtClean="0"/>
              <a:t>Examine how principles of sustainability (i.e., environmental, economic and social justice) are integral to environmental science. ((STSE)</a:t>
            </a:r>
            <a:endParaRPr lang="en-CA" sz="2700" dirty="0"/>
          </a:p>
        </p:txBody>
      </p:sp>
      <p:sp>
        <p:nvSpPr>
          <p:cNvPr id="3" name="Content Placeholder 2"/>
          <p:cNvSpPr>
            <a:spLocks noGrp="1"/>
          </p:cNvSpPr>
          <p:nvPr>
            <p:ph idx="1"/>
          </p:nvPr>
        </p:nvSpPr>
        <p:spPr/>
        <p:txBody>
          <a:bodyPr>
            <a:normAutofit fontScale="92500" lnSpcReduction="20000"/>
          </a:bodyPr>
          <a:lstStyle/>
          <a:p>
            <a:r>
              <a:rPr lang="en-CA" dirty="0" smtClean="0"/>
              <a:t>Social Justice – what is it?</a:t>
            </a:r>
            <a:endParaRPr lang="en-CA" dirty="0"/>
          </a:p>
          <a:p>
            <a:pPr marL="0" indent="0">
              <a:buNone/>
            </a:pPr>
            <a:r>
              <a:rPr lang="en-US" dirty="0" smtClean="0"/>
              <a:t>“justice </a:t>
            </a:r>
            <a:r>
              <a:rPr lang="en-US" dirty="0"/>
              <a:t>in terms of the distribution of wealth, opportunities, and privileges within a society</a:t>
            </a:r>
            <a:r>
              <a:rPr lang="en-US" dirty="0" smtClean="0"/>
              <a:t>.”</a:t>
            </a:r>
          </a:p>
          <a:p>
            <a:pPr marL="0" indent="0">
              <a:buNone/>
            </a:pPr>
            <a:endParaRPr lang="en-US" dirty="0"/>
          </a:p>
          <a:p>
            <a:r>
              <a:rPr lang="en-US" b="1" i="1" dirty="0" smtClean="0"/>
              <a:t>Environmental Justice </a:t>
            </a:r>
            <a:r>
              <a:rPr lang="en-US" dirty="0" smtClean="0"/>
              <a:t>- is </a:t>
            </a:r>
            <a:r>
              <a:rPr lang="en-US" dirty="0"/>
              <a:t>the fair treatment and meaningful involvement of all people regardless of race, color, national origin, or income with respect to the development, implementation, and enforcement </a:t>
            </a:r>
            <a:r>
              <a:rPr lang="en-US" dirty="0" smtClean="0"/>
              <a:t>of </a:t>
            </a:r>
            <a:r>
              <a:rPr lang="en-US" b="1" dirty="0" smtClean="0"/>
              <a:t>environmental</a:t>
            </a:r>
            <a:r>
              <a:rPr lang="en-US" dirty="0"/>
              <a:t> laws, regulations, and policies</a:t>
            </a:r>
            <a:r>
              <a:rPr lang="en-US" dirty="0" smtClean="0"/>
              <a:t>.”</a:t>
            </a:r>
            <a:br>
              <a:rPr lang="en-US" dirty="0" smtClean="0"/>
            </a:br>
            <a:endParaRPr lang="en-US" dirty="0" smtClean="0"/>
          </a:p>
          <a:p>
            <a:r>
              <a:rPr lang="en-US" dirty="0" smtClean="0"/>
              <a:t>Our perspectives on environmental justice determine what policies or actions we’re willing to pursue for the environment as environmental stewards.</a:t>
            </a:r>
            <a:r>
              <a:rPr lang="en-CA" dirty="0" smtClean="0"/>
              <a:t/>
            </a:r>
            <a:br>
              <a:rPr lang="en-CA" dirty="0" smtClean="0"/>
            </a:br>
            <a:endParaRPr lang="en-CA" dirty="0" smtClean="0"/>
          </a:p>
          <a:p>
            <a:endParaRPr lang="en-CA" dirty="0"/>
          </a:p>
        </p:txBody>
      </p:sp>
    </p:spTree>
    <p:extLst>
      <p:ext uri="{BB962C8B-B14F-4D97-AF65-F5344CB8AC3E}">
        <p14:creationId xmlns:p14="http://schemas.microsoft.com/office/powerpoint/2010/main" val="7152486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Environmental Models</a:t>
            </a:r>
            <a:endParaRPr lang="en-CA" dirty="0"/>
          </a:p>
        </p:txBody>
      </p:sp>
      <p:sp>
        <p:nvSpPr>
          <p:cNvPr id="3" name="Content Placeholder 2"/>
          <p:cNvSpPr>
            <a:spLocks noGrp="1"/>
          </p:cNvSpPr>
          <p:nvPr>
            <p:ph idx="1"/>
          </p:nvPr>
        </p:nvSpPr>
        <p:spPr/>
        <p:txBody>
          <a:bodyPr>
            <a:normAutofit lnSpcReduction="10000"/>
          </a:bodyPr>
          <a:lstStyle/>
          <a:p>
            <a:r>
              <a:rPr lang="en-CA" dirty="0" smtClean="0"/>
              <a:t>The creation of models meant to represent occurrences in the environment helps us better understand our potential effects on the environment.</a:t>
            </a:r>
          </a:p>
          <a:p>
            <a:r>
              <a:rPr lang="en-CA" dirty="0" smtClean="0"/>
              <a:t>Making predictions about climate change through the creation of climate models – how valid are </a:t>
            </a:r>
            <a:r>
              <a:rPr lang="en-CA" dirty="0"/>
              <a:t>they</a:t>
            </a:r>
            <a:r>
              <a:rPr lang="en-CA" dirty="0" smtClean="0"/>
              <a:t>? </a:t>
            </a:r>
            <a:r>
              <a:rPr lang="en-CA" dirty="0"/>
              <a:t/>
            </a:r>
            <a:br>
              <a:rPr lang="en-CA" dirty="0"/>
            </a:br>
            <a:r>
              <a:rPr lang="en-CA" dirty="0">
                <a:hlinkClick r:id="rId2"/>
              </a:rPr>
              <a:t>https://</a:t>
            </a:r>
            <a:r>
              <a:rPr lang="en-CA" dirty="0" smtClean="0">
                <a:hlinkClick r:id="rId2"/>
              </a:rPr>
              <a:t>www.skepticalscience.com/climate-models.htm</a:t>
            </a:r>
            <a:r>
              <a:rPr lang="en-CA" dirty="0" smtClean="0"/>
              <a:t> </a:t>
            </a:r>
          </a:p>
          <a:p>
            <a:r>
              <a:rPr lang="en-CA" dirty="0" smtClean="0"/>
              <a:t>What models exist for climate change? Are they valid? What all informs it</a:t>
            </a:r>
            <a:r>
              <a:rPr lang="en-CA" dirty="0" smtClean="0"/>
              <a:t>?</a:t>
            </a:r>
            <a:br>
              <a:rPr lang="en-CA" dirty="0" smtClean="0"/>
            </a:br>
            <a:r>
              <a:rPr lang="en-CA" dirty="0" smtClean="0"/>
              <a:t>Average global temperatures</a:t>
            </a:r>
            <a:br>
              <a:rPr lang="en-CA" dirty="0" smtClean="0"/>
            </a:br>
            <a:r>
              <a:rPr lang="en-CA" dirty="0" smtClean="0"/>
              <a:t>Sea levels</a:t>
            </a:r>
            <a:br>
              <a:rPr lang="en-CA" dirty="0" smtClean="0"/>
            </a:br>
            <a:r>
              <a:rPr lang="en-CA" dirty="0" smtClean="0"/>
              <a:t>CO2 levels</a:t>
            </a:r>
            <a:endParaRPr lang="en-CA" dirty="0" smtClean="0"/>
          </a:p>
          <a:p>
            <a:endParaRPr lang="en-CA" dirty="0"/>
          </a:p>
          <a:p>
            <a:endParaRPr lang="en-CA" dirty="0"/>
          </a:p>
        </p:txBody>
      </p:sp>
    </p:spTree>
    <p:extLst>
      <p:ext uri="{BB962C8B-B14F-4D97-AF65-F5344CB8AC3E}">
        <p14:creationId xmlns:p14="http://schemas.microsoft.com/office/powerpoint/2010/main" val="6379026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Environmental Policy</a:t>
            </a:r>
            <a:endParaRPr lang="en-CA" dirty="0"/>
          </a:p>
        </p:txBody>
      </p:sp>
      <p:sp>
        <p:nvSpPr>
          <p:cNvPr id="3" name="Content Placeholder 2"/>
          <p:cNvSpPr>
            <a:spLocks noGrp="1"/>
          </p:cNvSpPr>
          <p:nvPr>
            <p:ph idx="1"/>
          </p:nvPr>
        </p:nvSpPr>
        <p:spPr/>
        <p:txBody>
          <a:bodyPr>
            <a:normAutofit/>
          </a:bodyPr>
          <a:lstStyle/>
          <a:p>
            <a:pPr marL="0" indent="0">
              <a:buNone/>
            </a:pPr>
            <a:r>
              <a:rPr lang="en-CA" b="1" dirty="0"/>
              <a:t>	</a:t>
            </a:r>
            <a:r>
              <a:rPr lang="en-CA" dirty="0"/>
              <a:t>To enforce regulations and restrictions to protect the environment, policies must be created. A policy consists of a formal set of general plans and principles for addressing problems and guiding decision-making. Environmental policy involves general plans and principles that address the interactions between humans and the environment. To enforce these policies, governments typically follow a command-and-control approach in which these rules and regulations are set and punishments are </a:t>
            </a:r>
            <a:r>
              <a:rPr lang="en-CA" dirty="0" smtClean="0"/>
              <a:t>made </a:t>
            </a:r>
            <a:r>
              <a:rPr lang="en-CA" dirty="0"/>
              <a:t>should these not be followed. However, government's need to do sufficient research so that these regulations and claims are well-supported through valid scientific data.</a:t>
            </a:r>
            <a:br>
              <a:rPr lang="en-CA" dirty="0"/>
            </a:br>
            <a:endParaRPr lang="en-CA" dirty="0"/>
          </a:p>
        </p:txBody>
      </p:sp>
    </p:spTree>
    <p:extLst>
      <p:ext uri="{BB962C8B-B14F-4D97-AF65-F5344CB8AC3E}">
        <p14:creationId xmlns:p14="http://schemas.microsoft.com/office/powerpoint/2010/main" val="7887907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Environmental Policy</a:t>
            </a:r>
            <a:endParaRPr lang="en-CA" dirty="0"/>
          </a:p>
        </p:txBody>
      </p:sp>
      <p:sp>
        <p:nvSpPr>
          <p:cNvPr id="3" name="Content Placeholder 2"/>
          <p:cNvSpPr>
            <a:spLocks noGrp="1"/>
          </p:cNvSpPr>
          <p:nvPr>
            <p:ph idx="1"/>
          </p:nvPr>
        </p:nvSpPr>
        <p:spPr/>
        <p:txBody>
          <a:bodyPr>
            <a:normAutofit fontScale="92500" lnSpcReduction="20000"/>
          </a:bodyPr>
          <a:lstStyle/>
          <a:p>
            <a:pPr marL="0" indent="0">
              <a:buNone/>
            </a:pPr>
            <a:r>
              <a:rPr lang="en-CA" dirty="0"/>
              <a:t> 	To encourage pro-environmental practices, governments may provide </a:t>
            </a:r>
            <a:r>
              <a:rPr lang="en-CA" b="1" i="1" dirty="0"/>
              <a:t>subsidies</a:t>
            </a:r>
            <a:r>
              <a:rPr lang="en-CA" dirty="0"/>
              <a:t> to individuals, in the form of cash or public resources.</a:t>
            </a:r>
            <a:br>
              <a:rPr lang="en-CA" dirty="0"/>
            </a:br>
            <a:r>
              <a:rPr lang="en-CA" dirty="0"/>
              <a:t> 	Contrasting this, are </a:t>
            </a:r>
            <a:r>
              <a:rPr lang="en-CA" b="1" i="1" dirty="0"/>
              <a:t>green taxes</a:t>
            </a:r>
            <a:r>
              <a:rPr lang="en-CA" dirty="0"/>
              <a:t>, which tax companies that participate in activities or create products that are harmful to the environment. Building on this includes a </a:t>
            </a:r>
            <a:r>
              <a:rPr lang="en-CA" b="1" i="1" dirty="0"/>
              <a:t>cap-and-trade system</a:t>
            </a:r>
            <a:r>
              <a:rPr lang="en-CA" dirty="0"/>
              <a:t>. Wherein companies are given a limit (or 'cap') to their environmental impact, but are able to sell their additional cap space if they are underneath the limits to other companies (so that these companies can have increased limits).</a:t>
            </a:r>
          </a:p>
          <a:p>
            <a:pPr marL="0" indent="0">
              <a:buNone/>
            </a:pPr>
            <a:endParaRPr lang="en-CA" dirty="0"/>
          </a:p>
          <a:p>
            <a:r>
              <a:rPr lang="en-CA" dirty="0" smtClean="0"/>
              <a:t>What are some environmental policies that you know of? Are there ones we should be pursuing or not pursuing? Are there ways around some of these policies?</a:t>
            </a:r>
            <a:r>
              <a:rPr lang="en-CA" dirty="0"/>
              <a:t/>
            </a:r>
            <a:br>
              <a:rPr lang="en-CA" dirty="0"/>
            </a:br>
            <a:endParaRPr lang="en-CA" dirty="0"/>
          </a:p>
        </p:txBody>
      </p:sp>
    </p:spTree>
    <p:extLst>
      <p:ext uri="{BB962C8B-B14F-4D97-AF65-F5344CB8AC3E}">
        <p14:creationId xmlns:p14="http://schemas.microsoft.com/office/powerpoint/2010/main" val="26035567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Want to make a Policy?</a:t>
            </a:r>
            <a:endParaRPr lang="en-CA" dirty="0"/>
          </a:p>
        </p:txBody>
      </p:sp>
      <p:sp>
        <p:nvSpPr>
          <p:cNvPr id="3" name="Content Placeholder 2"/>
          <p:cNvSpPr>
            <a:spLocks noGrp="1"/>
          </p:cNvSpPr>
          <p:nvPr>
            <p:ph idx="1"/>
          </p:nvPr>
        </p:nvSpPr>
        <p:spPr/>
        <p:txBody>
          <a:bodyPr/>
          <a:lstStyle/>
          <a:p>
            <a:pPr marL="0" indent="0">
              <a:buNone/>
            </a:pPr>
            <a:r>
              <a:rPr lang="en-CA" b="1" i="1" dirty="0"/>
              <a:t>	Steps for making change and creating policies:</a:t>
            </a:r>
            <a:br>
              <a:rPr lang="en-CA" b="1" i="1" dirty="0"/>
            </a:br>
            <a:r>
              <a:rPr lang="en-CA" dirty="0"/>
              <a:t>1. Identify the problem</a:t>
            </a:r>
            <a:br>
              <a:rPr lang="en-CA" dirty="0"/>
            </a:br>
            <a:r>
              <a:rPr lang="en-CA" dirty="0"/>
              <a:t>2. Identify causes – research why the problem has arisen.</a:t>
            </a:r>
            <a:br>
              <a:rPr lang="en-CA" dirty="0"/>
            </a:br>
            <a:r>
              <a:rPr lang="en-CA" dirty="0"/>
              <a:t>3. Envision a solution – what can be done to mitigate effects or fix the problem.</a:t>
            </a:r>
            <a:br>
              <a:rPr lang="en-CA" dirty="0"/>
            </a:br>
            <a:r>
              <a:rPr lang="en-CA" dirty="0"/>
              <a:t>4. Get organized – into a group demanding action or change.</a:t>
            </a:r>
            <a:br>
              <a:rPr lang="en-CA" dirty="0"/>
            </a:br>
            <a:r>
              <a:rPr lang="en-CA" dirty="0"/>
              <a:t>5. Gain access – to politicians who can make changes via lobbying – which is the process of influencing an elected official to support a specific interest (money helps).</a:t>
            </a:r>
            <a:br>
              <a:rPr lang="en-CA" dirty="0"/>
            </a:br>
            <a:r>
              <a:rPr lang="en-CA" dirty="0"/>
              <a:t>6. Help a solution become policy – create and introduce a bill.</a:t>
            </a:r>
          </a:p>
        </p:txBody>
      </p:sp>
    </p:spTree>
    <p:extLst>
      <p:ext uri="{BB962C8B-B14F-4D97-AF65-F5344CB8AC3E}">
        <p14:creationId xmlns:p14="http://schemas.microsoft.com/office/powerpoint/2010/main" val="41322285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would be a policy of interest?</a:t>
            </a:r>
            <a:endParaRPr lang="en-CA" dirty="0"/>
          </a:p>
        </p:txBody>
      </p:sp>
      <p:sp>
        <p:nvSpPr>
          <p:cNvPr id="3" name="Content Placeholder 2"/>
          <p:cNvSpPr>
            <a:spLocks noGrp="1"/>
          </p:cNvSpPr>
          <p:nvPr>
            <p:ph idx="1"/>
          </p:nvPr>
        </p:nvSpPr>
        <p:spPr>
          <a:xfrm>
            <a:off x="838199" y="1825625"/>
            <a:ext cx="10875579" cy="4748596"/>
          </a:xfrm>
        </p:spPr>
        <p:txBody>
          <a:bodyPr>
            <a:normAutofit/>
          </a:bodyPr>
          <a:lstStyle/>
          <a:p>
            <a:pPr marL="0" indent="0">
              <a:buNone/>
            </a:pPr>
            <a:r>
              <a:rPr lang="en-CA" b="1" i="1" dirty="0"/>
              <a:t>	</a:t>
            </a:r>
            <a:br>
              <a:rPr lang="en-CA" b="1" i="1" dirty="0"/>
            </a:br>
            <a:r>
              <a:rPr lang="en-CA" dirty="0"/>
              <a:t>1</a:t>
            </a:r>
            <a:r>
              <a:rPr lang="en-CA" dirty="0" smtClean="0"/>
              <a:t>. </a:t>
            </a:r>
            <a:r>
              <a:rPr lang="en-CA" dirty="0" smtClean="0"/>
              <a:t>  </a:t>
            </a:r>
            <a:r>
              <a:rPr lang="en-CA" dirty="0" smtClean="0"/>
              <a:t/>
            </a:r>
            <a:br>
              <a:rPr lang="en-CA" dirty="0" smtClean="0"/>
            </a:br>
            <a:r>
              <a:rPr lang="en-CA" dirty="0"/>
              <a:t/>
            </a:r>
            <a:br>
              <a:rPr lang="en-CA" dirty="0"/>
            </a:br>
            <a:r>
              <a:rPr lang="en-CA" dirty="0"/>
              <a:t>2</a:t>
            </a:r>
            <a:r>
              <a:rPr lang="en-CA" dirty="0" smtClean="0"/>
              <a:t>.   </a:t>
            </a:r>
            <a:r>
              <a:rPr lang="en-CA" dirty="0" smtClean="0"/>
              <a:t/>
            </a:r>
            <a:br>
              <a:rPr lang="en-CA" dirty="0" smtClean="0"/>
            </a:br>
            <a:r>
              <a:rPr lang="en-CA" dirty="0" smtClean="0"/>
              <a:t>  </a:t>
            </a:r>
            <a:r>
              <a:rPr lang="en-CA" dirty="0"/>
              <a:t/>
            </a:r>
            <a:br>
              <a:rPr lang="en-CA" dirty="0"/>
            </a:br>
            <a:r>
              <a:rPr lang="en-CA" dirty="0"/>
              <a:t>3</a:t>
            </a:r>
            <a:r>
              <a:rPr lang="en-CA" dirty="0" smtClean="0"/>
              <a:t>.  </a:t>
            </a:r>
            <a:r>
              <a:rPr lang="en-CA" dirty="0" smtClean="0"/>
              <a:t/>
            </a:r>
            <a:br>
              <a:rPr lang="en-CA" dirty="0" smtClean="0"/>
            </a:br>
            <a:r>
              <a:rPr lang="en-CA" dirty="0" smtClean="0"/>
              <a:t>  </a:t>
            </a:r>
            <a:r>
              <a:rPr lang="en-CA" dirty="0"/>
              <a:t/>
            </a:r>
            <a:br>
              <a:rPr lang="en-CA" dirty="0"/>
            </a:br>
            <a:r>
              <a:rPr lang="en-CA" dirty="0"/>
              <a:t>4</a:t>
            </a:r>
            <a:r>
              <a:rPr lang="en-CA" dirty="0" smtClean="0"/>
              <a:t>.  </a:t>
            </a:r>
            <a:r>
              <a:rPr lang="en-CA" dirty="0" smtClean="0"/>
              <a:t/>
            </a:r>
            <a:br>
              <a:rPr lang="en-CA" dirty="0" smtClean="0"/>
            </a:br>
            <a:r>
              <a:rPr lang="en-CA" dirty="0" smtClean="0"/>
              <a:t>  </a:t>
            </a:r>
            <a:r>
              <a:rPr lang="en-CA" dirty="0"/>
              <a:t/>
            </a:r>
            <a:br>
              <a:rPr lang="en-CA" dirty="0"/>
            </a:br>
            <a:r>
              <a:rPr lang="en-CA" dirty="0"/>
              <a:t>5</a:t>
            </a:r>
            <a:r>
              <a:rPr lang="en-CA" dirty="0" smtClean="0"/>
              <a:t>.  </a:t>
            </a:r>
            <a:r>
              <a:rPr lang="en-CA" dirty="0" smtClean="0"/>
              <a:t/>
            </a:r>
            <a:br>
              <a:rPr lang="en-CA" dirty="0" smtClean="0"/>
            </a:br>
            <a:r>
              <a:rPr lang="en-CA" dirty="0" smtClean="0"/>
              <a:t> </a:t>
            </a:r>
            <a:r>
              <a:rPr lang="en-CA" dirty="0"/>
              <a:t/>
            </a:r>
            <a:br>
              <a:rPr lang="en-CA" dirty="0"/>
            </a:br>
            <a:r>
              <a:rPr lang="en-CA" dirty="0"/>
              <a:t>6. </a:t>
            </a:r>
            <a:r>
              <a:rPr lang="en-CA" dirty="0" smtClean="0"/>
              <a:t> </a:t>
            </a:r>
            <a:endParaRPr lang="en-CA" dirty="0"/>
          </a:p>
        </p:txBody>
      </p:sp>
    </p:spTree>
    <p:extLst>
      <p:ext uri="{BB962C8B-B14F-4D97-AF65-F5344CB8AC3E}">
        <p14:creationId xmlns:p14="http://schemas.microsoft.com/office/powerpoint/2010/main" val="11754499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would be a policy of interest?</a:t>
            </a:r>
            <a:endParaRPr lang="en-CA" dirty="0"/>
          </a:p>
        </p:txBody>
      </p:sp>
      <p:sp>
        <p:nvSpPr>
          <p:cNvPr id="3" name="Content Placeholder 2"/>
          <p:cNvSpPr>
            <a:spLocks noGrp="1"/>
          </p:cNvSpPr>
          <p:nvPr>
            <p:ph idx="1"/>
          </p:nvPr>
        </p:nvSpPr>
        <p:spPr>
          <a:xfrm>
            <a:off x="838199" y="1825625"/>
            <a:ext cx="10875579" cy="4748596"/>
          </a:xfrm>
        </p:spPr>
        <p:txBody>
          <a:bodyPr>
            <a:normAutofit fontScale="92500" lnSpcReduction="10000"/>
          </a:bodyPr>
          <a:lstStyle/>
          <a:p>
            <a:pPr marL="0" indent="0">
              <a:buNone/>
            </a:pPr>
            <a:r>
              <a:rPr lang="en-CA" b="1" i="1" dirty="0"/>
              <a:t>	</a:t>
            </a:r>
            <a:br>
              <a:rPr lang="en-CA" b="1" i="1" dirty="0"/>
            </a:br>
            <a:r>
              <a:rPr lang="en-CA" dirty="0"/>
              <a:t>1</a:t>
            </a:r>
            <a:r>
              <a:rPr lang="en-CA" dirty="0" smtClean="0"/>
              <a:t>. </a:t>
            </a:r>
            <a:r>
              <a:rPr lang="en-CA" dirty="0" smtClean="0"/>
              <a:t> Greenhouse gas emissions or vehicle usage.</a:t>
            </a:r>
            <a:r>
              <a:rPr lang="en-CA" dirty="0" smtClean="0"/>
              <a:t/>
            </a:r>
            <a:br>
              <a:rPr lang="en-CA" dirty="0" smtClean="0"/>
            </a:br>
            <a:r>
              <a:rPr lang="en-CA" dirty="0"/>
              <a:t/>
            </a:r>
            <a:br>
              <a:rPr lang="en-CA" dirty="0"/>
            </a:br>
            <a:r>
              <a:rPr lang="en-CA" dirty="0"/>
              <a:t>2</a:t>
            </a:r>
            <a:r>
              <a:rPr lang="en-CA" dirty="0" smtClean="0"/>
              <a:t>. Poor public transportation, more individual vehicle usage, cultural causes or indifference to environmental effects.</a:t>
            </a:r>
            <a:r>
              <a:rPr lang="en-CA" dirty="0" smtClean="0"/>
              <a:t/>
            </a:r>
            <a:br>
              <a:rPr lang="en-CA" dirty="0" smtClean="0"/>
            </a:br>
            <a:r>
              <a:rPr lang="en-CA" dirty="0" smtClean="0"/>
              <a:t>  </a:t>
            </a:r>
            <a:r>
              <a:rPr lang="en-CA" dirty="0"/>
              <a:t/>
            </a:r>
            <a:br>
              <a:rPr lang="en-CA" dirty="0"/>
            </a:br>
            <a:r>
              <a:rPr lang="en-CA" dirty="0"/>
              <a:t>3</a:t>
            </a:r>
            <a:r>
              <a:rPr lang="en-CA" dirty="0" smtClean="0"/>
              <a:t>. Request City of MJ invest more on public transport.</a:t>
            </a:r>
            <a:r>
              <a:rPr lang="en-CA" dirty="0" smtClean="0"/>
              <a:t/>
            </a:r>
            <a:br>
              <a:rPr lang="en-CA" dirty="0" smtClean="0"/>
            </a:br>
            <a:r>
              <a:rPr lang="en-CA" dirty="0" smtClean="0"/>
              <a:t>  </a:t>
            </a:r>
            <a:r>
              <a:rPr lang="en-CA" dirty="0"/>
              <a:t/>
            </a:r>
            <a:br>
              <a:rPr lang="en-CA" dirty="0"/>
            </a:br>
            <a:r>
              <a:rPr lang="en-CA" dirty="0"/>
              <a:t>4</a:t>
            </a:r>
            <a:r>
              <a:rPr lang="en-CA" dirty="0" smtClean="0"/>
              <a:t>. Find individuals who are like-minded (specifically large groups/businesses)</a:t>
            </a:r>
            <a:r>
              <a:rPr lang="en-CA" dirty="0" smtClean="0"/>
              <a:t/>
            </a:r>
            <a:br>
              <a:rPr lang="en-CA" dirty="0" smtClean="0"/>
            </a:br>
            <a:r>
              <a:rPr lang="en-CA" dirty="0" smtClean="0"/>
              <a:t>  </a:t>
            </a:r>
            <a:r>
              <a:rPr lang="en-CA" dirty="0"/>
              <a:t/>
            </a:r>
            <a:br>
              <a:rPr lang="en-CA" dirty="0"/>
            </a:br>
            <a:r>
              <a:rPr lang="en-CA" dirty="0"/>
              <a:t>5</a:t>
            </a:r>
            <a:r>
              <a:rPr lang="en-CA" dirty="0" smtClean="0"/>
              <a:t>. Fraser Tolmie (Mayor), </a:t>
            </a:r>
            <a:r>
              <a:rPr lang="en-CA" dirty="0"/>
              <a:t>Warren Michelson (MLA), </a:t>
            </a:r>
            <a:r>
              <a:rPr lang="en-CA" dirty="0" smtClean="0"/>
              <a:t>Greg Lawrence (MLA)</a:t>
            </a:r>
            <a:r>
              <a:rPr lang="en-CA" dirty="0" smtClean="0"/>
              <a:t/>
            </a:r>
            <a:br>
              <a:rPr lang="en-CA" dirty="0" smtClean="0"/>
            </a:br>
            <a:r>
              <a:rPr lang="en-CA" dirty="0" smtClean="0"/>
              <a:t> </a:t>
            </a:r>
            <a:r>
              <a:rPr lang="en-CA" dirty="0"/>
              <a:t/>
            </a:r>
            <a:br>
              <a:rPr lang="en-CA" dirty="0"/>
            </a:br>
            <a:r>
              <a:rPr lang="en-CA" dirty="0"/>
              <a:t>6. </a:t>
            </a:r>
            <a:r>
              <a:rPr lang="en-CA" dirty="0" smtClean="0"/>
              <a:t>Provide support to parties involved to create and introduce a bill or how to increase spending.</a:t>
            </a:r>
            <a:endParaRPr lang="en-CA" dirty="0"/>
          </a:p>
        </p:txBody>
      </p:sp>
    </p:spTree>
    <p:extLst>
      <p:ext uri="{BB962C8B-B14F-4D97-AF65-F5344CB8AC3E}">
        <p14:creationId xmlns:p14="http://schemas.microsoft.com/office/powerpoint/2010/main" val="30171351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614</TotalTime>
  <Words>1370</Words>
  <Application>Microsoft Office PowerPoint</Application>
  <PresentationFormat>Widescreen</PresentationFormat>
  <Paragraphs>189</Paragraphs>
  <Slides>44</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 Unicode MS</vt:lpstr>
      <vt:lpstr>Arial</vt:lpstr>
      <vt:lpstr>Calibri</vt:lpstr>
      <vt:lpstr>Calibri Light</vt:lpstr>
      <vt:lpstr>Times New Roman</vt:lpstr>
      <vt:lpstr>Wingdings</vt:lpstr>
      <vt:lpstr>Office Theme</vt:lpstr>
      <vt:lpstr>Nature of Environmental Science (Studies)</vt:lpstr>
      <vt:lpstr>Connecting to the Environment Reflect upon how one's connection with the environment is influenced by personal experiences and cultural understandings. ((K, STSE, A)</vt:lpstr>
      <vt:lpstr>Connecting to the Environment Reflect upon how one's connection with the environment is influenced by personal experiences and cultural understandings. ((K, STSE, A)</vt:lpstr>
      <vt:lpstr>Connecting to the Environment Reflect upon how one's connection with the environment is influenced by personal experiences and cultural understandings. ((K, STSE, A)</vt:lpstr>
      <vt:lpstr>Place-Based Learning, Environmental Stewardship, and Sustainability</vt:lpstr>
      <vt:lpstr>Place-Based Learning, Environmental Stewardship, and Sustainability</vt:lpstr>
      <vt:lpstr>Place-Based Learning, Environmental Stewardship, and Sustainability</vt:lpstr>
      <vt:lpstr>Place-Based Learning, Environmental Stewardship, and Sustainability</vt:lpstr>
      <vt:lpstr>Place-Based Learning Activity Engage in place-based learning to gain a deeper understanding and appreciation of the environment. ((S, STSE)</vt:lpstr>
      <vt:lpstr>Place-Based Learning Activity Engage in place-based learning to gain a deeper understanding and appreciation of the environment. ((S, STSE)</vt:lpstr>
      <vt:lpstr>Place-Based Learning, Environmental Stewardship, and Sustainability</vt:lpstr>
      <vt:lpstr>Place-Based Learning, Environmental Stewardship, and Sustainability</vt:lpstr>
      <vt:lpstr>Environmental Worldviews and Policy</vt:lpstr>
      <vt:lpstr>Environmental Worldviews and Policy</vt:lpstr>
      <vt:lpstr>Environmental Worldviews and Policy Analyze how different worldviews (e.g. anthropocentric, biocentric and ecocentric) are expressed through various environmental action plans or environmental policies developed by individuals, industry, government and non- governmental organizations and First Nations, Métis and Inuit groups. ((STSE, K)</vt:lpstr>
      <vt:lpstr>Environmental Worldviews and Policy Analyze how different worldviews (e.g. anthropocentric, biocentric and ecocentric) are expressed through various environmental action plans or environmental policies developed by individuals, industry, government and non- governmental organizations and First Nations, Métis and Inuit groups. ((STSE, K)</vt:lpstr>
      <vt:lpstr>Dakota Access Pipeline in the States</vt:lpstr>
      <vt:lpstr>First Nations’ Perspective Recognize essential characteristics of First Nations and Métis worldviews regarding the environment, including the importance of the four elements (i.e., earth, water, wind and fire), a sense of interconnectedness with the environment and respect for Mother Earth. ((STSE, K)</vt:lpstr>
      <vt:lpstr>What is Environmental Science? What are Environmental Studies? Differentiate between environmental science and environmental studies, including the types of questions asked, methods used to address those questions and the types of data collected. ((STSE) </vt:lpstr>
      <vt:lpstr>What is Environmental Science? What are Environmental Studies? Differentiate between environmental science and environmental studies, including the types of questions asked, methods used to address those questions and the types of data collected. ((STSE) </vt:lpstr>
      <vt:lpstr>Disciplines of Environmental Science Recognize environmental science as a newly developing field that integrates knowledge, theories, models and processes from other scientific disciplines such as ecology, atmospheric science, biology, chemistry, physics, oceanography, geology and human geography to investigate human impacts on the environment. ((K, STSE)</vt:lpstr>
      <vt:lpstr>Environmental Science Connections Recognize environmental science as a newly developing field that integrates knowledge, theories, models and processes from other scientific disciplines such as ecology, atmospheric science, biology, chemistry, physics, oceanography, geology and human geography to investigate human impacts on the environment. ((K, STSE)</vt:lpstr>
      <vt:lpstr>History of Environmental Science</vt:lpstr>
      <vt:lpstr>History of Environmental Science</vt:lpstr>
      <vt:lpstr>History of Environmental Science</vt:lpstr>
      <vt:lpstr>History of Environmental Science</vt:lpstr>
      <vt:lpstr>Environments as Systems</vt:lpstr>
      <vt:lpstr>Environments as Systems</vt:lpstr>
      <vt:lpstr>Environments as Systems</vt:lpstr>
      <vt:lpstr>Other systems at work in Environmental Science/Studies</vt:lpstr>
      <vt:lpstr>Components of systems</vt:lpstr>
      <vt:lpstr>Components of systems</vt:lpstr>
      <vt:lpstr>Systems Theory</vt:lpstr>
      <vt:lpstr>Systems Theory</vt:lpstr>
      <vt:lpstr>Systems Theory</vt:lpstr>
      <vt:lpstr>Environmental Sustainability Examine how principles of sustainability (i.e., environmental, economic and social justice) are integral to environmental science. ((STSE)</vt:lpstr>
      <vt:lpstr>Environmental Sustainability Examine how principles of sustainability (i.e., environmental, economic and social justice) are integral to environmental science. ((STSE)</vt:lpstr>
      <vt:lpstr>Environmental Social Justice Examine how principles of sustainability (i.e., environmental, economic and social justice) are integral to environmental science. ((STSE)</vt:lpstr>
      <vt:lpstr>Environmental Models</vt:lpstr>
      <vt:lpstr>Environmental Policy</vt:lpstr>
      <vt:lpstr>Environmental Policy</vt:lpstr>
      <vt:lpstr>Want to make a Policy?</vt:lpstr>
      <vt:lpstr>What would be a policy of interest?</vt:lpstr>
      <vt:lpstr>What would be a policy of interest?</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Science 20</dc:title>
  <dc:creator>Petlak, Logan</dc:creator>
  <cp:lastModifiedBy>Petlak, Logan</cp:lastModifiedBy>
  <cp:revision>42</cp:revision>
  <cp:lastPrinted>2018-02-07T19:04:37Z</cp:lastPrinted>
  <dcterms:created xsi:type="dcterms:W3CDTF">2018-01-31T21:03:58Z</dcterms:created>
  <dcterms:modified xsi:type="dcterms:W3CDTF">2018-02-08T20:13:41Z</dcterms:modified>
</cp:coreProperties>
</file>