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28"/>
  </p:handoutMasterIdLst>
  <p:sldIdLst>
    <p:sldId id="256" r:id="rId2"/>
    <p:sldId id="257" r:id="rId3"/>
    <p:sldId id="276" r:id="rId4"/>
    <p:sldId id="275" r:id="rId5"/>
    <p:sldId id="258" r:id="rId6"/>
    <p:sldId id="259" r:id="rId7"/>
    <p:sldId id="260" r:id="rId8"/>
    <p:sldId id="277" r:id="rId9"/>
    <p:sldId id="262" r:id="rId10"/>
    <p:sldId id="261" r:id="rId11"/>
    <p:sldId id="263" r:id="rId12"/>
    <p:sldId id="264" r:id="rId13"/>
    <p:sldId id="265" r:id="rId14"/>
    <p:sldId id="266" r:id="rId15"/>
    <p:sldId id="270" r:id="rId16"/>
    <p:sldId id="278" r:id="rId17"/>
    <p:sldId id="279" r:id="rId18"/>
    <p:sldId id="280" r:id="rId19"/>
    <p:sldId id="281" r:id="rId20"/>
    <p:sldId id="282" r:id="rId21"/>
    <p:sldId id="283" r:id="rId22"/>
    <p:sldId id="284" r:id="rId23"/>
    <p:sldId id="285" r:id="rId24"/>
    <p:sldId id="286" r:id="rId25"/>
    <p:sldId id="287" r:id="rId26"/>
    <p:sldId id="288" r:id="rId27"/>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39" autoAdjust="0"/>
    <p:restoredTop sz="94660"/>
  </p:normalViewPr>
  <p:slideViewPr>
    <p:cSldViewPr snapToGrid="0">
      <p:cViewPr varScale="1">
        <p:scale>
          <a:sx n="61" d="100"/>
          <a:sy n="61" d="100"/>
        </p:scale>
        <p:origin x="60" y="3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CA"/>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45173BA5-2D00-4097-93AA-3140D676F353}" type="datetimeFigureOut">
              <a:rPr lang="en-CA" smtClean="0"/>
              <a:t>3/07/18</a:t>
            </a:fld>
            <a:endParaRPr lang="en-CA"/>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CA"/>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5494FD61-056B-4FEC-89BD-454CCC874A80}" type="slidenum">
              <a:rPr lang="en-CA" smtClean="0"/>
              <a:t>‹#›</a:t>
            </a:fld>
            <a:endParaRPr lang="en-CA"/>
          </a:p>
        </p:txBody>
      </p:sp>
    </p:spTree>
    <p:extLst>
      <p:ext uri="{BB962C8B-B14F-4D97-AF65-F5344CB8AC3E}">
        <p14:creationId xmlns:p14="http://schemas.microsoft.com/office/powerpoint/2010/main" val="410585023"/>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CA"/>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CA"/>
          </a:p>
        </p:txBody>
      </p:sp>
      <p:sp>
        <p:nvSpPr>
          <p:cNvPr id="4" name="Date Placeholder 3"/>
          <p:cNvSpPr>
            <a:spLocks noGrp="1"/>
          </p:cNvSpPr>
          <p:nvPr>
            <p:ph type="dt" sz="half" idx="10"/>
          </p:nvPr>
        </p:nvSpPr>
        <p:spPr/>
        <p:txBody>
          <a:bodyPr/>
          <a:lstStyle/>
          <a:p>
            <a:fld id="{F576C2EE-3966-43CF-8F76-7B46A3FD75BD}" type="datetimeFigureOut">
              <a:rPr lang="en-CA" smtClean="0"/>
              <a:t>3/07/18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8FF2EE09-A12B-49FC-B9AB-FCD222B3B8A4}" type="slidenum">
              <a:rPr lang="en-CA" smtClean="0"/>
              <a:t>‹#›</a:t>
            </a:fld>
            <a:endParaRPr lang="en-CA"/>
          </a:p>
        </p:txBody>
      </p:sp>
    </p:spTree>
    <p:extLst>
      <p:ext uri="{BB962C8B-B14F-4D97-AF65-F5344CB8AC3E}">
        <p14:creationId xmlns:p14="http://schemas.microsoft.com/office/powerpoint/2010/main" val="980424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F576C2EE-3966-43CF-8F76-7B46A3FD75BD}" type="datetimeFigureOut">
              <a:rPr lang="en-CA" smtClean="0"/>
              <a:t>3/07/18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8FF2EE09-A12B-49FC-B9AB-FCD222B3B8A4}" type="slidenum">
              <a:rPr lang="en-CA" smtClean="0"/>
              <a:t>‹#›</a:t>
            </a:fld>
            <a:endParaRPr lang="en-CA"/>
          </a:p>
        </p:txBody>
      </p:sp>
    </p:spTree>
    <p:extLst>
      <p:ext uri="{BB962C8B-B14F-4D97-AF65-F5344CB8AC3E}">
        <p14:creationId xmlns:p14="http://schemas.microsoft.com/office/powerpoint/2010/main" val="18657482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CA"/>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576C2EE-3966-43CF-8F76-7B46A3FD75BD}" type="datetimeFigureOut">
              <a:rPr lang="en-CA" smtClean="0"/>
              <a:t>3/07/18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8FF2EE09-A12B-49FC-B9AB-FCD222B3B8A4}" type="slidenum">
              <a:rPr lang="en-CA" smtClean="0"/>
              <a:t>‹#›</a:t>
            </a:fld>
            <a:endParaRPr lang="en-CA"/>
          </a:p>
        </p:txBody>
      </p:sp>
    </p:spTree>
    <p:extLst>
      <p:ext uri="{BB962C8B-B14F-4D97-AF65-F5344CB8AC3E}">
        <p14:creationId xmlns:p14="http://schemas.microsoft.com/office/powerpoint/2010/main" val="10143111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Date Placeholder 4"/>
          <p:cNvSpPr>
            <a:spLocks noGrp="1"/>
          </p:cNvSpPr>
          <p:nvPr>
            <p:ph type="dt" sz="half" idx="10"/>
          </p:nvPr>
        </p:nvSpPr>
        <p:spPr/>
        <p:txBody>
          <a:bodyPr/>
          <a:lstStyle/>
          <a:p>
            <a:fld id="{F576C2EE-3966-43CF-8F76-7B46A3FD75BD}" type="datetimeFigureOut">
              <a:rPr lang="en-CA" smtClean="0"/>
              <a:t>3/07/18</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8FF2EE09-A12B-49FC-B9AB-FCD222B3B8A4}" type="slidenum">
              <a:rPr lang="en-CA" smtClean="0"/>
              <a:t>‹#›</a:t>
            </a:fld>
            <a:endParaRPr lang="en-CA"/>
          </a:p>
        </p:txBody>
      </p:sp>
    </p:spTree>
    <p:extLst>
      <p:ext uri="{BB962C8B-B14F-4D97-AF65-F5344CB8AC3E}">
        <p14:creationId xmlns:p14="http://schemas.microsoft.com/office/powerpoint/2010/main" val="12424915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CA"/>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Date Placeholder 6"/>
          <p:cNvSpPr>
            <a:spLocks noGrp="1"/>
          </p:cNvSpPr>
          <p:nvPr>
            <p:ph type="dt" sz="half" idx="10"/>
          </p:nvPr>
        </p:nvSpPr>
        <p:spPr/>
        <p:txBody>
          <a:bodyPr/>
          <a:lstStyle/>
          <a:p>
            <a:fld id="{F576C2EE-3966-43CF-8F76-7B46A3FD75BD}" type="datetimeFigureOut">
              <a:rPr lang="en-CA" smtClean="0"/>
              <a:t>3/07/18</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8FF2EE09-A12B-49FC-B9AB-FCD222B3B8A4}" type="slidenum">
              <a:rPr lang="en-CA" smtClean="0"/>
              <a:t>‹#›</a:t>
            </a:fld>
            <a:endParaRPr lang="en-CA"/>
          </a:p>
        </p:txBody>
      </p:sp>
    </p:spTree>
    <p:extLst>
      <p:ext uri="{BB962C8B-B14F-4D97-AF65-F5344CB8AC3E}">
        <p14:creationId xmlns:p14="http://schemas.microsoft.com/office/powerpoint/2010/main" val="1512438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Date Placeholder 2"/>
          <p:cNvSpPr>
            <a:spLocks noGrp="1"/>
          </p:cNvSpPr>
          <p:nvPr>
            <p:ph type="dt" sz="half" idx="10"/>
          </p:nvPr>
        </p:nvSpPr>
        <p:spPr/>
        <p:txBody>
          <a:bodyPr/>
          <a:lstStyle/>
          <a:p>
            <a:fld id="{F576C2EE-3966-43CF-8F76-7B46A3FD75BD}" type="datetimeFigureOut">
              <a:rPr lang="en-CA" smtClean="0"/>
              <a:t>3/07/18</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8FF2EE09-A12B-49FC-B9AB-FCD222B3B8A4}" type="slidenum">
              <a:rPr lang="en-CA" smtClean="0"/>
              <a:t>‹#›</a:t>
            </a:fld>
            <a:endParaRPr lang="en-CA"/>
          </a:p>
        </p:txBody>
      </p:sp>
    </p:spTree>
    <p:extLst>
      <p:ext uri="{BB962C8B-B14F-4D97-AF65-F5344CB8AC3E}">
        <p14:creationId xmlns:p14="http://schemas.microsoft.com/office/powerpoint/2010/main" val="32717544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576C2EE-3966-43CF-8F76-7B46A3FD75BD}" type="datetimeFigureOut">
              <a:rPr lang="en-CA" smtClean="0"/>
              <a:t>3/07/18</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8FF2EE09-A12B-49FC-B9AB-FCD222B3B8A4}" type="slidenum">
              <a:rPr lang="en-CA" smtClean="0"/>
              <a:t>‹#›</a:t>
            </a:fld>
            <a:endParaRPr lang="en-CA"/>
          </a:p>
        </p:txBody>
      </p:sp>
    </p:spTree>
    <p:extLst>
      <p:ext uri="{BB962C8B-B14F-4D97-AF65-F5344CB8AC3E}">
        <p14:creationId xmlns:p14="http://schemas.microsoft.com/office/powerpoint/2010/main" val="1201895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CA"/>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576C2EE-3966-43CF-8F76-7B46A3FD75BD}" type="datetimeFigureOut">
              <a:rPr lang="en-CA" smtClean="0"/>
              <a:t>3/07/18</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8FF2EE09-A12B-49FC-B9AB-FCD222B3B8A4}" type="slidenum">
              <a:rPr lang="en-CA" smtClean="0"/>
              <a:t>‹#›</a:t>
            </a:fld>
            <a:endParaRPr lang="en-CA"/>
          </a:p>
        </p:txBody>
      </p:sp>
    </p:spTree>
    <p:extLst>
      <p:ext uri="{BB962C8B-B14F-4D97-AF65-F5344CB8AC3E}">
        <p14:creationId xmlns:p14="http://schemas.microsoft.com/office/powerpoint/2010/main" val="7148237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CA"/>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576C2EE-3966-43CF-8F76-7B46A3FD75BD}" type="datetimeFigureOut">
              <a:rPr lang="en-CA" smtClean="0"/>
              <a:t>3/07/18</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8FF2EE09-A12B-49FC-B9AB-FCD222B3B8A4}" type="slidenum">
              <a:rPr lang="en-CA" smtClean="0"/>
              <a:t>‹#›</a:t>
            </a:fld>
            <a:endParaRPr lang="en-CA"/>
          </a:p>
        </p:txBody>
      </p:sp>
    </p:spTree>
    <p:extLst>
      <p:ext uri="{BB962C8B-B14F-4D97-AF65-F5344CB8AC3E}">
        <p14:creationId xmlns:p14="http://schemas.microsoft.com/office/powerpoint/2010/main" val="2822744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F576C2EE-3966-43CF-8F76-7B46A3FD75BD}" type="datetimeFigureOut">
              <a:rPr lang="en-CA" smtClean="0"/>
              <a:t>3/07/18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8FF2EE09-A12B-49FC-B9AB-FCD222B3B8A4}" type="slidenum">
              <a:rPr lang="en-CA" smtClean="0"/>
              <a:t>‹#›</a:t>
            </a:fld>
            <a:endParaRPr lang="en-CA"/>
          </a:p>
        </p:txBody>
      </p:sp>
    </p:spTree>
    <p:extLst>
      <p:ext uri="{BB962C8B-B14F-4D97-AF65-F5344CB8AC3E}">
        <p14:creationId xmlns:p14="http://schemas.microsoft.com/office/powerpoint/2010/main" val="29816110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F576C2EE-3966-43CF-8F76-7B46A3FD75BD}" type="datetimeFigureOut">
              <a:rPr lang="en-CA" smtClean="0"/>
              <a:t>3/07/18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8FF2EE09-A12B-49FC-B9AB-FCD222B3B8A4}" type="slidenum">
              <a:rPr lang="en-CA" smtClean="0"/>
              <a:t>‹#›</a:t>
            </a:fld>
            <a:endParaRPr lang="en-CA"/>
          </a:p>
        </p:txBody>
      </p:sp>
    </p:spTree>
    <p:extLst>
      <p:ext uri="{BB962C8B-B14F-4D97-AF65-F5344CB8AC3E}">
        <p14:creationId xmlns:p14="http://schemas.microsoft.com/office/powerpoint/2010/main" val="12569515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1_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3333F43-3E86-47E4-BFBB-2476D384E1C6}" type="datetime4">
              <a:rPr lang="en-US" smtClean="0"/>
              <a:pPr/>
              <a:t>March 7, 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a:p>
        </p:txBody>
      </p:sp>
      <p:sp>
        <p:nvSpPr>
          <p:cNvPr id="7" name="Title 1"/>
          <p:cNvSpPr>
            <a:spLocks noGrp="1"/>
          </p:cNvSpPr>
          <p:nvPr>
            <p:ph type="title"/>
          </p:nvPr>
        </p:nvSpPr>
        <p:spPr>
          <a:xfrm>
            <a:off x="609600" y="241327"/>
            <a:ext cx="10750549" cy="659535"/>
          </a:xfrm>
        </p:spPr>
        <p:txBody>
          <a:bodyPr/>
          <a:lstStyle/>
          <a:p>
            <a:r>
              <a:rPr lang="en-US" dirty="0" smtClean="0"/>
              <a:t>Click to edit</a:t>
            </a:r>
            <a:endParaRPr lang="en-US" dirty="0"/>
          </a:p>
        </p:txBody>
      </p:sp>
      <p:sp>
        <p:nvSpPr>
          <p:cNvPr id="8" name="Picture Placeholder 8"/>
          <p:cNvSpPr>
            <a:spLocks noGrp="1"/>
          </p:cNvSpPr>
          <p:nvPr>
            <p:ph type="pic" sz="quarter" idx="13"/>
          </p:nvPr>
        </p:nvSpPr>
        <p:spPr>
          <a:xfrm>
            <a:off x="609599" y="1122387"/>
            <a:ext cx="10750551" cy="3500071"/>
          </a:xfrm>
        </p:spPr>
        <p:txBody>
          <a:bodyPr/>
          <a:lstStyle/>
          <a:p>
            <a:endParaRPr lang="en-US" dirty="0"/>
          </a:p>
        </p:txBody>
      </p:sp>
      <p:sp>
        <p:nvSpPr>
          <p:cNvPr id="9" name="Text Placeholder 10"/>
          <p:cNvSpPr>
            <a:spLocks noGrp="1"/>
          </p:cNvSpPr>
          <p:nvPr>
            <p:ph type="body" sz="quarter" idx="14"/>
          </p:nvPr>
        </p:nvSpPr>
        <p:spPr>
          <a:xfrm>
            <a:off x="609600" y="4843982"/>
            <a:ext cx="10750549"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1078875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2_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3333F43-3E86-47E4-BFBB-2476D384E1C6}" type="datetime4">
              <a:rPr lang="en-US" smtClean="0"/>
              <a:pPr/>
              <a:t>March 7, 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a:p>
        </p:txBody>
      </p:sp>
      <p:sp>
        <p:nvSpPr>
          <p:cNvPr id="7" name="Title 1"/>
          <p:cNvSpPr>
            <a:spLocks noGrp="1"/>
          </p:cNvSpPr>
          <p:nvPr>
            <p:ph type="title"/>
          </p:nvPr>
        </p:nvSpPr>
        <p:spPr>
          <a:xfrm>
            <a:off x="609600" y="241327"/>
            <a:ext cx="10750549" cy="659535"/>
          </a:xfrm>
        </p:spPr>
        <p:txBody>
          <a:bodyPr/>
          <a:lstStyle/>
          <a:p>
            <a:r>
              <a:rPr lang="en-US" dirty="0" smtClean="0"/>
              <a:t>Click to edit</a:t>
            </a:r>
            <a:endParaRPr lang="en-US" dirty="0"/>
          </a:p>
        </p:txBody>
      </p:sp>
      <p:sp>
        <p:nvSpPr>
          <p:cNvPr id="8" name="Picture Placeholder 8"/>
          <p:cNvSpPr>
            <a:spLocks noGrp="1"/>
          </p:cNvSpPr>
          <p:nvPr>
            <p:ph type="pic" sz="quarter" idx="13"/>
          </p:nvPr>
        </p:nvSpPr>
        <p:spPr>
          <a:xfrm>
            <a:off x="609599" y="1122387"/>
            <a:ext cx="10750551" cy="3500071"/>
          </a:xfrm>
        </p:spPr>
        <p:txBody>
          <a:bodyPr/>
          <a:lstStyle/>
          <a:p>
            <a:endParaRPr lang="en-US" dirty="0"/>
          </a:p>
        </p:txBody>
      </p:sp>
      <p:sp>
        <p:nvSpPr>
          <p:cNvPr id="9" name="Text Placeholder 10"/>
          <p:cNvSpPr>
            <a:spLocks noGrp="1"/>
          </p:cNvSpPr>
          <p:nvPr>
            <p:ph type="body" sz="quarter" idx="14"/>
          </p:nvPr>
        </p:nvSpPr>
        <p:spPr>
          <a:xfrm>
            <a:off x="609600" y="4843982"/>
            <a:ext cx="10750549"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9967284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3_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3333F43-3E86-47E4-BFBB-2476D384E1C6}" type="datetime4">
              <a:rPr lang="en-US" smtClean="0"/>
              <a:pPr/>
              <a:t>March 7, 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a:p>
        </p:txBody>
      </p:sp>
      <p:sp>
        <p:nvSpPr>
          <p:cNvPr id="7" name="Title 1"/>
          <p:cNvSpPr>
            <a:spLocks noGrp="1"/>
          </p:cNvSpPr>
          <p:nvPr>
            <p:ph type="title"/>
          </p:nvPr>
        </p:nvSpPr>
        <p:spPr>
          <a:xfrm>
            <a:off x="609600" y="241327"/>
            <a:ext cx="10750549" cy="659535"/>
          </a:xfrm>
        </p:spPr>
        <p:txBody>
          <a:bodyPr/>
          <a:lstStyle/>
          <a:p>
            <a:r>
              <a:rPr lang="en-US" dirty="0" smtClean="0"/>
              <a:t>Click to edit</a:t>
            </a:r>
            <a:endParaRPr lang="en-US" dirty="0"/>
          </a:p>
        </p:txBody>
      </p:sp>
      <p:sp>
        <p:nvSpPr>
          <p:cNvPr id="8" name="Picture Placeholder 8"/>
          <p:cNvSpPr>
            <a:spLocks noGrp="1"/>
          </p:cNvSpPr>
          <p:nvPr>
            <p:ph type="pic" sz="quarter" idx="13"/>
          </p:nvPr>
        </p:nvSpPr>
        <p:spPr>
          <a:xfrm>
            <a:off x="609599" y="1122387"/>
            <a:ext cx="10750551" cy="3500071"/>
          </a:xfrm>
        </p:spPr>
        <p:txBody>
          <a:bodyPr/>
          <a:lstStyle/>
          <a:p>
            <a:endParaRPr lang="en-US" dirty="0"/>
          </a:p>
        </p:txBody>
      </p:sp>
      <p:sp>
        <p:nvSpPr>
          <p:cNvPr id="9" name="Text Placeholder 10"/>
          <p:cNvSpPr>
            <a:spLocks noGrp="1"/>
          </p:cNvSpPr>
          <p:nvPr>
            <p:ph type="body" sz="quarter" idx="14"/>
          </p:nvPr>
        </p:nvSpPr>
        <p:spPr>
          <a:xfrm>
            <a:off x="609600" y="4843982"/>
            <a:ext cx="10750549"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41868765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4_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3333F43-3E86-47E4-BFBB-2476D384E1C6}" type="datetime4">
              <a:rPr lang="en-US" smtClean="0"/>
              <a:pPr/>
              <a:t>March 7, 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a:p>
        </p:txBody>
      </p:sp>
      <p:sp>
        <p:nvSpPr>
          <p:cNvPr id="7" name="Title 1"/>
          <p:cNvSpPr>
            <a:spLocks noGrp="1"/>
          </p:cNvSpPr>
          <p:nvPr>
            <p:ph type="title"/>
          </p:nvPr>
        </p:nvSpPr>
        <p:spPr>
          <a:xfrm>
            <a:off x="609600" y="241327"/>
            <a:ext cx="10750549" cy="659535"/>
          </a:xfrm>
        </p:spPr>
        <p:txBody>
          <a:bodyPr/>
          <a:lstStyle/>
          <a:p>
            <a:r>
              <a:rPr lang="en-US" dirty="0" smtClean="0"/>
              <a:t>Click to edit</a:t>
            </a:r>
            <a:endParaRPr lang="en-US" dirty="0"/>
          </a:p>
        </p:txBody>
      </p:sp>
      <p:sp>
        <p:nvSpPr>
          <p:cNvPr id="8" name="Picture Placeholder 8"/>
          <p:cNvSpPr>
            <a:spLocks noGrp="1"/>
          </p:cNvSpPr>
          <p:nvPr>
            <p:ph type="pic" sz="quarter" idx="13"/>
          </p:nvPr>
        </p:nvSpPr>
        <p:spPr>
          <a:xfrm>
            <a:off x="609599" y="1122387"/>
            <a:ext cx="10750551" cy="3500071"/>
          </a:xfrm>
        </p:spPr>
        <p:txBody>
          <a:bodyPr/>
          <a:lstStyle/>
          <a:p>
            <a:endParaRPr lang="en-US" dirty="0"/>
          </a:p>
        </p:txBody>
      </p:sp>
      <p:sp>
        <p:nvSpPr>
          <p:cNvPr id="9" name="Text Placeholder 10"/>
          <p:cNvSpPr>
            <a:spLocks noGrp="1"/>
          </p:cNvSpPr>
          <p:nvPr>
            <p:ph type="body" sz="quarter" idx="14"/>
          </p:nvPr>
        </p:nvSpPr>
        <p:spPr>
          <a:xfrm>
            <a:off x="609600" y="4843982"/>
            <a:ext cx="10750549"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5087487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userDrawn="1">
  <p:cSld name="5_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3333F43-3E86-47E4-BFBB-2476D384E1C6}" type="datetime4">
              <a:rPr lang="en-US" smtClean="0"/>
              <a:pPr/>
              <a:t>March 7, 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a:p>
        </p:txBody>
      </p:sp>
      <p:sp>
        <p:nvSpPr>
          <p:cNvPr id="7" name="Title 1"/>
          <p:cNvSpPr>
            <a:spLocks noGrp="1"/>
          </p:cNvSpPr>
          <p:nvPr>
            <p:ph type="title"/>
          </p:nvPr>
        </p:nvSpPr>
        <p:spPr>
          <a:xfrm>
            <a:off x="609600" y="241327"/>
            <a:ext cx="10750549" cy="659535"/>
          </a:xfrm>
        </p:spPr>
        <p:txBody>
          <a:bodyPr/>
          <a:lstStyle/>
          <a:p>
            <a:r>
              <a:rPr lang="en-US" dirty="0" smtClean="0"/>
              <a:t>Click to edit</a:t>
            </a:r>
            <a:endParaRPr lang="en-US" dirty="0"/>
          </a:p>
        </p:txBody>
      </p:sp>
      <p:sp>
        <p:nvSpPr>
          <p:cNvPr id="8" name="Picture Placeholder 8"/>
          <p:cNvSpPr>
            <a:spLocks noGrp="1"/>
          </p:cNvSpPr>
          <p:nvPr>
            <p:ph type="pic" sz="quarter" idx="13"/>
          </p:nvPr>
        </p:nvSpPr>
        <p:spPr>
          <a:xfrm>
            <a:off x="609599" y="1122387"/>
            <a:ext cx="10750551" cy="3500071"/>
          </a:xfrm>
        </p:spPr>
        <p:txBody>
          <a:bodyPr/>
          <a:lstStyle/>
          <a:p>
            <a:endParaRPr lang="en-US" dirty="0"/>
          </a:p>
        </p:txBody>
      </p:sp>
      <p:sp>
        <p:nvSpPr>
          <p:cNvPr id="9" name="Text Placeholder 10"/>
          <p:cNvSpPr>
            <a:spLocks noGrp="1"/>
          </p:cNvSpPr>
          <p:nvPr>
            <p:ph type="body" sz="quarter" idx="14"/>
          </p:nvPr>
        </p:nvSpPr>
        <p:spPr>
          <a:xfrm>
            <a:off x="609600" y="4843982"/>
            <a:ext cx="10750549"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2957398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userDrawn="1">
  <p:cSld name="6_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3333F43-3E86-47E4-BFBB-2476D384E1C6}" type="datetime4">
              <a:rPr lang="en-US" smtClean="0"/>
              <a:pPr/>
              <a:t>March 7, 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a:p>
        </p:txBody>
      </p:sp>
      <p:sp>
        <p:nvSpPr>
          <p:cNvPr id="7" name="Title 1"/>
          <p:cNvSpPr>
            <a:spLocks noGrp="1"/>
          </p:cNvSpPr>
          <p:nvPr>
            <p:ph type="title"/>
          </p:nvPr>
        </p:nvSpPr>
        <p:spPr>
          <a:xfrm>
            <a:off x="609600" y="241327"/>
            <a:ext cx="10750549" cy="659535"/>
          </a:xfrm>
        </p:spPr>
        <p:txBody>
          <a:bodyPr/>
          <a:lstStyle/>
          <a:p>
            <a:r>
              <a:rPr lang="en-US" dirty="0" smtClean="0"/>
              <a:t>Click to edit</a:t>
            </a:r>
            <a:endParaRPr lang="en-US" dirty="0"/>
          </a:p>
        </p:txBody>
      </p:sp>
      <p:sp>
        <p:nvSpPr>
          <p:cNvPr id="8" name="Picture Placeholder 8"/>
          <p:cNvSpPr>
            <a:spLocks noGrp="1"/>
          </p:cNvSpPr>
          <p:nvPr>
            <p:ph type="pic" sz="quarter" idx="13"/>
          </p:nvPr>
        </p:nvSpPr>
        <p:spPr>
          <a:xfrm>
            <a:off x="609599" y="1122387"/>
            <a:ext cx="10750551" cy="3500071"/>
          </a:xfrm>
        </p:spPr>
        <p:txBody>
          <a:bodyPr/>
          <a:lstStyle/>
          <a:p>
            <a:endParaRPr lang="en-US" dirty="0"/>
          </a:p>
        </p:txBody>
      </p:sp>
      <p:sp>
        <p:nvSpPr>
          <p:cNvPr id="9" name="Text Placeholder 10"/>
          <p:cNvSpPr>
            <a:spLocks noGrp="1"/>
          </p:cNvSpPr>
          <p:nvPr>
            <p:ph type="body" sz="quarter" idx="14"/>
          </p:nvPr>
        </p:nvSpPr>
        <p:spPr>
          <a:xfrm>
            <a:off x="609600" y="4843982"/>
            <a:ext cx="10750549"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24293274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userDrawn="1">
  <p:cSld name="7_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3333F43-3E86-47E4-BFBB-2476D384E1C6}" type="datetime4">
              <a:rPr lang="en-US" smtClean="0"/>
              <a:pPr/>
              <a:t>March 7, 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a:p>
        </p:txBody>
      </p:sp>
      <p:sp>
        <p:nvSpPr>
          <p:cNvPr id="7" name="Title 1"/>
          <p:cNvSpPr>
            <a:spLocks noGrp="1"/>
          </p:cNvSpPr>
          <p:nvPr>
            <p:ph type="title"/>
          </p:nvPr>
        </p:nvSpPr>
        <p:spPr>
          <a:xfrm>
            <a:off x="609600" y="241327"/>
            <a:ext cx="10750549" cy="659535"/>
          </a:xfrm>
        </p:spPr>
        <p:txBody>
          <a:bodyPr/>
          <a:lstStyle/>
          <a:p>
            <a:r>
              <a:rPr lang="en-US" dirty="0" smtClean="0"/>
              <a:t>Click to edit</a:t>
            </a:r>
            <a:endParaRPr lang="en-US" dirty="0"/>
          </a:p>
        </p:txBody>
      </p:sp>
      <p:sp>
        <p:nvSpPr>
          <p:cNvPr id="8" name="Picture Placeholder 8"/>
          <p:cNvSpPr>
            <a:spLocks noGrp="1"/>
          </p:cNvSpPr>
          <p:nvPr>
            <p:ph type="pic" sz="quarter" idx="13"/>
          </p:nvPr>
        </p:nvSpPr>
        <p:spPr>
          <a:xfrm>
            <a:off x="609599" y="1122387"/>
            <a:ext cx="10750551" cy="3500071"/>
          </a:xfrm>
        </p:spPr>
        <p:txBody>
          <a:bodyPr/>
          <a:lstStyle/>
          <a:p>
            <a:endParaRPr lang="en-US" dirty="0"/>
          </a:p>
        </p:txBody>
      </p:sp>
      <p:sp>
        <p:nvSpPr>
          <p:cNvPr id="9" name="Text Placeholder 10"/>
          <p:cNvSpPr>
            <a:spLocks noGrp="1"/>
          </p:cNvSpPr>
          <p:nvPr>
            <p:ph type="body" sz="quarter" idx="14"/>
          </p:nvPr>
        </p:nvSpPr>
        <p:spPr>
          <a:xfrm>
            <a:off x="609600" y="4843982"/>
            <a:ext cx="10750549"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46134520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userDrawn="1">
  <p:cSld name="8_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3333F43-3E86-47E4-BFBB-2476D384E1C6}" type="datetime4">
              <a:rPr lang="en-US" smtClean="0"/>
              <a:pPr/>
              <a:t>March 7, 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a:p>
        </p:txBody>
      </p:sp>
      <p:sp>
        <p:nvSpPr>
          <p:cNvPr id="7" name="Title 1"/>
          <p:cNvSpPr>
            <a:spLocks noGrp="1"/>
          </p:cNvSpPr>
          <p:nvPr>
            <p:ph type="title"/>
          </p:nvPr>
        </p:nvSpPr>
        <p:spPr>
          <a:xfrm>
            <a:off x="609600" y="241327"/>
            <a:ext cx="10750549" cy="659535"/>
          </a:xfrm>
        </p:spPr>
        <p:txBody>
          <a:bodyPr/>
          <a:lstStyle/>
          <a:p>
            <a:r>
              <a:rPr lang="en-US" dirty="0" smtClean="0"/>
              <a:t>Click to edit</a:t>
            </a:r>
            <a:endParaRPr lang="en-US" dirty="0"/>
          </a:p>
        </p:txBody>
      </p:sp>
      <p:sp>
        <p:nvSpPr>
          <p:cNvPr id="8" name="Picture Placeholder 8"/>
          <p:cNvSpPr>
            <a:spLocks noGrp="1"/>
          </p:cNvSpPr>
          <p:nvPr>
            <p:ph type="pic" sz="quarter" idx="13"/>
          </p:nvPr>
        </p:nvSpPr>
        <p:spPr>
          <a:xfrm>
            <a:off x="609599" y="1122387"/>
            <a:ext cx="10750551" cy="3500071"/>
          </a:xfrm>
        </p:spPr>
        <p:txBody>
          <a:bodyPr/>
          <a:lstStyle/>
          <a:p>
            <a:endParaRPr lang="en-US" dirty="0"/>
          </a:p>
        </p:txBody>
      </p:sp>
      <p:sp>
        <p:nvSpPr>
          <p:cNvPr id="9" name="Text Placeholder 10"/>
          <p:cNvSpPr>
            <a:spLocks noGrp="1"/>
          </p:cNvSpPr>
          <p:nvPr>
            <p:ph type="body" sz="quarter" idx="14"/>
          </p:nvPr>
        </p:nvSpPr>
        <p:spPr>
          <a:xfrm>
            <a:off x="609600" y="4843982"/>
            <a:ext cx="10750549"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4226697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CA"/>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576C2EE-3966-43CF-8F76-7B46A3FD75BD}" type="datetimeFigureOut">
              <a:rPr lang="en-CA" smtClean="0"/>
              <a:t>3/07/18</a:t>
            </a:fld>
            <a:endParaRPr lang="en-CA"/>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F2EE09-A12B-49FC-B9AB-FCD222B3B8A4}" type="slidenum">
              <a:rPr lang="en-CA" smtClean="0"/>
              <a:t>‹#›</a:t>
            </a:fld>
            <a:endParaRPr lang="en-CA"/>
          </a:p>
        </p:txBody>
      </p:sp>
    </p:spTree>
    <p:extLst>
      <p:ext uri="{BB962C8B-B14F-4D97-AF65-F5344CB8AC3E}">
        <p14:creationId xmlns:p14="http://schemas.microsoft.com/office/powerpoint/2010/main" val="16907195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3" Type="http://schemas.openxmlformats.org/officeDocument/2006/relationships/hyperlink" Target="https://www.youtube.com/embed/8aAYtMa3GFU" TargetMode="External"/><Relationship Id="rId2" Type="http://schemas.openxmlformats.org/officeDocument/2006/relationships/image" Target="../media/image1.jpeg"/><Relationship Id="rId1" Type="http://schemas.openxmlformats.org/officeDocument/2006/relationships/slideLayout" Target="../slideLayouts/slideLayout15.xml"/><Relationship Id="rId4" Type="http://schemas.openxmlformats.org/officeDocument/2006/relationships/image" Target="../media/image2.jpeg"/></Relationships>
</file>

<file path=ppt/slides/_rels/slide11.xml.rels><?xml version="1.0" encoding="UTF-8" standalone="yes"?>
<Relationships xmlns="http://schemas.openxmlformats.org/package/2006/relationships"><Relationship Id="rId3" Type="http://schemas.openxmlformats.org/officeDocument/2006/relationships/hyperlink" Target="https://www.youtube.com/embed/iPQZXMKZEfw" TargetMode="External"/><Relationship Id="rId2" Type="http://schemas.openxmlformats.org/officeDocument/2006/relationships/image" Target="../media/image3.jpeg"/><Relationship Id="rId1" Type="http://schemas.openxmlformats.org/officeDocument/2006/relationships/slideLayout" Target="../slideLayouts/slideLayout17.xml"/><Relationship Id="rId4" Type="http://schemas.openxmlformats.org/officeDocument/2006/relationships/image" Target="../media/image2.jpeg"/></Relationships>
</file>

<file path=ppt/slides/_rels/slide12.xml.rels><?xml version="1.0" encoding="UTF-8" standalone="yes"?>
<Relationships xmlns="http://schemas.openxmlformats.org/package/2006/relationships"><Relationship Id="rId3" Type="http://schemas.openxmlformats.org/officeDocument/2006/relationships/hyperlink" Target="https://www.youtube.com/embed/iPQZXMKZEfw" TargetMode="External"/><Relationship Id="rId2" Type="http://schemas.openxmlformats.org/officeDocument/2006/relationships/image" Target="../media/image4.png"/><Relationship Id="rId1" Type="http://schemas.openxmlformats.org/officeDocument/2006/relationships/slideLayout" Target="../slideLayouts/slideLayout4.xml"/><Relationship Id="rId4" Type="http://schemas.openxmlformats.org/officeDocument/2006/relationships/image" Target="../media/image2.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s://www.ncbi.nlm.nih.gov/pmc/articles/PMC3017506/"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https://www.ncbi.nlm.nih.gov/pmc/articles/PMC3017506/"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hyperlink" Target="https://www.freepik.com/free-photos-vectors/virus" TargetMode="Externa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courses.lumenlearning.com/boundless-biology/chapter/virus-infections-and-hosts/" TargetMode="Externa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s://elifesciences.org/articles/29586" TargetMode="Externa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hyperlink" Target="https://en.wikipedia.org/wiki/Endogenous_retrovirus" TargetMode="Externa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CA" dirty="0" smtClean="0"/>
              <a:t>Gene Expression</a:t>
            </a:r>
            <a:endParaRPr lang="en-CA" dirty="0"/>
          </a:p>
        </p:txBody>
      </p:sp>
      <p:sp>
        <p:nvSpPr>
          <p:cNvPr id="3" name="Subtitle 2"/>
          <p:cNvSpPr>
            <a:spLocks noGrp="1"/>
          </p:cNvSpPr>
          <p:nvPr>
            <p:ph type="subTitle" idx="1"/>
          </p:nvPr>
        </p:nvSpPr>
        <p:spPr/>
        <p:txBody>
          <a:bodyPr/>
          <a:lstStyle/>
          <a:p>
            <a:r>
              <a:rPr lang="en-CA" dirty="0" smtClean="0"/>
              <a:t>3B – Gene regulation results in differential gene expression, leading to cell specialization.</a:t>
            </a:r>
            <a:endParaRPr lang="en-CA" dirty="0"/>
          </a:p>
        </p:txBody>
      </p:sp>
    </p:spTree>
    <p:extLst>
      <p:ext uri="{BB962C8B-B14F-4D97-AF65-F5344CB8AC3E}">
        <p14:creationId xmlns:p14="http://schemas.microsoft.com/office/powerpoint/2010/main" val="331150288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CA" dirty="0" smtClean="0"/>
              <a:t>Gene Expression</a:t>
            </a:r>
            <a:endParaRPr lang="en-CA" dirty="0"/>
          </a:p>
        </p:txBody>
      </p:sp>
      <p:sp>
        <p:nvSpPr>
          <p:cNvPr id="5" name="Text Placeholder 4"/>
          <p:cNvSpPr>
            <a:spLocks noGrp="1"/>
          </p:cNvSpPr>
          <p:nvPr>
            <p:ph type="body" idx="1"/>
          </p:nvPr>
        </p:nvSpPr>
        <p:spPr/>
        <p:txBody>
          <a:bodyPr/>
          <a:lstStyle/>
          <a:p>
            <a:r>
              <a:rPr lang="en-CA" dirty="0" smtClean="0"/>
              <a:t>Recommended Reading: Chapter 16 - OpenStax</a:t>
            </a:r>
            <a:endParaRPr lang="en-CA" dirty="0"/>
          </a:p>
        </p:txBody>
      </p:sp>
    </p:spTree>
    <p:extLst>
      <p:ext uri="{BB962C8B-B14F-4D97-AF65-F5344CB8AC3E}">
        <p14:creationId xmlns:p14="http://schemas.microsoft.com/office/powerpoint/2010/main" val="369025006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CA" dirty="0" smtClean="0"/>
              <a:t>What is Gene Regulation?</a:t>
            </a:r>
            <a:endParaRPr lang="en-CA" dirty="0"/>
          </a:p>
        </p:txBody>
      </p:sp>
      <p:sp>
        <p:nvSpPr>
          <p:cNvPr id="5" name="Content Placeholder 4"/>
          <p:cNvSpPr>
            <a:spLocks noGrp="1"/>
          </p:cNvSpPr>
          <p:nvPr>
            <p:ph idx="1"/>
          </p:nvPr>
        </p:nvSpPr>
        <p:spPr>
          <a:xfrm>
            <a:off x="838200" y="1825624"/>
            <a:ext cx="10515600" cy="4906251"/>
          </a:xfrm>
        </p:spPr>
        <p:txBody>
          <a:bodyPr>
            <a:normAutofit lnSpcReduction="10000"/>
          </a:bodyPr>
          <a:lstStyle/>
          <a:p>
            <a:r>
              <a:rPr lang="en-CA" dirty="0" smtClean="0"/>
              <a:t>Gene Regulation (like genetic expression) involves certain sequences of DNA (genes) or some RNAs that interact with _________________ to control </a:t>
            </a:r>
            <a:r>
              <a:rPr lang="en-CA" b="1" i="1" dirty="0" smtClean="0"/>
              <a:t>transcription</a:t>
            </a:r>
            <a:r>
              <a:rPr lang="en-CA" dirty="0" smtClean="0"/>
              <a:t>.</a:t>
            </a:r>
          </a:p>
          <a:p>
            <a:endParaRPr lang="en-CA" dirty="0"/>
          </a:p>
          <a:p>
            <a:r>
              <a:rPr lang="en-CA" dirty="0" smtClean="0"/>
              <a:t>Some are _________________ (</a:t>
            </a:r>
            <a:r>
              <a:rPr lang="en-CA" i="1" dirty="0" smtClean="0"/>
              <a:t>________</a:t>
            </a:r>
            <a:r>
              <a:rPr lang="en-CA" dirty="0" smtClean="0"/>
              <a:t> transcription).</a:t>
            </a:r>
          </a:p>
          <a:p>
            <a:r>
              <a:rPr lang="en-CA" dirty="0" smtClean="0"/>
              <a:t>Some are _________________ (</a:t>
            </a:r>
            <a:r>
              <a:rPr lang="en-CA" i="1" dirty="0" smtClean="0"/>
              <a:t>________ </a:t>
            </a:r>
            <a:r>
              <a:rPr lang="en-CA" dirty="0" smtClean="0"/>
              <a:t>transcription).</a:t>
            </a:r>
          </a:p>
          <a:p>
            <a:r>
              <a:rPr lang="en-CA" dirty="0" smtClean="0"/>
              <a:t>Some are _________________ (</a:t>
            </a:r>
            <a:r>
              <a:rPr lang="en-CA" i="1" dirty="0" smtClean="0"/>
              <a:t>________</a:t>
            </a:r>
            <a:r>
              <a:rPr lang="en-CA" dirty="0" smtClean="0"/>
              <a:t>transcription).</a:t>
            </a:r>
            <a:br>
              <a:rPr lang="en-CA" dirty="0" smtClean="0"/>
            </a:br>
            <a:endParaRPr lang="en-CA" dirty="0" smtClean="0"/>
          </a:p>
          <a:p>
            <a:r>
              <a:rPr lang="en-CA" dirty="0" smtClean="0"/>
              <a:t> </a:t>
            </a:r>
          </a:p>
          <a:p>
            <a:r>
              <a:rPr lang="en-CA" dirty="0" smtClean="0"/>
              <a:t>Any _________________ is one that codes for the regulatory proteins in these processes.</a:t>
            </a:r>
          </a:p>
          <a:p>
            <a:endParaRPr lang="en-CA" dirty="0"/>
          </a:p>
        </p:txBody>
      </p:sp>
    </p:spTree>
    <p:extLst>
      <p:ext uri="{BB962C8B-B14F-4D97-AF65-F5344CB8AC3E}">
        <p14:creationId xmlns:p14="http://schemas.microsoft.com/office/powerpoint/2010/main" val="71971508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CA" dirty="0" smtClean="0"/>
              <a:t>What is Gene Regulation?</a:t>
            </a:r>
            <a:endParaRPr lang="en-CA" dirty="0"/>
          </a:p>
        </p:txBody>
      </p:sp>
      <p:sp>
        <p:nvSpPr>
          <p:cNvPr id="5" name="Content Placeholder 4"/>
          <p:cNvSpPr>
            <a:spLocks noGrp="1"/>
          </p:cNvSpPr>
          <p:nvPr>
            <p:ph idx="1"/>
          </p:nvPr>
        </p:nvSpPr>
        <p:spPr>
          <a:xfrm>
            <a:off x="838200" y="1690688"/>
            <a:ext cx="10515600" cy="5041188"/>
          </a:xfrm>
        </p:spPr>
        <p:txBody>
          <a:bodyPr>
            <a:normAutofit fontScale="92500" lnSpcReduction="10000"/>
          </a:bodyPr>
          <a:lstStyle/>
          <a:p>
            <a:r>
              <a:rPr lang="en-CA" dirty="0" smtClean="0"/>
              <a:t>Gene Regulation (like genetic expression) involves certain sequences of DNA (genes) or some RNAs that interact with </a:t>
            </a:r>
            <a:r>
              <a:rPr lang="en-CA" b="1" i="1" dirty="0" smtClean="0"/>
              <a:t>regulatory proteins </a:t>
            </a:r>
            <a:r>
              <a:rPr lang="en-CA" dirty="0" smtClean="0"/>
              <a:t>to control </a:t>
            </a:r>
            <a:r>
              <a:rPr lang="en-CA" b="1" i="1" dirty="0" smtClean="0"/>
              <a:t>transcription</a:t>
            </a:r>
            <a:r>
              <a:rPr lang="en-CA" dirty="0" smtClean="0"/>
              <a:t>.</a:t>
            </a:r>
            <a:endParaRPr lang="en-CA" dirty="0"/>
          </a:p>
          <a:p>
            <a:r>
              <a:rPr lang="en-CA" dirty="0" smtClean="0"/>
              <a:t>Some are </a:t>
            </a:r>
            <a:r>
              <a:rPr lang="en-CA" b="1" i="1" dirty="0" smtClean="0"/>
              <a:t>promoters</a:t>
            </a:r>
            <a:r>
              <a:rPr lang="en-CA" dirty="0" smtClean="0"/>
              <a:t> (</a:t>
            </a:r>
            <a:r>
              <a:rPr lang="en-CA" i="1" dirty="0" smtClean="0"/>
              <a:t>start</a:t>
            </a:r>
            <a:r>
              <a:rPr lang="en-CA" dirty="0" smtClean="0"/>
              <a:t> transcription).</a:t>
            </a:r>
          </a:p>
          <a:p>
            <a:r>
              <a:rPr lang="en-CA" dirty="0" smtClean="0"/>
              <a:t>Some are </a:t>
            </a:r>
            <a:r>
              <a:rPr lang="en-CA" b="1" i="1" dirty="0" smtClean="0"/>
              <a:t>terminators</a:t>
            </a:r>
            <a:r>
              <a:rPr lang="en-CA" dirty="0" smtClean="0"/>
              <a:t> (</a:t>
            </a:r>
            <a:r>
              <a:rPr lang="en-CA" i="1" dirty="0" smtClean="0"/>
              <a:t>stop </a:t>
            </a:r>
            <a:r>
              <a:rPr lang="en-CA" dirty="0" smtClean="0"/>
              <a:t>transcription).</a:t>
            </a:r>
          </a:p>
          <a:p>
            <a:r>
              <a:rPr lang="en-CA" dirty="0" smtClean="0"/>
              <a:t>Some are </a:t>
            </a:r>
            <a:r>
              <a:rPr lang="en-CA" b="1" i="1" dirty="0" smtClean="0"/>
              <a:t>enhancers </a:t>
            </a:r>
            <a:r>
              <a:rPr lang="en-CA" dirty="0" smtClean="0"/>
              <a:t>(</a:t>
            </a:r>
            <a:r>
              <a:rPr lang="en-CA" i="1" dirty="0" smtClean="0"/>
              <a:t>speed up </a:t>
            </a:r>
            <a:r>
              <a:rPr lang="en-CA" dirty="0" smtClean="0"/>
              <a:t>transcription).</a:t>
            </a:r>
          </a:p>
          <a:p>
            <a:endParaRPr lang="en-CA" dirty="0"/>
          </a:p>
          <a:p>
            <a:r>
              <a:rPr lang="en-CA" dirty="0" smtClean="0"/>
              <a:t>These sequences of genes under the control of a specific promoter are called </a:t>
            </a:r>
            <a:r>
              <a:rPr lang="en-CA" b="1" i="1" dirty="0" smtClean="0"/>
              <a:t>operons</a:t>
            </a:r>
            <a:r>
              <a:rPr lang="en-CA" dirty="0" smtClean="0"/>
              <a:t>.</a:t>
            </a:r>
            <a:br>
              <a:rPr lang="en-CA" dirty="0" smtClean="0"/>
            </a:br>
            <a:endParaRPr lang="en-CA" dirty="0" smtClean="0"/>
          </a:p>
          <a:p>
            <a:r>
              <a:rPr lang="en-CA" dirty="0" smtClean="0"/>
              <a:t>Any </a:t>
            </a:r>
            <a:r>
              <a:rPr lang="en-CA" b="1" i="1" dirty="0" smtClean="0"/>
              <a:t>regulatory gene </a:t>
            </a:r>
            <a:r>
              <a:rPr lang="en-CA" dirty="0" smtClean="0"/>
              <a:t>is one that codes for the regulatory proteins in these processes.</a:t>
            </a:r>
          </a:p>
          <a:p>
            <a:endParaRPr lang="en-CA" dirty="0"/>
          </a:p>
        </p:txBody>
      </p:sp>
    </p:spTree>
    <p:extLst>
      <p:ext uri="{BB962C8B-B14F-4D97-AF65-F5344CB8AC3E}">
        <p14:creationId xmlns:p14="http://schemas.microsoft.com/office/powerpoint/2010/main" val="288958620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What is gene expression?</a:t>
            </a:r>
            <a:endParaRPr lang="en-CA" dirty="0"/>
          </a:p>
        </p:txBody>
      </p:sp>
      <p:sp>
        <p:nvSpPr>
          <p:cNvPr id="4" name="Text Placeholder 3"/>
          <p:cNvSpPr>
            <a:spLocks noGrp="1"/>
          </p:cNvSpPr>
          <p:nvPr>
            <p:ph type="body" sz="quarter" idx="14"/>
          </p:nvPr>
        </p:nvSpPr>
        <p:spPr>
          <a:xfrm>
            <a:off x="236483" y="1386797"/>
            <a:ext cx="11319641" cy="3215183"/>
          </a:xfrm>
        </p:spPr>
        <p:txBody>
          <a:bodyPr>
            <a:normAutofit/>
          </a:bodyPr>
          <a:lstStyle/>
          <a:p>
            <a:r>
              <a:rPr lang="en-CA" dirty="0" smtClean="0"/>
              <a:t>Process of turning on a gene to produce RNA which in turn produces a protein.</a:t>
            </a:r>
            <a:br>
              <a:rPr lang="en-CA" dirty="0" smtClean="0"/>
            </a:br>
            <a:r>
              <a:rPr lang="en-CA" dirty="0" smtClean="0"/>
              <a:t/>
            </a:r>
            <a:br>
              <a:rPr lang="en-CA" dirty="0" smtClean="0"/>
            </a:br>
            <a:endParaRPr lang="en-CA" dirty="0" smtClean="0"/>
          </a:p>
          <a:p>
            <a:r>
              <a:rPr lang="en-CA" dirty="0" smtClean="0"/>
              <a:t>This can happen in the presence of certain regulatory protein molecules (activators, repressors, or inducers) – which cause the unwrapping DNA from histones – promoter transcription, translation, lots of things!</a:t>
            </a:r>
            <a:endParaRPr lang="en-CA" dirty="0"/>
          </a:p>
        </p:txBody>
      </p:sp>
      <p:sp>
        <p:nvSpPr>
          <p:cNvPr id="5" name="Text Placeholder 3"/>
          <p:cNvSpPr txBox="1">
            <a:spLocks/>
          </p:cNvSpPr>
          <p:nvPr/>
        </p:nvSpPr>
        <p:spPr>
          <a:xfrm>
            <a:off x="609600" y="5123882"/>
            <a:ext cx="9599404" cy="1734117"/>
          </a:xfrm>
          <a:prstGeom prst="rect">
            <a:avLst/>
          </a:prstGeom>
        </p:spPr>
        <p:txBody>
          <a:bodyPr vert="horz" lIns="91440" tIns="45720" rIns="91440" bIns="45720" rtlCol="0">
            <a:normAutofit lnSpcReduction="10000"/>
          </a:bodyPr>
          <a:lstStyle>
            <a:lvl1pPr marL="0" indent="0" algn="l" defTabSz="914400" rtl="0" eaLnBrk="1" latinLnBrk="0" hangingPunct="1">
              <a:spcBef>
                <a:spcPct val="20000"/>
              </a:spcBef>
              <a:spcAft>
                <a:spcPts val="600"/>
              </a:spcAft>
              <a:buClr>
                <a:srgbClr val="6CB255"/>
              </a:buClr>
              <a:buFont typeface="Arial" pitchFamily="34" charset="0"/>
              <a:buNone/>
              <a:defRPr sz="2000" b="0" kern="1200">
                <a:solidFill>
                  <a:srgbClr val="000000"/>
                </a:solidFill>
                <a:latin typeface="+mn-lt"/>
                <a:ea typeface="+mn-ea"/>
                <a:cs typeface="+mn-cs"/>
              </a:defRPr>
            </a:lvl1pPr>
            <a:lvl2pPr marL="731520" indent="-457200" algn="l" defTabSz="914400" rtl="0" eaLnBrk="1" latinLnBrk="0" hangingPunct="1">
              <a:spcBef>
                <a:spcPct val="20000"/>
              </a:spcBef>
              <a:buClr>
                <a:srgbClr val="6CB255"/>
              </a:buClr>
              <a:buFont typeface="+mj-lt"/>
              <a:buAutoNum type="alphaLcParenR"/>
              <a:defRPr sz="2000" kern="1200">
                <a:solidFill>
                  <a:schemeClr val="tx1"/>
                </a:solidFill>
                <a:latin typeface="+mn-lt"/>
                <a:ea typeface="+mn-ea"/>
                <a:cs typeface="+mn-cs"/>
              </a:defRPr>
            </a:lvl2pPr>
            <a:lvl3pPr marL="1257300" indent="-342900" algn="l" defTabSz="914400" rtl="0" eaLnBrk="1" latinLnBrk="0" hangingPunct="1">
              <a:spcBef>
                <a:spcPct val="20000"/>
              </a:spcBef>
              <a:buClr>
                <a:srgbClr val="6CB255"/>
              </a:buClr>
              <a:buFont typeface="+mj-lt"/>
              <a:buAutoNum type="alphaLcParenR"/>
              <a:defRPr sz="1800" kern="1200">
                <a:solidFill>
                  <a:schemeClr val="tx1"/>
                </a:solidFill>
                <a:latin typeface="+mn-lt"/>
                <a:ea typeface="+mn-ea"/>
                <a:cs typeface="+mn-cs"/>
              </a:defRPr>
            </a:lvl3pPr>
            <a:lvl4pPr marL="1714500" indent="-342900" algn="l" defTabSz="914400" rtl="0" eaLnBrk="1" latinLnBrk="0" hangingPunct="1">
              <a:spcBef>
                <a:spcPct val="20000"/>
              </a:spcBef>
              <a:buClr>
                <a:srgbClr val="6CB255"/>
              </a:buClr>
              <a:buFont typeface="+mj-lt"/>
              <a:buAutoNum type="alphaLcParenR"/>
              <a:defRPr sz="1800" kern="1200">
                <a:solidFill>
                  <a:schemeClr val="tx1"/>
                </a:solidFill>
                <a:latin typeface="+mn-lt"/>
                <a:ea typeface="+mn-ea"/>
                <a:cs typeface="+mn-cs"/>
              </a:defRPr>
            </a:lvl4pPr>
            <a:lvl5pPr marL="2171700" indent="-342900" algn="l" defTabSz="914400" rtl="0" eaLnBrk="1" latinLnBrk="0" hangingPunct="1">
              <a:spcBef>
                <a:spcPct val="20000"/>
              </a:spcBef>
              <a:buClr>
                <a:srgbClr val="6CB255"/>
              </a:buClr>
              <a:buFont typeface="+mj-lt"/>
              <a:buAutoNum type="alphaLcParen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a:lstStyle>
          <a:p>
            <a:r>
              <a:rPr lang="en-CA" sz="2800" dirty="0"/>
              <a:t>Why is this a thing? Why wouldn’t they just be left on all the time</a:t>
            </a:r>
            <a:r>
              <a:rPr lang="en-CA" sz="2800" dirty="0" smtClean="0"/>
              <a:t>?</a:t>
            </a:r>
            <a:br>
              <a:rPr lang="en-CA" sz="2800" dirty="0" smtClean="0"/>
            </a:br>
            <a:r>
              <a:rPr lang="en-CA" sz="2800" dirty="0" smtClean="0"/>
              <a:t>It’s not energy-efficient. Specialization of certain cells only need to be active at certain times</a:t>
            </a:r>
            <a:endParaRPr lang="en-CA" sz="2800" dirty="0"/>
          </a:p>
        </p:txBody>
      </p:sp>
    </p:spTree>
    <p:extLst>
      <p:ext uri="{BB962C8B-B14F-4D97-AF65-F5344CB8AC3E}">
        <p14:creationId xmlns:p14="http://schemas.microsoft.com/office/powerpoint/2010/main" val="372951505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What are activators, inducers, and Repressors?</a:t>
            </a:r>
            <a:endParaRPr lang="en-CA" dirty="0"/>
          </a:p>
        </p:txBody>
      </p:sp>
      <p:sp>
        <p:nvSpPr>
          <p:cNvPr id="4" name="Text Placeholder 3"/>
          <p:cNvSpPr>
            <a:spLocks noGrp="1"/>
          </p:cNvSpPr>
          <p:nvPr>
            <p:ph type="body" sz="quarter" idx="14"/>
          </p:nvPr>
        </p:nvSpPr>
        <p:spPr>
          <a:xfrm>
            <a:off x="344774" y="1129231"/>
            <a:ext cx="11212642" cy="5541391"/>
          </a:xfrm>
        </p:spPr>
        <p:txBody>
          <a:bodyPr/>
          <a:lstStyle/>
          <a:p>
            <a:r>
              <a:rPr lang="en-CA" dirty="0" smtClean="0"/>
              <a:t>Repressors –</a:t>
            </a:r>
            <a:br>
              <a:rPr lang="en-CA" dirty="0" smtClean="0"/>
            </a:br>
            <a:r>
              <a:rPr lang="en-CA" dirty="0" smtClean="0"/>
              <a:t> </a:t>
            </a:r>
            <a:endParaRPr lang="en-CA" dirty="0"/>
          </a:p>
          <a:p>
            <a:r>
              <a:rPr lang="en-CA" dirty="0" smtClean="0"/>
              <a:t>Activators – </a:t>
            </a:r>
            <a:br>
              <a:rPr lang="en-CA" dirty="0" smtClean="0"/>
            </a:br>
            <a:endParaRPr lang="en-CA" dirty="0"/>
          </a:p>
          <a:p>
            <a:r>
              <a:rPr lang="en-CA" dirty="0" smtClean="0"/>
              <a:t>Inducers – </a:t>
            </a:r>
            <a:br>
              <a:rPr lang="en-CA" dirty="0" smtClean="0"/>
            </a:br>
            <a:endParaRPr lang="en-CA" dirty="0" smtClean="0"/>
          </a:p>
          <a:p>
            <a:r>
              <a:rPr lang="en-CA" dirty="0" smtClean="0"/>
              <a:t>Tryptophan -</a:t>
            </a:r>
            <a:endParaRPr lang="en-CA" dirty="0"/>
          </a:p>
          <a:p>
            <a:endParaRPr lang="en-CA" dirty="0" smtClean="0"/>
          </a:p>
          <a:p>
            <a:endParaRPr lang="en-CA" dirty="0"/>
          </a:p>
          <a:p>
            <a:endParaRPr lang="en-CA" dirty="0" smtClean="0"/>
          </a:p>
          <a:p>
            <a:endParaRPr lang="en-CA" dirty="0" smtClean="0"/>
          </a:p>
          <a:p>
            <a:endParaRPr lang="en-CA" dirty="0"/>
          </a:p>
        </p:txBody>
      </p:sp>
    </p:spTree>
    <p:extLst>
      <p:ext uri="{BB962C8B-B14F-4D97-AF65-F5344CB8AC3E}">
        <p14:creationId xmlns:p14="http://schemas.microsoft.com/office/powerpoint/2010/main" val="24151697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What are activators, inducers, and Repressors?</a:t>
            </a:r>
            <a:endParaRPr lang="en-CA" dirty="0"/>
          </a:p>
        </p:txBody>
      </p:sp>
      <p:sp>
        <p:nvSpPr>
          <p:cNvPr id="4" name="Text Placeholder 3"/>
          <p:cNvSpPr>
            <a:spLocks noGrp="1"/>
          </p:cNvSpPr>
          <p:nvPr>
            <p:ph type="body" sz="quarter" idx="14"/>
          </p:nvPr>
        </p:nvSpPr>
        <p:spPr>
          <a:xfrm>
            <a:off x="609600" y="1129231"/>
            <a:ext cx="10750549" cy="5511411"/>
          </a:xfrm>
        </p:spPr>
        <p:txBody>
          <a:bodyPr>
            <a:normAutofit/>
          </a:bodyPr>
          <a:lstStyle/>
          <a:p>
            <a:r>
              <a:rPr lang="en-CA" dirty="0" smtClean="0"/>
              <a:t>Repressors – proteins that suppress transcription of a gene in response to an external stimulus.</a:t>
            </a:r>
          </a:p>
          <a:p>
            <a:endParaRPr lang="en-CA" dirty="0"/>
          </a:p>
          <a:p>
            <a:r>
              <a:rPr lang="en-CA" dirty="0" smtClean="0"/>
              <a:t>Activators – </a:t>
            </a:r>
            <a:r>
              <a:rPr lang="en-CA" dirty="0"/>
              <a:t>proteins that </a:t>
            </a:r>
            <a:r>
              <a:rPr lang="en-CA" dirty="0" smtClean="0"/>
              <a:t>increases transcription </a:t>
            </a:r>
            <a:r>
              <a:rPr lang="en-CA" dirty="0"/>
              <a:t>of a gene in response to an external stimulus</a:t>
            </a:r>
            <a:r>
              <a:rPr lang="en-CA" dirty="0" smtClean="0"/>
              <a:t>.</a:t>
            </a:r>
          </a:p>
          <a:p>
            <a:endParaRPr lang="en-CA" dirty="0"/>
          </a:p>
          <a:p>
            <a:r>
              <a:rPr lang="en-CA" dirty="0" smtClean="0"/>
              <a:t>Inducers – activate or repress transcription depending on needs of cell and availability of the substrate.</a:t>
            </a:r>
          </a:p>
          <a:p>
            <a:pPr marL="0" indent="0">
              <a:buNone/>
            </a:pPr>
            <a:endParaRPr lang="en-CA" dirty="0"/>
          </a:p>
          <a:p>
            <a:r>
              <a:rPr lang="en-CA" dirty="0" smtClean="0"/>
              <a:t>Tryptophan – a protein-receptor-activator. When tryptophan is present, it activates the gene.</a:t>
            </a:r>
            <a:endParaRPr lang="en-CA" dirty="0"/>
          </a:p>
          <a:p>
            <a:endParaRPr lang="en-CA" dirty="0" smtClean="0"/>
          </a:p>
          <a:p>
            <a:endParaRPr lang="en-CA" dirty="0"/>
          </a:p>
          <a:p>
            <a:endParaRPr lang="en-CA" dirty="0" smtClean="0"/>
          </a:p>
          <a:p>
            <a:endParaRPr lang="en-CA" dirty="0" smtClean="0"/>
          </a:p>
          <a:p>
            <a:endParaRPr lang="en-CA" dirty="0"/>
          </a:p>
        </p:txBody>
      </p:sp>
    </p:spTree>
    <p:extLst>
      <p:ext uri="{BB962C8B-B14F-4D97-AF65-F5344CB8AC3E}">
        <p14:creationId xmlns:p14="http://schemas.microsoft.com/office/powerpoint/2010/main" val="72212216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CA" dirty="0" smtClean="0"/>
              <a:t>Difference Between…</a:t>
            </a:r>
            <a:endParaRPr lang="en-CA" dirty="0"/>
          </a:p>
        </p:txBody>
      </p:sp>
      <p:sp>
        <p:nvSpPr>
          <p:cNvPr id="6" name="Content Placeholder 5"/>
          <p:cNvSpPr>
            <a:spLocks noGrp="1"/>
          </p:cNvSpPr>
          <p:nvPr>
            <p:ph idx="1"/>
          </p:nvPr>
        </p:nvSpPr>
        <p:spPr/>
        <p:txBody>
          <a:bodyPr>
            <a:normAutofit fontScale="92500" lnSpcReduction="20000"/>
          </a:bodyPr>
          <a:lstStyle/>
          <a:p>
            <a:r>
              <a:rPr lang="en-CA" dirty="0" smtClean="0"/>
              <a:t>What is the difference between…</a:t>
            </a:r>
          </a:p>
          <a:p>
            <a:r>
              <a:rPr lang="en-CA" dirty="0" smtClean="0"/>
              <a:t>Promoters and Activators – an activator can trigger the promoter on a DNA sequence to start </a:t>
            </a:r>
            <a:r>
              <a:rPr lang="en-CA" dirty="0" err="1" smtClean="0"/>
              <a:t>transcripting</a:t>
            </a:r>
            <a:r>
              <a:rPr lang="en-CA" dirty="0" smtClean="0"/>
              <a:t>.</a:t>
            </a:r>
          </a:p>
          <a:p>
            <a:r>
              <a:rPr lang="en-CA" dirty="0" smtClean="0"/>
              <a:t>Terminators and Repressors – terminators are the end of a gene sequence, whereas repressors prevent or stop a gene sequence from getting </a:t>
            </a:r>
            <a:r>
              <a:rPr lang="en-CA" dirty="0" err="1" smtClean="0"/>
              <a:t>transcripted</a:t>
            </a:r>
            <a:r>
              <a:rPr lang="en-CA" dirty="0" smtClean="0"/>
              <a:t> in the first place.</a:t>
            </a:r>
          </a:p>
          <a:p>
            <a:r>
              <a:rPr lang="en-CA" dirty="0" smtClean="0"/>
              <a:t>Inducers and Enhancers – inducers are proteins that can cause transcription to start/stop based on their concentration. Enhancers help cause promoters to transcript.</a:t>
            </a:r>
            <a:br>
              <a:rPr lang="en-CA" dirty="0" smtClean="0"/>
            </a:br>
            <a:endParaRPr lang="en-CA" dirty="0" smtClean="0"/>
          </a:p>
          <a:p>
            <a:r>
              <a:rPr lang="en-CA" dirty="0" smtClean="0"/>
              <a:t>Some of them deal with the Gene/DNA sequence, some of them are proteins that influence the Gene/DNA sequence</a:t>
            </a:r>
          </a:p>
          <a:p>
            <a:endParaRPr lang="en-CA" dirty="0"/>
          </a:p>
        </p:txBody>
      </p:sp>
    </p:spTree>
    <p:extLst>
      <p:ext uri="{BB962C8B-B14F-4D97-AF65-F5344CB8AC3E}">
        <p14:creationId xmlns:p14="http://schemas.microsoft.com/office/powerpoint/2010/main" val="417831554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41327"/>
            <a:ext cx="8062912" cy="1323069"/>
          </a:xfrm>
        </p:spPr>
        <p:txBody>
          <a:bodyPr>
            <a:normAutofit fontScale="90000"/>
          </a:bodyPr>
          <a:lstStyle/>
          <a:p>
            <a:r>
              <a:rPr lang="en-CA" dirty="0" smtClean="0"/>
              <a:t>How does the repressor work?</a:t>
            </a:r>
            <a:br>
              <a:rPr lang="en-CA" dirty="0" smtClean="0"/>
            </a:br>
            <a:r>
              <a:rPr lang="en-CA" dirty="0" smtClean="0"/>
              <a:t>(think of concentration of solutions)</a:t>
            </a:r>
            <a:endParaRPr lang="en-CA" dirty="0"/>
          </a:p>
        </p:txBody>
      </p:sp>
      <p:sp>
        <p:nvSpPr>
          <p:cNvPr id="4" name="Text Placeholder 3"/>
          <p:cNvSpPr>
            <a:spLocks noGrp="1"/>
          </p:cNvSpPr>
          <p:nvPr>
            <p:ph type="body" sz="quarter" idx="14"/>
          </p:nvPr>
        </p:nvSpPr>
        <p:spPr>
          <a:xfrm>
            <a:off x="1981200" y="1961002"/>
            <a:ext cx="8062912" cy="4049362"/>
          </a:xfrm>
        </p:spPr>
        <p:txBody>
          <a:bodyPr/>
          <a:lstStyle/>
          <a:p>
            <a:r>
              <a:rPr lang="en-CA" dirty="0" smtClean="0"/>
              <a:t>Water balloon analogy (the wall of the water balloon is the DNA for transcription). More tryptophan in the environment forces the repressors to the wall, blocking them from producing more!</a:t>
            </a:r>
          </a:p>
          <a:p>
            <a:endParaRPr lang="en-CA" dirty="0"/>
          </a:p>
          <a:p>
            <a:r>
              <a:rPr lang="en-CA" dirty="0" smtClean="0"/>
              <a:t>Look up in the text either the </a:t>
            </a:r>
            <a:r>
              <a:rPr lang="en-CA" i="1" dirty="0" err="1" smtClean="0"/>
              <a:t>trp</a:t>
            </a:r>
            <a:r>
              <a:rPr lang="en-CA" dirty="0" smtClean="0"/>
              <a:t> operon or the </a:t>
            </a:r>
            <a:r>
              <a:rPr lang="en-CA" i="1" dirty="0" smtClean="0"/>
              <a:t>lac</a:t>
            </a:r>
            <a:r>
              <a:rPr lang="en-CA" dirty="0" smtClean="0"/>
              <a:t> operon – is it a repressor, activator or inducer operon? How does it work? Why is it significant?</a:t>
            </a:r>
            <a:endParaRPr lang="en-CA" dirty="0"/>
          </a:p>
        </p:txBody>
      </p:sp>
    </p:spTree>
    <p:extLst>
      <p:ext uri="{BB962C8B-B14F-4D97-AF65-F5344CB8AC3E}">
        <p14:creationId xmlns:p14="http://schemas.microsoft.com/office/powerpoint/2010/main" val="286838853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a:t>Figure </a:t>
            </a:r>
            <a:r>
              <a:rPr lang="en-US" dirty="0" smtClean="0"/>
              <a:t>16.3</a:t>
            </a:r>
            <a:endParaRPr lang="en-US" dirty="0"/>
          </a:p>
        </p:txBody>
      </p:sp>
      <p:pic>
        <p:nvPicPr>
          <p:cNvPr id="3" name="Picture Placeholder 2" descr="Figure_16_02_01.jpg"/>
          <p:cNvPicPr>
            <a:picLocks noGrp="1" noChangeAspect="1"/>
          </p:cNvPicPr>
          <p:nvPr>
            <p:ph type="pic" sz="quarter" idx="13"/>
          </p:nvPr>
        </p:nvPicPr>
        <p:blipFill>
          <a:blip r:embed="rId2" cstate="email">
            <a:extLst>
              <a:ext uri="{28A0092B-C50C-407E-A947-70E740481C1C}">
                <a14:useLocalDpi xmlns:a14="http://schemas.microsoft.com/office/drawing/2010/main" val="0"/>
              </a:ext>
            </a:extLst>
          </a:blip>
          <a:srcRect l="-25300" r="-25300"/>
          <a:stretch>
            <a:fillRect/>
          </a:stretch>
        </p:blipFill>
        <p:spPr/>
      </p:pic>
      <p:sp>
        <p:nvSpPr>
          <p:cNvPr id="7" name="Text Placeholder 6"/>
          <p:cNvSpPr>
            <a:spLocks noGrp="1"/>
          </p:cNvSpPr>
          <p:nvPr>
            <p:ph type="body" sz="quarter" idx="14"/>
          </p:nvPr>
        </p:nvSpPr>
        <p:spPr>
          <a:xfrm>
            <a:off x="1981200" y="4843982"/>
            <a:ext cx="8062912" cy="1785418"/>
          </a:xfrm>
        </p:spPr>
        <p:txBody>
          <a:bodyPr>
            <a:normAutofit/>
          </a:bodyPr>
          <a:lstStyle/>
          <a:p>
            <a:r>
              <a:rPr lang="en-US" sz="1600" dirty="0"/>
              <a:t>The five genes that are needed to synthesize tryptophan in </a:t>
            </a:r>
            <a:r>
              <a:rPr lang="en-US" sz="1600" i="1" dirty="0"/>
              <a:t>E. coli</a:t>
            </a:r>
            <a:r>
              <a:rPr lang="en-US" sz="1600" dirty="0"/>
              <a:t> are located next to each other in the </a:t>
            </a:r>
            <a:r>
              <a:rPr lang="en-US" sz="1600" i="1" dirty="0" err="1"/>
              <a:t>trp</a:t>
            </a:r>
            <a:r>
              <a:rPr lang="en-US" sz="1600" dirty="0"/>
              <a:t> operon. When tryptophan is plentiful, two tryptophan molecules bind the repressor protein at the operator sequence. This physically blocks the RNA polymerase from transcribing the tryptophan genes. When tryptophan is absent, the repressor protein does not bind to the operator and the genes are transcribed.</a:t>
            </a:r>
            <a:br>
              <a:rPr lang="en-US" sz="1600" dirty="0"/>
            </a:br>
            <a:r>
              <a:rPr lang="en-US" sz="1600" dirty="0">
                <a:hlinkClick r:id="rId3"/>
              </a:rPr>
              <a:t>https://www.youtube.com/embed/8aAYtMa3GFU</a:t>
            </a:r>
            <a:r>
              <a:rPr lang="en-US" sz="1600" dirty="0"/>
              <a:t> </a:t>
            </a:r>
          </a:p>
        </p:txBody>
      </p:sp>
      <p:pic>
        <p:nvPicPr>
          <p:cNvPr id="6" name="Picture 5" descr="OSX-Stacked-TM-RGB-300dpi-2016.jpg"/>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9134087" y="227959"/>
            <a:ext cx="1226434" cy="833592"/>
          </a:xfrm>
          <a:prstGeom prst="rect">
            <a:avLst/>
          </a:prstGeom>
        </p:spPr>
      </p:pic>
      <p:sp>
        <p:nvSpPr>
          <p:cNvPr id="2" name="TextBox 1"/>
          <p:cNvSpPr txBox="1"/>
          <p:nvPr/>
        </p:nvSpPr>
        <p:spPr>
          <a:xfrm>
            <a:off x="902220" y="2110647"/>
            <a:ext cx="1543050" cy="2031325"/>
          </a:xfrm>
          <a:prstGeom prst="rect">
            <a:avLst/>
          </a:prstGeom>
          <a:noFill/>
        </p:spPr>
        <p:txBody>
          <a:bodyPr wrap="square" rtlCol="0">
            <a:spAutoFit/>
          </a:bodyPr>
          <a:lstStyle/>
          <a:p>
            <a:r>
              <a:rPr lang="en-CA" dirty="0"/>
              <a:t>What is a promoter?</a:t>
            </a:r>
            <a:br>
              <a:rPr lang="en-CA" dirty="0"/>
            </a:br>
            <a:r>
              <a:rPr lang="en-CA" dirty="0"/>
              <a:t/>
            </a:r>
            <a:br>
              <a:rPr lang="en-CA" dirty="0"/>
            </a:br>
            <a:r>
              <a:rPr lang="en-CA" dirty="0"/>
              <a:t/>
            </a:r>
            <a:br>
              <a:rPr lang="en-CA" dirty="0"/>
            </a:br>
            <a:r>
              <a:rPr lang="en-CA" dirty="0"/>
              <a:t>What is happening here?</a:t>
            </a:r>
          </a:p>
        </p:txBody>
      </p:sp>
    </p:spTree>
    <p:extLst>
      <p:ext uri="{BB962C8B-B14F-4D97-AF65-F5344CB8AC3E}">
        <p14:creationId xmlns:p14="http://schemas.microsoft.com/office/powerpoint/2010/main" val="53442099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a:t>Figure </a:t>
            </a:r>
            <a:r>
              <a:rPr lang="en-US" dirty="0" smtClean="0"/>
              <a:t>16.4</a:t>
            </a:r>
            <a:endParaRPr lang="en-US" dirty="0"/>
          </a:p>
        </p:txBody>
      </p:sp>
      <p:pic>
        <p:nvPicPr>
          <p:cNvPr id="2" name="Picture Placeholder 1" descr="Figure_16_02_02.jpg"/>
          <p:cNvPicPr>
            <a:picLocks noGrp="1" noChangeAspect="1"/>
          </p:cNvPicPr>
          <p:nvPr>
            <p:ph type="pic" sz="quarter" idx="13"/>
          </p:nvPr>
        </p:nvPicPr>
        <p:blipFill>
          <a:blip r:embed="rId2" cstate="email">
            <a:extLst>
              <a:ext uri="{28A0092B-C50C-407E-A947-70E740481C1C}">
                <a14:useLocalDpi xmlns:a14="http://schemas.microsoft.com/office/drawing/2010/main" val="0"/>
              </a:ext>
            </a:extLst>
          </a:blip>
          <a:srcRect l="-18245" r="-18245"/>
          <a:stretch>
            <a:fillRect/>
          </a:stretch>
        </p:blipFill>
        <p:spPr/>
      </p:pic>
      <p:sp>
        <p:nvSpPr>
          <p:cNvPr id="7" name="Text Placeholder 6"/>
          <p:cNvSpPr>
            <a:spLocks noGrp="1"/>
          </p:cNvSpPr>
          <p:nvPr>
            <p:ph type="body" sz="quarter" idx="14"/>
          </p:nvPr>
        </p:nvSpPr>
        <p:spPr>
          <a:xfrm>
            <a:off x="1981200" y="4843982"/>
            <a:ext cx="8062912" cy="1747318"/>
          </a:xfrm>
        </p:spPr>
        <p:txBody>
          <a:bodyPr>
            <a:normAutofit lnSpcReduction="10000"/>
          </a:bodyPr>
          <a:lstStyle/>
          <a:p>
            <a:r>
              <a:rPr lang="en-US" sz="2000" dirty="0"/>
              <a:t>When glucose levels fall, </a:t>
            </a:r>
            <a:r>
              <a:rPr lang="en-US" sz="2000" i="1" dirty="0"/>
              <a:t>E. coli</a:t>
            </a:r>
            <a:r>
              <a:rPr lang="en-US" sz="2000" dirty="0"/>
              <a:t> may use other sugars for fuel but must transcribe new genes to do so. As glucose supplies become limited, </a:t>
            </a:r>
            <a:r>
              <a:rPr lang="en-US" sz="2000" dirty="0" err="1"/>
              <a:t>cAMP</a:t>
            </a:r>
            <a:r>
              <a:rPr lang="en-US" sz="2000" dirty="0"/>
              <a:t> levels increase. This </a:t>
            </a:r>
            <a:r>
              <a:rPr lang="en-US" sz="2000" dirty="0" err="1"/>
              <a:t>cAMP</a:t>
            </a:r>
            <a:r>
              <a:rPr lang="en-US" sz="2000" dirty="0"/>
              <a:t> binds to the CAP protein, a positive regulator that binds to an operator region upstream of the genes required to use other sugar sources.</a:t>
            </a:r>
            <a:r>
              <a:rPr lang="en-US" sz="1600" dirty="0"/>
              <a:t/>
            </a:r>
            <a:br>
              <a:rPr lang="en-US" sz="1600" dirty="0"/>
            </a:br>
            <a:r>
              <a:rPr lang="en-US" sz="1600" dirty="0"/>
              <a:t/>
            </a:r>
            <a:br>
              <a:rPr lang="en-US" sz="1600" dirty="0"/>
            </a:br>
            <a:r>
              <a:rPr lang="en-US" sz="1600" dirty="0">
                <a:hlinkClick r:id="rId3"/>
              </a:rPr>
              <a:t>https://www.youtube.com/embed/iPQZXMKZEfw</a:t>
            </a:r>
            <a:r>
              <a:rPr lang="en-US" sz="1600" dirty="0"/>
              <a:t> </a:t>
            </a:r>
          </a:p>
        </p:txBody>
      </p:sp>
      <p:pic>
        <p:nvPicPr>
          <p:cNvPr id="10" name="Picture 9" descr="OSX-Stacked-TM-RGB-300dpi-2016.jpg"/>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9134087" y="227959"/>
            <a:ext cx="1226434" cy="833592"/>
          </a:xfrm>
          <a:prstGeom prst="rect">
            <a:avLst/>
          </a:prstGeom>
        </p:spPr>
      </p:pic>
    </p:spTree>
    <p:extLst>
      <p:ext uri="{BB962C8B-B14F-4D97-AF65-F5344CB8AC3E}">
        <p14:creationId xmlns:p14="http://schemas.microsoft.com/office/powerpoint/2010/main" val="250042272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163642" y="227959"/>
            <a:ext cx="10515600" cy="1325563"/>
          </a:xfrm>
        </p:spPr>
        <p:txBody>
          <a:bodyPr>
            <a:normAutofit/>
          </a:bodyPr>
          <a:lstStyle/>
          <a:p>
            <a:r>
              <a:rPr lang="en-US" sz="2400" dirty="0">
                <a:solidFill>
                  <a:srgbClr val="6CB255"/>
                </a:solidFill>
              </a:rPr>
              <a:t>Figure 16.5</a:t>
            </a:r>
          </a:p>
        </p:txBody>
      </p:sp>
      <p:pic>
        <p:nvPicPr>
          <p:cNvPr id="2" name="Picture Placeholder 1" descr="Figure_16_02_03.png"/>
          <p:cNvPicPr>
            <a:picLocks noGrp="1" noChangeAspect="1"/>
          </p:cNvPicPr>
          <p:nvPr>
            <p:ph type="pic" sz="quarter" idx="4294967295"/>
          </p:nvPr>
        </p:nvPicPr>
        <p:blipFill>
          <a:blip r:embed="rId2" cstate="email">
            <a:extLst>
              <a:ext uri="{28A0092B-C50C-407E-A947-70E740481C1C}">
                <a14:useLocalDpi xmlns:a14="http://schemas.microsoft.com/office/drawing/2010/main" val="0"/>
              </a:ext>
            </a:extLst>
          </a:blip>
          <a:srcRect l="-17799" r="-17799"/>
          <a:stretch>
            <a:fillRect/>
          </a:stretch>
        </p:blipFill>
        <p:spPr>
          <a:xfrm>
            <a:off x="1244184" y="147344"/>
            <a:ext cx="4769266" cy="6216945"/>
          </a:xfrm>
          <a:prstGeom prst="rect">
            <a:avLst/>
          </a:prstGeom>
        </p:spPr>
      </p:pic>
      <p:sp>
        <p:nvSpPr>
          <p:cNvPr id="14" name="Text Placeholder 13"/>
          <p:cNvSpPr>
            <a:spLocks noGrp="1"/>
          </p:cNvSpPr>
          <p:nvPr>
            <p:ph type="body" sz="quarter" idx="4294967295"/>
          </p:nvPr>
        </p:nvSpPr>
        <p:spPr>
          <a:xfrm>
            <a:off x="6130925" y="1107618"/>
            <a:ext cx="3913188" cy="5750382"/>
          </a:xfrm>
          <a:prstGeom prst="rect">
            <a:avLst/>
          </a:prstGeom>
        </p:spPr>
        <p:txBody>
          <a:bodyPr>
            <a:noAutofit/>
          </a:bodyPr>
          <a:lstStyle/>
          <a:p>
            <a:r>
              <a:rPr lang="en-US" sz="3200" dirty="0"/>
              <a:t>Transcription of the </a:t>
            </a:r>
            <a:r>
              <a:rPr lang="en-US" sz="3200" i="1" dirty="0"/>
              <a:t>lac</a:t>
            </a:r>
            <a:r>
              <a:rPr lang="en-US" sz="3200" dirty="0"/>
              <a:t> operon is carefully regulated so that its expression only occurs when glucose is limited and lactose is present to serve as an alternative fuel source</a:t>
            </a:r>
            <a:r>
              <a:rPr lang="en-US" sz="3200" dirty="0" smtClean="0"/>
              <a:t>.</a:t>
            </a:r>
            <a:br>
              <a:rPr lang="en-US" sz="3200" dirty="0" smtClean="0"/>
            </a:br>
            <a:r>
              <a:rPr lang="en-US" sz="3200" dirty="0" smtClean="0">
                <a:hlinkClick r:id="rId3"/>
              </a:rPr>
              <a:t>https://www.youtube.com/embed/iPQZXMKZEfw</a:t>
            </a:r>
            <a:r>
              <a:rPr lang="en-US" sz="3200" dirty="0" smtClean="0"/>
              <a:t> </a:t>
            </a:r>
            <a:endParaRPr lang="en-US" sz="3200" dirty="0"/>
          </a:p>
        </p:txBody>
      </p:sp>
      <p:pic>
        <p:nvPicPr>
          <p:cNvPr id="6" name="Picture 5" descr="OSX-Stacked-TM-RGB-300dpi-2016.jpg"/>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9134087" y="227959"/>
            <a:ext cx="1226434" cy="833592"/>
          </a:xfrm>
          <a:prstGeom prst="rect">
            <a:avLst/>
          </a:prstGeom>
        </p:spPr>
      </p:pic>
    </p:spTree>
    <p:extLst>
      <p:ext uri="{BB962C8B-B14F-4D97-AF65-F5344CB8AC3E}">
        <p14:creationId xmlns:p14="http://schemas.microsoft.com/office/powerpoint/2010/main" val="37500096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41327"/>
            <a:ext cx="10750549" cy="1332640"/>
          </a:xfrm>
        </p:spPr>
        <p:txBody>
          <a:bodyPr>
            <a:normAutofit/>
          </a:bodyPr>
          <a:lstStyle/>
          <a:p>
            <a:r>
              <a:rPr lang="en-CA" dirty="0" smtClean="0"/>
              <a:t>Gene Expression as a Bio Process</a:t>
            </a:r>
            <a:endParaRPr lang="en-CA" dirty="0"/>
          </a:p>
        </p:txBody>
      </p:sp>
      <p:sp>
        <p:nvSpPr>
          <p:cNvPr id="4" name="Text Placeholder 3"/>
          <p:cNvSpPr>
            <a:spLocks noGrp="1"/>
          </p:cNvSpPr>
          <p:nvPr>
            <p:ph type="body" sz="quarter" idx="14"/>
          </p:nvPr>
        </p:nvSpPr>
        <p:spPr>
          <a:xfrm>
            <a:off x="609600" y="5328745"/>
            <a:ext cx="9434512" cy="1476527"/>
          </a:xfrm>
        </p:spPr>
        <p:txBody>
          <a:bodyPr>
            <a:normAutofit/>
          </a:bodyPr>
          <a:lstStyle/>
          <a:p>
            <a:r>
              <a:rPr lang="en-CA" i="1" dirty="0" smtClean="0"/>
              <a:t>Other examples: - Lactose</a:t>
            </a:r>
            <a:r>
              <a:rPr lang="en-CA" dirty="0" smtClean="0"/>
              <a:t> - </a:t>
            </a:r>
            <a:r>
              <a:rPr lang="en-CA" i="1" dirty="0" smtClean="0"/>
              <a:t>labour</a:t>
            </a:r>
            <a:endParaRPr lang="en-CA" i="1" dirty="0"/>
          </a:p>
        </p:txBody>
      </p:sp>
      <p:sp>
        <p:nvSpPr>
          <p:cNvPr id="5" name="Text Placeholder 3"/>
          <p:cNvSpPr txBox="1">
            <a:spLocks/>
          </p:cNvSpPr>
          <p:nvPr/>
        </p:nvSpPr>
        <p:spPr>
          <a:xfrm>
            <a:off x="419725" y="1166648"/>
            <a:ext cx="11546303" cy="4472242"/>
          </a:xfrm>
          <a:prstGeom prst="rect">
            <a:avLst/>
          </a:prstGeom>
        </p:spPr>
        <p:txBody>
          <a:bodyPr vert="horz" lIns="91440" tIns="45720" rIns="91440" bIns="45720" rtlCol="0">
            <a:normAutofit lnSpcReduction="10000"/>
          </a:bodyPr>
          <a:lstStyle>
            <a:lvl1pPr marL="0" indent="0" algn="l" defTabSz="914400" rtl="0" eaLnBrk="1" latinLnBrk="0" hangingPunct="1">
              <a:spcBef>
                <a:spcPct val="20000"/>
              </a:spcBef>
              <a:spcAft>
                <a:spcPts val="600"/>
              </a:spcAft>
              <a:buClr>
                <a:srgbClr val="6CB255"/>
              </a:buClr>
              <a:buFont typeface="Arial" pitchFamily="34" charset="0"/>
              <a:buNone/>
              <a:defRPr sz="2000" b="0" kern="1200">
                <a:solidFill>
                  <a:srgbClr val="000000"/>
                </a:solidFill>
                <a:latin typeface="+mn-lt"/>
                <a:ea typeface="+mn-ea"/>
                <a:cs typeface="+mn-cs"/>
              </a:defRPr>
            </a:lvl1pPr>
            <a:lvl2pPr marL="731520" indent="-457200" algn="l" defTabSz="914400" rtl="0" eaLnBrk="1" latinLnBrk="0" hangingPunct="1">
              <a:spcBef>
                <a:spcPct val="20000"/>
              </a:spcBef>
              <a:buClr>
                <a:srgbClr val="6CB255"/>
              </a:buClr>
              <a:buFont typeface="+mj-lt"/>
              <a:buAutoNum type="alphaLcParenR"/>
              <a:defRPr sz="2000" kern="1200">
                <a:solidFill>
                  <a:schemeClr val="tx1"/>
                </a:solidFill>
                <a:latin typeface="+mn-lt"/>
                <a:ea typeface="+mn-ea"/>
                <a:cs typeface="+mn-cs"/>
              </a:defRPr>
            </a:lvl2pPr>
            <a:lvl3pPr marL="1257300" indent="-342900" algn="l" defTabSz="914400" rtl="0" eaLnBrk="1" latinLnBrk="0" hangingPunct="1">
              <a:spcBef>
                <a:spcPct val="20000"/>
              </a:spcBef>
              <a:buClr>
                <a:srgbClr val="6CB255"/>
              </a:buClr>
              <a:buFont typeface="+mj-lt"/>
              <a:buAutoNum type="alphaLcParenR"/>
              <a:defRPr sz="1800" kern="1200">
                <a:solidFill>
                  <a:schemeClr val="tx1"/>
                </a:solidFill>
                <a:latin typeface="+mn-lt"/>
                <a:ea typeface="+mn-ea"/>
                <a:cs typeface="+mn-cs"/>
              </a:defRPr>
            </a:lvl3pPr>
            <a:lvl4pPr marL="1714500" indent="-342900" algn="l" defTabSz="914400" rtl="0" eaLnBrk="1" latinLnBrk="0" hangingPunct="1">
              <a:spcBef>
                <a:spcPct val="20000"/>
              </a:spcBef>
              <a:buClr>
                <a:srgbClr val="6CB255"/>
              </a:buClr>
              <a:buFont typeface="+mj-lt"/>
              <a:buAutoNum type="alphaLcParenR"/>
              <a:defRPr sz="1800" kern="1200">
                <a:solidFill>
                  <a:schemeClr val="tx1"/>
                </a:solidFill>
                <a:latin typeface="+mn-lt"/>
                <a:ea typeface="+mn-ea"/>
                <a:cs typeface="+mn-cs"/>
              </a:defRPr>
            </a:lvl4pPr>
            <a:lvl5pPr marL="2171700" indent="-342900" algn="l" defTabSz="914400" rtl="0" eaLnBrk="1" latinLnBrk="0" hangingPunct="1">
              <a:spcBef>
                <a:spcPct val="20000"/>
              </a:spcBef>
              <a:buClr>
                <a:srgbClr val="6CB255"/>
              </a:buClr>
              <a:buFont typeface="+mj-lt"/>
              <a:buAutoNum type="alphaLcParen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a:lstStyle>
          <a:p>
            <a:r>
              <a:rPr lang="en-CA" sz="2600" dirty="0"/>
              <a:t>This connects to feedback mechanisms (loops) from environmental science 20.</a:t>
            </a:r>
            <a:br>
              <a:rPr lang="en-CA" sz="2600" dirty="0"/>
            </a:br>
            <a:r>
              <a:rPr lang="en-CA" sz="2600" dirty="0"/>
              <a:t/>
            </a:r>
            <a:br>
              <a:rPr lang="en-CA" sz="2600" dirty="0"/>
            </a:br>
            <a:r>
              <a:rPr lang="en-CA" sz="2600" dirty="0"/>
              <a:t>How?</a:t>
            </a:r>
          </a:p>
          <a:p>
            <a:r>
              <a:rPr lang="en-CA" sz="2600" dirty="0"/>
              <a:t>Positive feedback in organisms?</a:t>
            </a:r>
          </a:p>
          <a:p>
            <a:r>
              <a:rPr lang="en-CA" sz="2600" dirty="0"/>
              <a:t>Presence or activation leads to more. What are things in our body that upon use or production will need more</a:t>
            </a:r>
            <a:br>
              <a:rPr lang="en-CA" sz="2600" dirty="0"/>
            </a:br>
            <a:r>
              <a:rPr lang="en-CA" sz="2600" dirty="0"/>
              <a:t/>
            </a:r>
            <a:br>
              <a:rPr lang="en-CA" sz="2600" dirty="0"/>
            </a:br>
            <a:r>
              <a:rPr lang="en-CA" sz="2600" dirty="0"/>
              <a:t/>
            </a:r>
            <a:br>
              <a:rPr lang="en-CA" sz="2600" dirty="0"/>
            </a:br>
            <a:r>
              <a:rPr lang="en-CA" sz="2600" dirty="0"/>
              <a:t>Apples! When one apple becomes ripe (or riper), it releases a chemical that causes others to also ripen, which releases more of these chemicals!</a:t>
            </a:r>
            <a:r>
              <a:rPr lang="en-CA" dirty="0"/>
              <a:t/>
            </a:r>
            <a:br>
              <a:rPr lang="en-CA" dirty="0"/>
            </a:br>
            <a:endParaRPr lang="en-CA" dirty="0"/>
          </a:p>
        </p:txBody>
      </p:sp>
    </p:spTree>
    <p:extLst>
      <p:ext uri="{BB962C8B-B14F-4D97-AF65-F5344CB8AC3E}">
        <p14:creationId xmlns:p14="http://schemas.microsoft.com/office/powerpoint/2010/main" val="174120352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These mechanisms are therefore important because…</a:t>
            </a:r>
            <a:endParaRPr lang="en-CA" dirty="0"/>
          </a:p>
        </p:txBody>
      </p:sp>
      <p:sp>
        <p:nvSpPr>
          <p:cNvPr id="4" name="Text Placeholder 3"/>
          <p:cNvSpPr>
            <a:spLocks noGrp="1"/>
          </p:cNvSpPr>
          <p:nvPr>
            <p:ph type="body" sz="quarter" idx="14"/>
          </p:nvPr>
        </p:nvSpPr>
        <p:spPr>
          <a:xfrm>
            <a:off x="609600" y="1990613"/>
            <a:ext cx="9434512" cy="4090698"/>
          </a:xfrm>
        </p:spPr>
        <p:txBody>
          <a:bodyPr>
            <a:normAutofit/>
          </a:bodyPr>
          <a:lstStyle/>
          <a:p>
            <a:r>
              <a:rPr lang="en-CA" dirty="0" smtClean="0"/>
              <a:t>Some things need to be stopped. Some things need to keep going!</a:t>
            </a:r>
            <a:br>
              <a:rPr lang="en-CA" dirty="0" smtClean="0"/>
            </a:br>
            <a:r>
              <a:rPr lang="en-CA" dirty="0" smtClean="0"/>
              <a:t/>
            </a:r>
            <a:br>
              <a:rPr lang="en-CA" dirty="0" smtClean="0"/>
            </a:br>
            <a:endParaRPr lang="en-CA" dirty="0" smtClean="0"/>
          </a:p>
          <a:p>
            <a:r>
              <a:rPr lang="en-CA" dirty="0" smtClean="0"/>
              <a:t>If not… Dehydration (due to decreased ADH), hyperthyroidism, blood clotting</a:t>
            </a:r>
            <a:endParaRPr lang="en-CA" dirty="0"/>
          </a:p>
        </p:txBody>
      </p:sp>
    </p:spTree>
    <p:extLst>
      <p:ext uri="{BB962C8B-B14F-4D97-AF65-F5344CB8AC3E}">
        <p14:creationId xmlns:p14="http://schemas.microsoft.com/office/powerpoint/2010/main" val="75503516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p:txBody>
          <a:bodyPr>
            <a:normAutofit/>
          </a:bodyPr>
          <a:lstStyle/>
          <a:p>
            <a:pPr algn="r"/>
            <a:r>
              <a:rPr lang="en-US" sz="2400" dirty="0">
                <a:solidFill>
                  <a:srgbClr val="6CB255"/>
                </a:solidFill>
              </a:rPr>
              <a:t>Figure 16.9</a:t>
            </a:r>
          </a:p>
        </p:txBody>
      </p:sp>
      <p:pic>
        <p:nvPicPr>
          <p:cNvPr id="2" name="Picture Placeholder 1" descr="Figure_16_04_01.jpg"/>
          <p:cNvPicPr>
            <a:picLocks noGrp="1" noChangeAspect="1"/>
          </p:cNvPicPr>
          <p:nvPr>
            <p:ph type="pic" sz="quarter" idx="4294967295"/>
          </p:nvPr>
        </p:nvPicPr>
        <p:blipFill>
          <a:blip r:embed="rId2" cstate="email">
            <a:extLst>
              <a:ext uri="{28A0092B-C50C-407E-A947-70E740481C1C}">
                <a14:useLocalDpi xmlns:a14="http://schemas.microsoft.com/office/drawing/2010/main" val="0"/>
              </a:ext>
            </a:extLst>
          </a:blip>
          <a:srcRect t="-5683" b="-5683"/>
          <a:stretch>
            <a:fillRect/>
          </a:stretch>
        </p:blipFill>
        <p:spPr>
          <a:xfrm>
            <a:off x="6013451" y="1108076"/>
            <a:ext cx="4030663" cy="5256213"/>
          </a:xfrm>
          <a:prstGeom prst="rect">
            <a:avLst/>
          </a:prstGeom>
        </p:spPr>
      </p:pic>
      <p:sp>
        <p:nvSpPr>
          <p:cNvPr id="14" name="Text Placeholder 13"/>
          <p:cNvSpPr>
            <a:spLocks noGrp="1"/>
          </p:cNvSpPr>
          <p:nvPr>
            <p:ph type="body" sz="quarter" idx="4294967295"/>
          </p:nvPr>
        </p:nvSpPr>
        <p:spPr>
          <a:xfrm>
            <a:off x="1981200" y="1107618"/>
            <a:ext cx="3913188" cy="5256973"/>
          </a:xfrm>
          <a:prstGeom prst="rect">
            <a:avLst/>
          </a:prstGeom>
        </p:spPr>
        <p:txBody>
          <a:bodyPr>
            <a:noAutofit/>
          </a:bodyPr>
          <a:lstStyle/>
          <a:p>
            <a:r>
              <a:rPr lang="en-US" sz="2400" dirty="0">
                <a:solidFill>
                  <a:srgbClr val="000000"/>
                </a:solidFill>
              </a:rPr>
              <a:t>An enhancer is a DNA sequence that promotes transcription. Each enhancer is made up of short DNA sequences called distal control elements. Activators bound to the distal control elements interact with mediator proteins and transcription factors. Two different genes may have the same promoter but different distal control elements, enabling differential gene expression.</a:t>
            </a:r>
          </a:p>
        </p:txBody>
      </p:sp>
      <p:pic>
        <p:nvPicPr>
          <p:cNvPr id="6" name="Picture 5" descr="OSX-Stacked-TM-RGB-300dpi-2016.jp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768087" y="227959"/>
            <a:ext cx="1226434" cy="833592"/>
          </a:xfrm>
          <a:prstGeom prst="rect">
            <a:avLst/>
          </a:prstGeom>
        </p:spPr>
      </p:pic>
    </p:spTree>
    <p:extLst>
      <p:ext uri="{BB962C8B-B14F-4D97-AF65-F5344CB8AC3E}">
        <p14:creationId xmlns:p14="http://schemas.microsoft.com/office/powerpoint/2010/main" val="35288806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CA" dirty="0" smtClean="0"/>
              <a:t>Reading (16.1 -16.4)</a:t>
            </a:r>
            <a:endParaRPr lang="en-CA" dirty="0"/>
          </a:p>
        </p:txBody>
      </p:sp>
      <p:sp>
        <p:nvSpPr>
          <p:cNvPr id="6" name="Text Placeholder 5"/>
          <p:cNvSpPr>
            <a:spLocks noGrp="1"/>
          </p:cNvSpPr>
          <p:nvPr>
            <p:ph type="body" idx="1"/>
          </p:nvPr>
        </p:nvSpPr>
        <p:spPr/>
        <p:txBody>
          <a:bodyPr/>
          <a:lstStyle/>
          <a:p>
            <a:r>
              <a:rPr lang="en-CA" dirty="0" smtClean="0"/>
              <a:t>Most of this should make sense</a:t>
            </a:r>
            <a:endParaRPr lang="en-CA" dirty="0"/>
          </a:p>
        </p:txBody>
      </p:sp>
    </p:spTree>
    <p:extLst>
      <p:ext uri="{BB962C8B-B14F-4D97-AF65-F5344CB8AC3E}">
        <p14:creationId xmlns:p14="http://schemas.microsoft.com/office/powerpoint/2010/main" val="204549235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CA" dirty="0" smtClean="0"/>
              <a:t>Gene Regulation and Phenotypes</a:t>
            </a:r>
            <a:endParaRPr lang="en-CA" dirty="0"/>
          </a:p>
        </p:txBody>
      </p:sp>
      <p:sp>
        <p:nvSpPr>
          <p:cNvPr id="5" name="Content Placeholder 4"/>
          <p:cNvSpPr>
            <a:spLocks noGrp="1"/>
          </p:cNvSpPr>
          <p:nvPr>
            <p:ph idx="1"/>
          </p:nvPr>
        </p:nvSpPr>
        <p:spPr/>
        <p:txBody>
          <a:bodyPr/>
          <a:lstStyle/>
          <a:p>
            <a:r>
              <a:rPr lang="en-CA" dirty="0" smtClean="0"/>
              <a:t>Gene regulation accounts for organisms that may have similar genotypes but different phenotypes.</a:t>
            </a:r>
            <a:br>
              <a:rPr lang="en-CA" dirty="0" smtClean="0"/>
            </a:br>
            <a:endParaRPr lang="en-CA" dirty="0" smtClean="0"/>
          </a:p>
          <a:p>
            <a:r>
              <a:rPr lang="en-CA" dirty="0" smtClean="0"/>
              <a:t>If certain genes are more active, more of a particular protein may be created and therefore the organism may have a different visual appearance. </a:t>
            </a:r>
          </a:p>
          <a:p>
            <a:endParaRPr lang="en-CA" dirty="0"/>
          </a:p>
          <a:p>
            <a:r>
              <a:rPr lang="en-CA" dirty="0" smtClean="0"/>
              <a:t>Example: Dominant and recessive genes – just because someone has a blonde hair gene, doesn’t necessarily mean their brown hair gene won’t be expressed.</a:t>
            </a:r>
            <a:endParaRPr lang="en-CA" dirty="0"/>
          </a:p>
        </p:txBody>
      </p:sp>
    </p:spTree>
    <p:extLst>
      <p:ext uri="{BB962C8B-B14F-4D97-AF65-F5344CB8AC3E}">
        <p14:creationId xmlns:p14="http://schemas.microsoft.com/office/powerpoint/2010/main" val="319906292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Cell Cycle - Signal Transmission</a:t>
            </a:r>
            <a:endParaRPr lang="en-CA" dirty="0"/>
          </a:p>
        </p:txBody>
      </p:sp>
      <p:sp>
        <p:nvSpPr>
          <p:cNvPr id="3" name="Content Placeholder 2"/>
          <p:cNvSpPr>
            <a:spLocks noGrp="1"/>
          </p:cNvSpPr>
          <p:nvPr>
            <p:ph idx="1"/>
          </p:nvPr>
        </p:nvSpPr>
        <p:spPr/>
        <p:txBody>
          <a:bodyPr>
            <a:normAutofit/>
          </a:bodyPr>
          <a:lstStyle/>
          <a:p>
            <a:r>
              <a:rPr lang="en-CA" dirty="0" smtClean="0"/>
              <a:t>Remember when we talked about the Cell Cycle and how certain molecules promote different stages of the cell cycle?</a:t>
            </a:r>
          </a:p>
          <a:p>
            <a:endParaRPr lang="en-CA" dirty="0"/>
          </a:p>
          <a:p>
            <a:r>
              <a:rPr lang="en-CA" dirty="0" smtClean="0"/>
              <a:t>Cytokines help regulate the cell cycle much like the regulatory proteins we’ve discussed, and  </a:t>
            </a:r>
            <a:br>
              <a:rPr lang="en-CA" dirty="0" smtClean="0"/>
            </a:br>
            <a:endParaRPr lang="en-CA" dirty="0" smtClean="0"/>
          </a:p>
          <a:p>
            <a:endParaRPr lang="en-CA" dirty="0"/>
          </a:p>
          <a:p>
            <a:r>
              <a:rPr lang="en-CA" dirty="0" smtClean="0">
                <a:hlinkClick r:id="rId2"/>
              </a:rPr>
              <a:t>Mating Pheromones in Yeast</a:t>
            </a:r>
            <a:r>
              <a:rPr lang="en-CA" dirty="0" smtClean="0"/>
              <a:t> – basically,  </a:t>
            </a:r>
            <a:endParaRPr lang="en-CA" dirty="0"/>
          </a:p>
        </p:txBody>
      </p:sp>
    </p:spTree>
    <p:extLst>
      <p:ext uri="{BB962C8B-B14F-4D97-AF65-F5344CB8AC3E}">
        <p14:creationId xmlns:p14="http://schemas.microsoft.com/office/powerpoint/2010/main" val="264934855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Cell Cycle - Signal Transmission</a:t>
            </a:r>
            <a:endParaRPr lang="en-CA" dirty="0"/>
          </a:p>
        </p:txBody>
      </p:sp>
      <p:sp>
        <p:nvSpPr>
          <p:cNvPr id="3" name="Content Placeholder 2"/>
          <p:cNvSpPr>
            <a:spLocks noGrp="1"/>
          </p:cNvSpPr>
          <p:nvPr>
            <p:ph idx="1"/>
          </p:nvPr>
        </p:nvSpPr>
        <p:spPr>
          <a:xfrm>
            <a:off x="394138" y="1825625"/>
            <a:ext cx="10959662" cy="4858954"/>
          </a:xfrm>
        </p:spPr>
        <p:txBody>
          <a:bodyPr>
            <a:normAutofit/>
          </a:bodyPr>
          <a:lstStyle/>
          <a:p>
            <a:r>
              <a:rPr lang="en-CA" dirty="0" smtClean="0"/>
              <a:t>Remember when we talked about the Cell Cycle and how certain molecules promote different stages of the cell cycle?</a:t>
            </a:r>
          </a:p>
          <a:p>
            <a:endParaRPr lang="en-CA" dirty="0"/>
          </a:p>
          <a:p>
            <a:r>
              <a:rPr lang="en-CA" dirty="0" smtClean="0"/>
              <a:t>Cytokines help regulate the cell cycle much like the regulatory proteins we’ve discussed, and since they influence cell division, this can also influence gene expression.</a:t>
            </a:r>
          </a:p>
          <a:p>
            <a:endParaRPr lang="en-CA" dirty="0"/>
          </a:p>
          <a:p>
            <a:r>
              <a:rPr lang="en-CA" dirty="0" smtClean="0">
                <a:hlinkClick r:id="rId2"/>
              </a:rPr>
              <a:t>Mating Pheromones in Yeast</a:t>
            </a:r>
            <a:r>
              <a:rPr lang="en-CA" dirty="0" smtClean="0"/>
              <a:t> – basically, the presence of pheromones in the yeast’s environment triggers cell specialization and gene expression. So extracellular molecules can influence gene expression and in this case sexual reproduction.</a:t>
            </a:r>
            <a:endParaRPr lang="en-CA" dirty="0"/>
          </a:p>
        </p:txBody>
      </p:sp>
    </p:spTree>
    <p:extLst>
      <p:ext uri="{BB962C8B-B14F-4D97-AF65-F5344CB8AC3E}">
        <p14:creationId xmlns:p14="http://schemas.microsoft.com/office/powerpoint/2010/main" val="382526941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CA" dirty="0" smtClean="0"/>
              <a:t>Big Idea 3C: Processes of Genetic Information is Imperfect</a:t>
            </a:r>
            <a:endParaRPr lang="en-CA" dirty="0"/>
          </a:p>
        </p:txBody>
      </p:sp>
      <p:sp>
        <p:nvSpPr>
          <p:cNvPr id="5" name="Text Placeholder 4"/>
          <p:cNvSpPr>
            <a:spLocks noGrp="1"/>
          </p:cNvSpPr>
          <p:nvPr>
            <p:ph type="body" idx="1"/>
          </p:nvPr>
        </p:nvSpPr>
        <p:spPr/>
        <p:txBody>
          <a:bodyPr/>
          <a:lstStyle/>
          <a:p>
            <a:r>
              <a:rPr lang="en-CA" dirty="0" smtClean="0"/>
              <a:t>We already know this!</a:t>
            </a:r>
            <a:br>
              <a:rPr lang="en-CA" dirty="0" smtClean="0"/>
            </a:br>
            <a:r>
              <a:rPr lang="en-CA" dirty="0" smtClean="0"/>
              <a:t>Do a not-for-marks </a:t>
            </a:r>
            <a:r>
              <a:rPr lang="en-CA" dirty="0" err="1" smtClean="0"/>
              <a:t>socrative</a:t>
            </a:r>
            <a:r>
              <a:rPr lang="en-CA" dirty="0" smtClean="0"/>
              <a:t> quiz to test your knowledge!</a:t>
            </a:r>
            <a:br>
              <a:rPr lang="en-CA" dirty="0" smtClean="0"/>
            </a:br>
            <a:r>
              <a:rPr lang="en-CA" dirty="0" smtClean="0"/>
              <a:t>98QHCGFW7</a:t>
            </a:r>
            <a:endParaRPr lang="en-CA" dirty="0"/>
          </a:p>
        </p:txBody>
      </p:sp>
    </p:spTree>
    <p:extLst>
      <p:ext uri="{BB962C8B-B14F-4D97-AF65-F5344CB8AC3E}">
        <p14:creationId xmlns:p14="http://schemas.microsoft.com/office/powerpoint/2010/main" val="75681585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CA" dirty="0" smtClean="0"/>
              <a:t>Viruses </a:t>
            </a:r>
            <a:br>
              <a:rPr lang="en-CA" dirty="0" smtClean="0"/>
            </a:br>
            <a:r>
              <a:rPr lang="en-CA" sz="3200" dirty="0" smtClean="0"/>
              <a:t>OpenStax Ch. 21</a:t>
            </a:r>
            <a:endParaRPr lang="en-CA" dirty="0"/>
          </a:p>
        </p:txBody>
      </p:sp>
      <p:sp>
        <p:nvSpPr>
          <p:cNvPr id="5" name="Content Placeholder 4"/>
          <p:cNvSpPr>
            <a:spLocks noGrp="1"/>
          </p:cNvSpPr>
          <p:nvPr>
            <p:ph idx="1"/>
          </p:nvPr>
        </p:nvSpPr>
        <p:spPr/>
        <p:txBody>
          <a:bodyPr/>
          <a:lstStyle/>
          <a:p>
            <a:r>
              <a:rPr lang="en-CA" dirty="0" smtClean="0"/>
              <a:t>How big are viruses? </a:t>
            </a:r>
          </a:p>
          <a:p>
            <a:r>
              <a:rPr lang="en-CA" dirty="0" smtClean="0"/>
              <a:t>How do viruses replicate/reproduce?</a:t>
            </a:r>
          </a:p>
          <a:p>
            <a:r>
              <a:rPr lang="en-CA" dirty="0" smtClean="0"/>
              <a:t>How does their replication allow them to mutate rapidly?</a:t>
            </a:r>
          </a:p>
          <a:p>
            <a:r>
              <a:rPr lang="en-CA" dirty="0" smtClean="0"/>
              <a:t>Do they have an RNA error-checking mechanism? What is the significance of this?</a:t>
            </a:r>
          </a:p>
          <a:p>
            <a:r>
              <a:rPr lang="en-CA" dirty="0" smtClean="0"/>
              <a:t>Why is HIV so successful as a pathogen within the body and between people? Why can’t we vaccinate for it? </a:t>
            </a:r>
          </a:p>
          <a:p>
            <a:r>
              <a:rPr lang="en-CA" dirty="0" smtClean="0"/>
              <a:t>Can viruses alter the DNA of its host? How? What is a potential medical application of this?</a:t>
            </a:r>
            <a:endParaRPr lang="en-CA" dirty="0"/>
          </a:p>
        </p:txBody>
      </p:sp>
    </p:spTree>
    <p:extLst>
      <p:ext uri="{BB962C8B-B14F-4D97-AF65-F5344CB8AC3E}">
        <p14:creationId xmlns:p14="http://schemas.microsoft.com/office/powerpoint/2010/main" val="227463465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Viruses</a:t>
            </a:r>
            <a:endParaRPr lang="en-CA" dirty="0"/>
          </a:p>
        </p:txBody>
      </p:sp>
      <p:pic>
        <p:nvPicPr>
          <p:cNvPr id="6" name="Content Placeholder 5">
            <a:hlinkClick r:id="rId2"/>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504497" y="1825625"/>
            <a:ext cx="4502697" cy="3570186"/>
          </a:xfrm>
        </p:spPr>
      </p:pic>
      <p:sp>
        <p:nvSpPr>
          <p:cNvPr id="5" name="Content Placeholder 4"/>
          <p:cNvSpPr>
            <a:spLocks noGrp="1"/>
          </p:cNvSpPr>
          <p:nvPr>
            <p:ph sz="half" idx="2"/>
          </p:nvPr>
        </p:nvSpPr>
        <p:spPr/>
        <p:txBody>
          <a:bodyPr/>
          <a:lstStyle/>
          <a:p>
            <a:r>
              <a:rPr lang="en-CA" dirty="0" smtClean="0"/>
              <a:t>Viruses come in different shapes and sizes. However, their size is ridiculously small. They are composed of several parts with an RNA molecule as their molecule of heredity</a:t>
            </a:r>
          </a:p>
          <a:p>
            <a:endParaRPr lang="en-CA" dirty="0"/>
          </a:p>
          <a:p>
            <a:r>
              <a:rPr lang="en-CA" dirty="0" smtClean="0"/>
              <a:t>20-250nm big. Which is about 1/100 the size of many types of cells.</a:t>
            </a:r>
            <a:endParaRPr lang="en-CA" dirty="0"/>
          </a:p>
        </p:txBody>
      </p:sp>
    </p:spTree>
    <p:extLst>
      <p:ext uri="{BB962C8B-B14F-4D97-AF65-F5344CB8AC3E}">
        <p14:creationId xmlns:p14="http://schemas.microsoft.com/office/powerpoint/2010/main" val="1294349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Virus Replication</a:t>
            </a:r>
            <a:endParaRPr lang="en-CA" dirty="0"/>
          </a:p>
        </p:txBody>
      </p:sp>
      <p:pic>
        <p:nvPicPr>
          <p:cNvPr id="5" name="Content Placeholder 4">
            <a:hlinkClick r:id="rId2"/>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442131" y="1513616"/>
            <a:ext cx="6834173" cy="4824122"/>
          </a:xfrm>
        </p:spPr>
      </p:pic>
      <p:sp>
        <p:nvSpPr>
          <p:cNvPr id="4" name="Content Placeholder 3"/>
          <p:cNvSpPr>
            <a:spLocks noGrp="1"/>
          </p:cNvSpPr>
          <p:nvPr>
            <p:ph sz="half" idx="2"/>
          </p:nvPr>
        </p:nvSpPr>
        <p:spPr>
          <a:xfrm>
            <a:off x="7672373" y="1690687"/>
            <a:ext cx="4369675" cy="4930829"/>
          </a:xfrm>
        </p:spPr>
        <p:txBody>
          <a:bodyPr>
            <a:normAutofit lnSpcReduction="10000"/>
          </a:bodyPr>
          <a:lstStyle/>
          <a:p>
            <a:r>
              <a:rPr lang="en-CA" dirty="0" smtClean="0"/>
              <a:t>The virus basically hijacks cells and injects its DNA into them, tricking them to make more of the virus.</a:t>
            </a:r>
            <a:br>
              <a:rPr lang="en-CA" dirty="0" smtClean="0"/>
            </a:br>
            <a:r>
              <a:rPr lang="en-CA" dirty="0" smtClean="0"/>
              <a:t/>
            </a:r>
            <a:br>
              <a:rPr lang="en-CA" dirty="0" smtClean="0"/>
            </a:br>
            <a:endParaRPr lang="en-CA" dirty="0" smtClean="0"/>
          </a:p>
          <a:p>
            <a:r>
              <a:rPr lang="en-CA" dirty="0" smtClean="0"/>
              <a:t>When all we do is just have certain parts of our DNA being read and </a:t>
            </a:r>
            <a:r>
              <a:rPr lang="en-CA" dirty="0" err="1" smtClean="0"/>
              <a:t>transcripted</a:t>
            </a:r>
            <a:r>
              <a:rPr lang="en-CA" dirty="0" smtClean="0"/>
              <a:t> though, this makes sense and just adds an additional transcript for processing.</a:t>
            </a:r>
            <a:endParaRPr lang="en-CA" dirty="0"/>
          </a:p>
        </p:txBody>
      </p:sp>
    </p:spTree>
    <p:extLst>
      <p:ext uri="{BB962C8B-B14F-4D97-AF65-F5344CB8AC3E}">
        <p14:creationId xmlns:p14="http://schemas.microsoft.com/office/powerpoint/2010/main" val="36271866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hlinkClick r:id="rId2"/>
          </p:cNvPr>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6095999" y="1690688"/>
            <a:ext cx="6137851" cy="4126788"/>
          </a:xfrm>
        </p:spPr>
      </p:pic>
      <p:sp>
        <p:nvSpPr>
          <p:cNvPr id="2" name="Title 1"/>
          <p:cNvSpPr>
            <a:spLocks noGrp="1"/>
          </p:cNvSpPr>
          <p:nvPr>
            <p:ph type="title"/>
          </p:nvPr>
        </p:nvSpPr>
        <p:spPr/>
        <p:txBody>
          <a:bodyPr/>
          <a:lstStyle/>
          <a:p>
            <a:r>
              <a:rPr lang="en-CA" dirty="0" smtClean="0"/>
              <a:t>Viral Mutation</a:t>
            </a:r>
            <a:endParaRPr lang="en-CA" dirty="0"/>
          </a:p>
        </p:txBody>
      </p:sp>
      <p:sp>
        <p:nvSpPr>
          <p:cNvPr id="3" name="Content Placeholder 2"/>
          <p:cNvSpPr>
            <a:spLocks noGrp="1"/>
          </p:cNvSpPr>
          <p:nvPr>
            <p:ph sz="half" idx="1"/>
          </p:nvPr>
        </p:nvSpPr>
        <p:spPr>
          <a:xfrm>
            <a:off x="838200" y="1825624"/>
            <a:ext cx="5181600" cy="5032375"/>
          </a:xfrm>
        </p:spPr>
        <p:txBody>
          <a:bodyPr>
            <a:normAutofit fontScale="92500" lnSpcReduction="10000"/>
          </a:bodyPr>
          <a:lstStyle/>
          <a:p>
            <a:r>
              <a:rPr lang="en-CA" dirty="0" smtClean="0"/>
              <a:t>Viruses don’t have a error-checking system with their RNA.</a:t>
            </a:r>
          </a:p>
          <a:p>
            <a:endParaRPr lang="en-CA" dirty="0"/>
          </a:p>
          <a:p>
            <a:r>
              <a:rPr lang="en-CA" dirty="0" smtClean="0"/>
              <a:t>Given their size and ability to replicate quickly, this doesn’t matter if you have a bunch of negative mutations, as long as you have a couple able to function and go find other cells to replicate in.</a:t>
            </a:r>
          </a:p>
          <a:p>
            <a:r>
              <a:rPr lang="en-CA" dirty="0" smtClean="0"/>
              <a:t>The virus finds new combinations to function quickly (kind of like bacteria and antibiotic resistance). Very evolutionarily advantageous.</a:t>
            </a:r>
            <a:endParaRPr lang="en-CA" dirty="0"/>
          </a:p>
        </p:txBody>
      </p:sp>
    </p:spTree>
    <p:extLst>
      <p:ext uri="{BB962C8B-B14F-4D97-AF65-F5344CB8AC3E}">
        <p14:creationId xmlns:p14="http://schemas.microsoft.com/office/powerpoint/2010/main" val="28335928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Virus Affects on DNA</a:t>
            </a:r>
            <a:endParaRPr lang="en-CA" dirty="0"/>
          </a:p>
        </p:txBody>
      </p:sp>
      <p:sp>
        <p:nvSpPr>
          <p:cNvPr id="3" name="Content Placeholder 2"/>
          <p:cNvSpPr>
            <a:spLocks noGrp="1"/>
          </p:cNvSpPr>
          <p:nvPr>
            <p:ph sz="half" idx="1"/>
          </p:nvPr>
        </p:nvSpPr>
        <p:spPr/>
        <p:txBody>
          <a:bodyPr>
            <a:normAutofit fontScale="92500" lnSpcReduction="20000"/>
          </a:bodyPr>
          <a:lstStyle/>
          <a:p>
            <a:r>
              <a:rPr lang="en-CA" dirty="0" smtClean="0"/>
              <a:t>Viruses can alter the DNA of host cells.</a:t>
            </a:r>
          </a:p>
          <a:p>
            <a:endParaRPr lang="en-CA" dirty="0"/>
          </a:p>
          <a:p>
            <a:r>
              <a:rPr lang="en-CA" dirty="0" smtClean="0"/>
              <a:t>We can use this (viruses) to potential provide genetic therapy for individuals with genetic conditions.</a:t>
            </a:r>
          </a:p>
          <a:p>
            <a:endParaRPr lang="en-CA" dirty="0"/>
          </a:p>
          <a:p>
            <a:r>
              <a:rPr lang="en-CA" dirty="0" smtClean="0"/>
              <a:t>Some of the human genome we actually find ancestry to viruses (most jawed vertebrates have some “viral DNA”). </a:t>
            </a:r>
            <a:r>
              <a:rPr lang="en-CA" dirty="0" smtClean="0">
                <a:hlinkClick r:id="rId2"/>
              </a:rPr>
              <a:t>Endogenous viruses.</a:t>
            </a:r>
            <a:endParaRPr lang="en-CA" dirty="0"/>
          </a:p>
        </p:txBody>
      </p:sp>
      <p:pic>
        <p:nvPicPr>
          <p:cNvPr id="1026" name="Picture 2" descr="A new gene is injected into an adenovirus vector, which is used to introduce the modified DNA into a human cell. If the treatment is successful, the new gene will make a functional protein."/>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6019799" y="1476178"/>
            <a:ext cx="6271937" cy="47007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56572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HIV</a:t>
            </a:r>
            <a:endParaRPr lang="en-CA" dirty="0"/>
          </a:p>
        </p:txBody>
      </p:sp>
      <p:sp>
        <p:nvSpPr>
          <p:cNvPr id="3" name="Content Placeholder 2"/>
          <p:cNvSpPr>
            <a:spLocks noGrp="1"/>
          </p:cNvSpPr>
          <p:nvPr>
            <p:ph sz="half" idx="1"/>
          </p:nvPr>
        </p:nvSpPr>
        <p:spPr/>
        <p:txBody>
          <a:bodyPr>
            <a:normAutofit fontScale="92500" lnSpcReduction="20000"/>
          </a:bodyPr>
          <a:lstStyle/>
          <a:p>
            <a:r>
              <a:rPr lang="en-CA" dirty="0" smtClean="0"/>
              <a:t>HIV mutates faster than other viruses.</a:t>
            </a:r>
          </a:p>
          <a:p>
            <a:endParaRPr lang="en-CA" dirty="0"/>
          </a:p>
          <a:p>
            <a:r>
              <a:rPr lang="en-CA" dirty="0" smtClean="0"/>
              <a:t>It also specifically attacks and destroys your immune system.</a:t>
            </a:r>
            <a:br>
              <a:rPr lang="en-CA" dirty="0" smtClean="0"/>
            </a:br>
            <a:endParaRPr lang="en-CA" dirty="0" smtClean="0"/>
          </a:p>
          <a:p>
            <a:r>
              <a:rPr lang="en-CA" dirty="0" smtClean="0"/>
              <a:t>SIV – it’s primate predecessor is now benign in many primates, perhaps our immune systems will “figure it out”.</a:t>
            </a:r>
          </a:p>
          <a:p>
            <a:r>
              <a:rPr lang="en-CA" dirty="0" smtClean="0"/>
              <a:t>Viral “</a:t>
            </a:r>
            <a:r>
              <a:rPr lang="en-CA" dirty="0" err="1" smtClean="0"/>
              <a:t>immunoprophylaxis</a:t>
            </a:r>
            <a:r>
              <a:rPr lang="en-CA" dirty="0" smtClean="0"/>
              <a:t>” may be key in treating it as well – use a virus to fight a virus.</a:t>
            </a:r>
            <a:endParaRPr lang="en-CA" dirty="0"/>
          </a:p>
        </p:txBody>
      </p:sp>
      <p:pic>
        <p:nvPicPr>
          <p:cNvPr id="2052" name="Picture 4" descr="Image result for hiv"/>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340337" y="1825625"/>
            <a:ext cx="5851663" cy="4486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201098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204</TotalTime>
  <Words>1171</Words>
  <Application>Microsoft Office PowerPoint</Application>
  <PresentationFormat>Widescreen</PresentationFormat>
  <Paragraphs>122</Paragraphs>
  <Slides>26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26</vt:i4>
      </vt:variant>
    </vt:vector>
  </HeadingPairs>
  <TitlesOfParts>
    <vt:vector size="30" baseType="lpstr">
      <vt:lpstr>Arial</vt:lpstr>
      <vt:lpstr>Calibri</vt:lpstr>
      <vt:lpstr>Calibri Light</vt:lpstr>
      <vt:lpstr>Office Theme</vt:lpstr>
      <vt:lpstr>Gene Expression</vt:lpstr>
      <vt:lpstr>Gene Expression</vt:lpstr>
      <vt:lpstr>What is Gene Regulation?</vt:lpstr>
      <vt:lpstr>What is Gene Regulation?</vt:lpstr>
      <vt:lpstr>What is gene expression?</vt:lpstr>
      <vt:lpstr>What are activators, inducers, and Repressors?</vt:lpstr>
      <vt:lpstr>What are activators, inducers, and Repressors?</vt:lpstr>
      <vt:lpstr>Difference Between…</vt:lpstr>
      <vt:lpstr>How does the repressor work? (think of concentration of solutions)</vt:lpstr>
      <vt:lpstr>Figure 16.3</vt:lpstr>
      <vt:lpstr>Figure 16.4</vt:lpstr>
      <vt:lpstr>Figure 16.5</vt:lpstr>
      <vt:lpstr>Gene Expression as a Bio Process</vt:lpstr>
      <vt:lpstr>These mechanisms are therefore important because…</vt:lpstr>
      <vt:lpstr>Figure 16.9</vt:lpstr>
      <vt:lpstr>Reading (16.1 -16.4)</vt:lpstr>
      <vt:lpstr>Gene Regulation and Phenotypes</vt:lpstr>
      <vt:lpstr>Cell Cycle - Signal Transmission</vt:lpstr>
      <vt:lpstr>Cell Cycle - Signal Transmission</vt:lpstr>
      <vt:lpstr>Big Idea 3C: Processes of Genetic Information is Imperfect</vt:lpstr>
      <vt:lpstr>Viruses  OpenStax Ch. 21</vt:lpstr>
      <vt:lpstr>Viruses</vt:lpstr>
      <vt:lpstr>Virus Replication</vt:lpstr>
      <vt:lpstr>Viral Mutation</vt:lpstr>
      <vt:lpstr>Virus Affects on DNA</vt:lpstr>
      <vt:lpstr>HIV</vt:lpstr>
    </vt:vector>
  </TitlesOfParts>
  <Company>Prairie South Schools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Gene Expression</dc:title>
  <dc:creator>Petlak, Logan</dc:creator>
  <cp:lastModifiedBy>Petlak, Logan</cp:lastModifiedBy>
  <cp:revision>21</cp:revision>
  <cp:lastPrinted>2018-03-07T14:54:30Z</cp:lastPrinted>
  <dcterms:created xsi:type="dcterms:W3CDTF">2018-03-06T14:16:34Z</dcterms:created>
  <dcterms:modified xsi:type="dcterms:W3CDTF">2018-03-07T15:48:35Z</dcterms:modified>
</cp:coreProperties>
</file>