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2"/>
  </p:handoutMasterIdLst>
  <p:sldIdLst>
    <p:sldId id="256" r:id="rId2"/>
    <p:sldId id="261" r:id="rId3"/>
    <p:sldId id="287" r:id="rId4"/>
    <p:sldId id="262" r:id="rId5"/>
    <p:sldId id="285" r:id="rId6"/>
    <p:sldId id="286" r:id="rId7"/>
    <p:sldId id="263" r:id="rId8"/>
    <p:sldId id="293" r:id="rId9"/>
    <p:sldId id="268" r:id="rId10"/>
    <p:sldId id="267" r:id="rId11"/>
    <p:sldId id="288" r:id="rId12"/>
    <p:sldId id="264" r:id="rId13"/>
    <p:sldId id="291" r:id="rId14"/>
    <p:sldId id="290" r:id="rId15"/>
    <p:sldId id="292" r:id="rId16"/>
    <p:sldId id="270" r:id="rId17"/>
    <p:sldId id="302" r:id="rId18"/>
    <p:sldId id="266" r:id="rId19"/>
    <p:sldId id="301" r:id="rId20"/>
    <p:sldId id="265" r:id="rId21"/>
    <p:sldId id="300" r:id="rId22"/>
    <p:sldId id="269" r:id="rId23"/>
    <p:sldId id="271" r:id="rId24"/>
    <p:sldId id="294" r:id="rId25"/>
    <p:sldId id="272" r:id="rId26"/>
    <p:sldId id="295" r:id="rId27"/>
    <p:sldId id="273" r:id="rId28"/>
    <p:sldId id="296" r:id="rId29"/>
    <p:sldId id="274" r:id="rId30"/>
    <p:sldId id="297" r:id="rId31"/>
    <p:sldId id="275" r:id="rId32"/>
    <p:sldId id="298" r:id="rId33"/>
    <p:sldId id="277" r:id="rId34"/>
    <p:sldId id="299" r:id="rId35"/>
    <p:sldId id="278" r:id="rId36"/>
    <p:sldId id="303" r:id="rId37"/>
    <p:sldId id="304" r:id="rId38"/>
    <p:sldId id="306" r:id="rId39"/>
    <p:sldId id="280" r:id="rId40"/>
    <p:sldId id="314" r:id="rId41"/>
    <p:sldId id="312" r:id="rId42"/>
    <p:sldId id="315" r:id="rId43"/>
    <p:sldId id="313" r:id="rId44"/>
    <p:sldId id="307" r:id="rId45"/>
    <p:sldId id="310" r:id="rId46"/>
    <p:sldId id="311" r:id="rId47"/>
    <p:sldId id="308" r:id="rId48"/>
    <p:sldId id="309" r:id="rId49"/>
    <p:sldId id="316" r:id="rId50"/>
    <p:sldId id="281" r:id="rId51"/>
    <p:sldId id="317" r:id="rId52"/>
    <p:sldId id="282" r:id="rId53"/>
    <p:sldId id="318" r:id="rId54"/>
    <p:sldId id="284" r:id="rId55"/>
    <p:sldId id="258" r:id="rId56"/>
    <p:sldId id="257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60" r:id="rId70"/>
    <p:sldId id="357" r:id="rId71"/>
    <p:sldId id="332" r:id="rId72"/>
    <p:sldId id="361" r:id="rId73"/>
    <p:sldId id="333" r:id="rId74"/>
    <p:sldId id="334" r:id="rId75"/>
    <p:sldId id="362" r:id="rId76"/>
    <p:sldId id="358" r:id="rId77"/>
    <p:sldId id="335" r:id="rId78"/>
    <p:sldId id="359" r:id="rId79"/>
    <p:sldId id="336" r:id="rId80"/>
    <p:sldId id="338" r:id="rId81"/>
    <p:sldId id="363" r:id="rId82"/>
    <p:sldId id="337" r:id="rId83"/>
    <p:sldId id="331" r:id="rId84"/>
    <p:sldId id="356" r:id="rId85"/>
    <p:sldId id="340" r:id="rId86"/>
    <p:sldId id="341" r:id="rId87"/>
    <p:sldId id="339" r:id="rId88"/>
    <p:sldId id="345" r:id="rId89"/>
    <p:sldId id="343" r:id="rId90"/>
    <p:sldId id="342" r:id="rId91"/>
    <p:sldId id="344" r:id="rId92"/>
    <p:sldId id="347" r:id="rId93"/>
    <p:sldId id="355" r:id="rId94"/>
    <p:sldId id="348" r:id="rId95"/>
    <p:sldId id="349" r:id="rId96"/>
    <p:sldId id="352" r:id="rId97"/>
    <p:sldId id="350" r:id="rId98"/>
    <p:sldId id="353" r:id="rId99"/>
    <p:sldId id="351" r:id="rId100"/>
    <p:sldId id="354" r:id="rId10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6A539F-D70A-4945-938C-E60963168619}" type="datetimeFigureOut">
              <a:rPr lang="en-CA" smtClean="0"/>
              <a:t>4/19/18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8C49B3-FEA6-4E4E-931B-B3D68C67BD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207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710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44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94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3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894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200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28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62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325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357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83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9A01E-9D59-4C94-A7BB-3588F9DB9722}" type="datetimeFigureOut">
              <a:rPr lang="en-CA" smtClean="0"/>
              <a:t>4/19/18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B13C4-E091-44AD-8330-E625FAB163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663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quora.com/What-are-the-functional-groups-in-amino-acid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quora.com/What-are-the-functional-groups-in-amino-acid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en.wikipedia.org/wiki/Riboso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en.wikipedia.org/wiki/Riboso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britannica.com/science/Golgi-apparatu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britannica.com/science/Golgi-apparatus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urgor_pressure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urgor_pressure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22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bc.ca/news/canada/saskatoon/vetavision-saskatoon-fistulated-cows-2017-1.4315178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k9esggzN18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moosejaw.ca/parks/horticulture/pests-weeds-and-diseases/forest-tent-caterpillar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moosejaw.ca/parks/horticulture/pests-weeds-and-diseases/forest-tent-caterpillar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xE1SSqbSn4" TargetMode="External"/><Relationship Id="rId2" Type="http://schemas.openxmlformats.org/officeDocument/2006/relationships/hyperlink" Target="https://www.youtube.com/watch?v=RBOsqmBQBQ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FhaldPmkoNE" TargetMode="Externa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pdevelopers.com/area_finder.php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Interactions in Biological Systems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02589"/>
            <a:ext cx="9144000" cy="1655762"/>
          </a:xfrm>
        </p:spPr>
        <p:txBody>
          <a:bodyPr/>
          <a:lstStyle/>
          <a:p>
            <a:r>
              <a:rPr lang="en-CA" dirty="0" smtClean="0"/>
              <a:t>4.A Interactions within systems lead to complex properties.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Supplemented from Open </a:t>
            </a:r>
            <a:r>
              <a:rPr lang="en-CA" dirty="0" err="1" smtClean="0"/>
              <a:t>Stax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34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Macromolecules</a:t>
            </a:r>
            <a:br>
              <a:rPr lang="en-CA" dirty="0" smtClean="0"/>
            </a:br>
            <a:r>
              <a:rPr lang="en-CA" sz="2000" dirty="0" smtClean="0"/>
              <a:t>Subcomponents of biological molecules and their sequence determine the properties of a molecule.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What are the four types of macromolecules?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Chapter 3 of </a:t>
            </a:r>
            <a:r>
              <a:rPr lang="en-CA" dirty="0" err="1" smtClean="0"/>
              <a:t>OpenStax</a:t>
            </a:r>
            <a:r>
              <a:rPr lang="en-CA" dirty="0" smtClean="0"/>
              <a:t> Text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302138" y="3004457"/>
            <a:ext cx="44827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All of these molecules are composed of different combinations of atoms which determine their properties, shapes, and functions.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96746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Macromolecules</a:t>
            </a:r>
            <a:br>
              <a:rPr lang="en-CA" dirty="0" smtClean="0"/>
            </a:br>
            <a:r>
              <a:rPr lang="en-CA" sz="2000" dirty="0" smtClean="0"/>
              <a:t>Subcomponents of biological molecules and their sequence determine the properties of a molecule.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What are the four types of macromolecules?</a:t>
            </a:r>
          </a:p>
          <a:p>
            <a:r>
              <a:rPr lang="en-CA" dirty="0" smtClean="0"/>
              <a:t>Nucleic acids</a:t>
            </a:r>
          </a:p>
          <a:p>
            <a:r>
              <a:rPr lang="en-CA" dirty="0" smtClean="0"/>
              <a:t>Proteins</a:t>
            </a:r>
          </a:p>
          <a:p>
            <a:r>
              <a:rPr lang="en-CA" dirty="0" smtClean="0"/>
              <a:t>Lipids</a:t>
            </a:r>
          </a:p>
          <a:p>
            <a:r>
              <a:rPr lang="en-CA" dirty="0" smtClean="0"/>
              <a:t>Carbohydrates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Chapter 3 of </a:t>
            </a:r>
            <a:r>
              <a:rPr lang="en-CA" dirty="0" err="1" smtClean="0"/>
              <a:t>OpenStax</a:t>
            </a:r>
            <a:r>
              <a:rPr lang="en-CA" dirty="0" smtClean="0"/>
              <a:t> Text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302138" y="3004457"/>
            <a:ext cx="44827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All of these molecules are composed of different combinations of atoms which determine their properties, shapes, and functions.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19589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Building Macromolecules Lab (Remember?)</a:t>
            </a:r>
            <a:br>
              <a:rPr lang="en-CA" dirty="0" smtClean="0"/>
            </a:br>
            <a:r>
              <a:rPr lang="en-CA" sz="2400" dirty="0" smtClean="0"/>
              <a:t>Health Science Review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Build carbohydrates!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Build lipids!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Build proteins!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> 	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14947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Building Macromolecules - Answer</a:t>
            </a:r>
            <a:br>
              <a:rPr lang="en-CA" dirty="0" smtClean="0"/>
            </a:br>
            <a:r>
              <a:rPr lang="en-CA" sz="2400" dirty="0" smtClean="0"/>
              <a:t>Health Science Review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Build carbohydrates!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> 	</a:t>
            </a:r>
            <a:r>
              <a:rPr lang="en-CA" b="1" dirty="0" smtClean="0"/>
              <a:t>Monosaccharides </a:t>
            </a:r>
            <a:r>
              <a:rPr lang="en-CA" dirty="0" smtClean="0"/>
              <a:t>and </a:t>
            </a:r>
            <a:r>
              <a:rPr lang="en-CA" b="1" dirty="0" smtClean="0"/>
              <a:t>polysaccharides</a:t>
            </a:r>
            <a:r>
              <a:rPr lang="en-CA" dirty="0" smtClean="0"/>
              <a:t> are the polymer.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Build lipids!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> 	</a:t>
            </a:r>
            <a:r>
              <a:rPr lang="en-CA" b="1" dirty="0" smtClean="0"/>
              <a:t>Fatty acid chains – triglyceride, steroids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Build proteins!</a:t>
            </a:r>
            <a:br>
              <a:rPr lang="en-CA" dirty="0" smtClean="0"/>
            </a:br>
            <a:r>
              <a:rPr lang="en-CA" dirty="0" smtClean="0"/>
              <a:t> 	What are their monomers and polymers?</a:t>
            </a:r>
            <a:br>
              <a:rPr lang="en-CA" dirty="0" smtClean="0"/>
            </a:br>
            <a:r>
              <a:rPr lang="en-CA" dirty="0" smtClean="0"/>
              <a:t> 	</a:t>
            </a:r>
            <a:r>
              <a:rPr lang="en-CA" b="1" dirty="0" smtClean="0"/>
              <a:t>Amino acids (monomer) – polypeptides (polymer)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67638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Nucleic Acids: DNA and RNA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 already know a lot about DNA and RNA.</a:t>
            </a:r>
          </a:p>
          <a:p>
            <a:endParaRPr lang="en-CA" dirty="0"/>
          </a:p>
          <a:p>
            <a:r>
              <a:rPr lang="en-CA" dirty="0" smtClean="0"/>
              <a:t>Both are involved in biological processes and help form the heritable information of life.</a:t>
            </a:r>
          </a:p>
          <a:p>
            <a:endParaRPr lang="en-CA" dirty="0"/>
          </a:p>
          <a:p>
            <a:r>
              <a:rPr lang="en-CA" dirty="0" smtClean="0"/>
              <a:t>RNA is also found in the mitochondria, ribosomes, and other subcellular components.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52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Nucleic Acids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DNA and RNA are two types of nucleic acids.</a:t>
            </a:r>
          </a:p>
          <a:p>
            <a:endParaRPr lang="en-CA" dirty="0"/>
          </a:p>
          <a:p>
            <a:r>
              <a:rPr lang="en-CA" dirty="0" smtClean="0"/>
              <a:t>What’s the difference between each: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Structure:</a:t>
            </a:r>
          </a:p>
          <a:p>
            <a:r>
              <a:rPr lang="en-CA" dirty="0" smtClean="0"/>
              <a:t>DNA</a:t>
            </a:r>
          </a:p>
          <a:p>
            <a:r>
              <a:rPr lang="en-CA" dirty="0" smtClean="0"/>
              <a:t>RNA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Function(s):</a:t>
            </a:r>
          </a:p>
          <a:p>
            <a:r>
              <a:rPr lang="en-CA" dirty="0" smtClean="0"/>
              <a:t>DNA</a:t>
            </a:r>
          </a:p>
          <a:p>
            <a:r>
              <a:rPr lang="en-CA" dirty="0" smtClean="0"/>
              <a:t>RNA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047" y="4846320"/>
            <a:ext cx="2682953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1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Nucleic Acids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DNA and RNA are two types of nucleic acids.</a:t>
            </a:r>
          </a:p>
          <a:p>
            <a:endParaRPr lang="en-CA" dirty="0"/>
          </a:p>
          <a:p>
            <a:r>
              <a:rPr lang="en-CA" dirty="0" smtClean="0"/>
              <a:t>What’s the difference between each: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Structure:</a:t>
            </a:r>
          </a:p>
          <a:p>
            <a:r>
              <a:rPr lang="en-CA" dirty="0" smtClean="0"/>
              <a:t>DNA – double-helix, contains deoxyribose (and thymine)</a:t>
            </a:r>
          </a:p>
          <a:p>
            <a:r>
              <a:rPr lang="en-CA" dirty="0" smtClean="0"/>
              <a:t>RNA – single-strand, contains ribose (and uracil)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Function(s):</a:t>
            </a:r>
          </a:p>
          <a:p>
            <a:r>
              <a:rPr lang="en-CA" dirty="0" smtClean="0"/>
              <a:t>DNA – stable information-carrying molecule</a:t>
            </a:r>
          </a:p>
          <a:p>
            <a:r>
              <a:rPr lang="en-CA" dirty="0" smtClean="0"/>
              <a:t>RNA – smaller, better for transports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047" y="4846320"/>
            <a:ext cx="2682953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0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DNA – Deoxyribonucleic acid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88" y="1429839"/>
            <a:ext cx="8195434" cy="5060681"/>
          </a:xfrm>
        </p:spPr>
      </p:pic>
      <p:sp>
        <p:nvSpPr>
          <p:cNvPr id="5" name="TextBox 4"/>
          <p:cNvSpPr txBox="1"/>
          <p:nvPr/>
        </p:nvSpPr>
        <p:spPr>
          <a:xfrm>
            <a:off x="237698" y="1690688"/>
            <a:ext cx="42797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is a molecule that carries the genetic instructions used in the growth, development, functioning and reproduction of all known living organisms and many viruses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Conveys messages transported by RNA through the nuclear envelope to different parts of the cell.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841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DNA/RNA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8701" cy="4351338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Contain a </a:t>
            </a:r>
            <a:r>
              <a:rPr lang="en-CA" dirty="0"/>
              <a:t>sugar </a:t>
            </a:r>
            <a:r>
              <a:rPr lang="en-CA" dirty="0" smtClean="0"/>
              <a:t>group, </a:t>
            </a:r>
            <a:r>
              <a:rPr lang="en-CA" dirty="0"/>
              <a:t>a phosphate </a:t>
            </a:r>
            <a:r>
              <a:rPr lang="en-CA" dirty="0" smtClean="0"/>
              <a:t>group, </a:t>
            </a:r>
            <a:r>
              <a:rPr lang="en-CA" dirty="0"/>
              <a:t>and </a:t>
            </a:r>
            <a:r>
              <a:rPr lang="en-CA" dirty="0" smtClean="0"/>
              <a:t>a nitrogenous base.</a:t>
            </a:r>
            <a:endParaRPr lang="en-CA" dirty="0"/>
          </a:p>
          <a:p>
            <a:endParaRPr lang="en-CA" dirty="0" smtClean="0"/>
          </a:p>
          <a:p>
            <a:r>
              <a:rPr lang="en-CA" dirty="0"/>
              <a:t>Contains </a:t>
            </a:r>
            <a:r>
              <a:rPr lang="en-CA" dirty="0" smtClean="0"/>
              <a:t>nitrogenous </a:t>
            </a:r>
            <a:r>
              <a:rPr lang="en-CA" dirty="0"/>
              <a:t>base pairs called: cytosine</a:t>
            </a:r>
            <a:r>
              <a:rPr lang="en-CA" dirty="0" smtClean="0"/>
              <a:t>, guanine, adenine, thymine (C, G, T, A)</a:t>
            </a:r>
          </a:p>
          <a:p>
            <a:endParaRPr lang="en-CA" dirty="0"/>
          </a:p>
          <a:p>
            <a:r>
              <a:rPr lang="en-CA" dirty="0" smtClean="0"/>
              <a:t>A and G – purines</a:t>
            </a:r>
            <a:endParaRPr lang="en-CA" dirty="0"/>
          </a:p>
          <a:p>
            <a:r>
              <a:rPr lang="en-CA" dirty="0" smtClean="0"/>
              <a:t>C and T - pyrimidines</a:t>
            </a:r>
          </a:p>
          <a:p>
            <a:r>
              <a:rPr lang="en-CA" dirty="0"/>
              <a:t>Complimentary pairs (C pairs with G, A pairs with </a:t>
            </a:r>
            <a:r>
              <a:rPr lang="en-CA" dirty="0" smtClean="0"/>
              <a:t>T)</a:t>
            </a:r>
            <a:br>
              <a:rPr lang="en-CA" dirty="0" smtClean="0"/>
            </a:br>
            <a:endParaRPr lang="en-CA" dirty="0"/>
          </a:p>
          <a:p>
            <a:r>
              <a:rPr lang="en-CA" dirty="0" smtClean="0"/>
              <a:t>RNA has uracil (U) instead of 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96" y="796332"/>
            <a:ext cx="5678004" cy="554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DNA and RNA help make proteins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What about the complexity of proteins?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568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Proteins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360"/>
            <a:ext cx="6283234" cy="5589639"/>
          </a:xfrm>
        </p:spPr>
        <p:txBody>
          <a:bodyPr>
            <a:normAutofit/>
          </a:bodyPr>
          <a:lstStyle/>
          <a:p>
            <a:r>
              <a:rPr lang="en-CA" dirty="0" smtClean="0"/>
              <a:t>Composed of _________ _______(lots of them). The combination of these determine function. How?</a:t>
            </a:r>
          </a:p>
          <a:p>
            <a:pPr marL="0" indent="0">
              <a:buNone/>
            </a:pP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  <a:p>
            <a:r>
              <a:rPr lang="en-CA" dirty="0" smtClean="0"/>
              <a:t>R group (different types – hydrophobic/</a:t>
            </a:r>
            <a:r>
              <a:rPr lang="en-CA" dirty="0" err="1" smtClean="0"/>
              <a:t>philic</a:t>
            </a:r>
            <a:r>
              <a:rPr lang="en-CA" dirty="0" smtClean="0"/>
              <a:t>, ionic) – variable group determining which amino acid it is – and what properties it has.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119" y="0"/>
            <a:ext cx="4106881" cy="3915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338" y="3915862"/>
            <a:ext cx="5849661" cy="29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Proteins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360"/>
            <a:ext cx="6283234" cy="5589639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Composed of </a:t>
            </a:r>
            <a:r>
              <a:rPr lang="en-CA" b="1" i="1" dirty="0"/>
              <a:t>amino acids (lots of them)</a:t>
            </a:r>
            <a:r>
              <a:rPr lang="en-CA" dirty="0"/>
              <a:t>. The combination of these determine function. How?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Different </a:t>
            </a:r>
            <a:r>
              <a:rPr lang="en-CA" dirty="0"/>
              <a:t>molecules react with different specific molecules </a:t>
            </a:r>
            <a:r>
              <a:rPr lang="en-CA" i="1" dirty="0"/>
              <a:t>(enzymes bend and fold a certain way to fit with certain molecules to break them down).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  <a:p>
            <a:r>
              <a:rPr lang="en-CA" dirty="0" smtClean="0"/>
              <a:t>R group (different types – hydrophobic/</a:t>
            </a:r>
            <a:r>
              <a:rPr lang="en-CA" dirty="0" err="1" smtClean="0"/>
              <a:t>philic</a:t>
            </a:r>
            <a:r>
              <a:rPr lang="en-CA" dirty="0" smtClean="0"/>
              <a:t>, ionic) – variable group determining which amino acid it is – and what properties it has.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119" y="0"/>
            <a:ext cx="4106881" cy="3915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338" y="3915862"/>
            <a:ext cx="5849661" cy="29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Protein Shape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Proteins are classified given their structures (which are classified accordingly):</a:t>
            </a:r>
          </a:p>
          <a:p>
            <a:r>
              <a:rPr lang="en-CA" b="1" u="sng" dirty="0" smtClean="0"/>
              <a:t>Primary </a:t>
            </a:r>
            <a:r>
              <a:rPr lang="en-CA" b="1" u="sng" dirty="0"/>
              <a:t>– </a:t>
            </a:r>
            <a:r>
              <a:rPr lang="en-CA" b="1" u="sng" dirty="0" err="1"/>
              <a:t>Quarternary</a:t>
            </a:r>
            <a:r>
              <a:rPr lang="en-CA" b="1" u="sng" dirty="0"/>
              <a:t> Structure of Proteins</a:t>
            </a:r>
            <a:br>
              <a:rPr lang="en-CA" b="1" u="sng" dirty="0"/>
            </a:br>
            <a:r>
              <a:rPr lang="en-CA" dirty="0" smtClean="0"/>
              <a:t>Primary </a:t>
            </a:r>
            <a:r>
              <a:rPr lang="en-CA" dirty="0"/>
              <a:t>structure – </a:t>
            </a:r>
            <a:r>
              <a:rPr lang="en-CA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Secondary </a:t>
            </a:r>
            <a:r>
              <a:rPr lang="en-CA" dirty="0"/>
              <a:t>– </a:t>
            </a:r>
            <a:r>
              <a:rPr lang="en-CA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Tertiary </a:t>
            </a:r>
            <a:r>
              <a:rPr lang="en-CA" dirty="0"/>
              <a:t>– </a:t>
            </a:r>
            <a:r>
              <a:rPr lang="en-CA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err="1" smtClean="0"/>
              <a:t>Quarternary</a:t>
            </a:r>
            <a:r>
              <a:rPr lang="en-CA" dirty="0" smtClean="0"/>
              <a:t> </a:t>
            </a:r>
            <a:r>
              <a:rPr lang="en-CA" dirty="0"/>
              <a:t>– 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218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Protein Shape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Proteins are classified given their structures (which are classified accordingly):</a:t>
            </a:r>
          </a:p>
          <a:p>
            <a:r>
              <a:rPr lang="en-CA" b="1" u="sng" dirty="0" smtClean="0"/>
              <a:t>Primary </a:t>
            </a:r>
            <a:r>
              <a:rPr lang="en-CA" b="1" u="sng" dirty="0"/>
              <a:t>– </a:t>
            </a:r>
            <a:r>
              <a:rPr lang="en-CA" b="1" u="sng" dirty="0" err="1"/>
              <a:t>Quarternary</a:t>
            </a:r>
            <a:r>
              <a:rPr lang="en-CA" b="1" u="sng" dirty="0"/>
              <a:t> Structure of Proteins</a:t>
            </a:r>
            <a:br>
              <a:rPr lang="en-CA" b="1" u="sng" dirty="0"/>
            </a:br>
            <a:r>
              <a:rPr lang="en-CA" dirty="0" smtClean="0"/>
              <a:t>Primary </a:t>
            </a:r>
            <a:r>
              <a:rPr lang="en-CA" dirty="0"/>
              <a:t>structure – string of amino acids.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Secondary </a:t>
            </a:r>
            <a:r>
              <a:rPr lang="en-CA" dirty="0"/>
              <a:t>– two dimensional bending of the protein due to </a:t>
            </a:r>
            <a:r>
              <a:rPr lang="en-CA" dirty="0" smtClean="0"/>
              <a:t>composition (given all of the amino acids). </a:t>
            </a:r>
            <a:r>
              <a:rPr lang="en-CA" i="1" dirty="0" smtClean="0"/>
              <a:t>Paper analogy </a:t>
            </a:r>
            <a:r>
              <a:rPr lang="en-CA" i="1" smtClean="0"/>
              <a:t>(folding)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Tertiary </a:t>
            </a:r>
            <a:r>
              <a:rPr lang="en-CA" dirty="0"/>
              <a:t>– three-dimensional bending of the protein due to composition.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err="1" smtClean="0"/>
              <a:t>Quarternary</a:t>
            </a:r>
            <a:r>
              <a:rPr lang="en-CA" dirty="0" smtClean="0"/>
              <a:t> </a:t>
            </a:r>
            <a:r>
              <a:rPr lang="en-CA" dirty="0"/>
              <a:t>– three dimensional bending between two proteins.</a:t>
            </a:r>
          </a:p>
        </p:txBody>
      </p:sp>
    </p:spTree>
    <p:extLst>
      <p:ext uri="{BB962C8B-B14F-4D97-AF65-F5344CB8AC3E}">
        <p14:creationId xmlns:p14="http://schemas.microsoft.com/office/powerpoint/2010/main" val="14080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Directionality </a:t>
            </a:r>
            <a:r>
              <a:rPr lang="en-CA" dirty="0" smtClean="0">
                <a:sym typeface="Wingdings" panose="05000000000000000000" pitchFamily="2" charset="2"/>
              </a:rPr>
              <a:t> Structure/</a:t>
            </a:r>
            <a:r>
              <a:rPr lang="en-CA" dirty="0" smtClean="0"/>
              <a:t>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might these terms apply to proteins and nucleic acids?</a:t>
            </a:r>
          </a:p>
          <a:p>
            <a:endParaRPr lang="en-CA" dirty="0"/>
          </a:p>
          <a:p>
            <a:r>
              <a:rPr lang="en-CA" dirty="0" smtClean="0"/>
              <a:t>Different structures bend different ways due to varying polarity between molecules. This bending and folding leads to the complexity of biological molecules (enzymes, hormones, </a:t>
            </a:r>
            <a:r>
              <a:rPr lang="en-CA" dirty="0" err="1" smtClean="0"/>
              <a:t>etc</a:t>
            </a:r>
            <a:r>
              <a:rPr lang="en-CA" dirty="0" smtClean="0"/>
              <a:t>).</a:t>
            </a:r>
          </a:p>
          <a:p>
            <a:endParaRPr lang="en-CA" dirty="0"/>
          </a:p>
          <a:p>
            <a:r>
              <a:rPr lang="en-CA" dirty="0" smtClean="0"/>
              <a:t>But this idea doesn’t just apply to proteins. </a:t>
            </a:r>
            <a:r>
              <a:rPr lang="en-CA" b="1" dirty="0" smtClean="0"/>
              <a:t>All</a:t>
            </a:r>
            <a:r>
              <a:rPr lang="en-CA" dirty="0" smtClean="0"/>
              <a:t> biological molecules display different properties given their configuration.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629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Directionality </a:t>
            </a:r>
            <a:r>
              <a:rPr lang="en-CA" dirty="0" smtClean="0">
                <a:sym typeface="Wingdings" panose="05000000000000000000" pitchFamily="2" charset="2"/>
              </a:rPr>
              <a:t> Structure/</a:t>
            </a:r>
            <a:r>
              <a:rPr lang="en-CA" dirty="0" smtClean="0"/>
              <a:t>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might these terms apply to proteins and nucleic acids?</a:t>
            </a:r>
          </a:p>
          <a:p>
            <a:pPr marL="0" indent="0">
              <a:buNone/>
            </a:pPr>
            <a:r>
              <a:rPr lang="en-CA" b="1" i="1" dirty="0"/>
              <a:t>Nucleic acids organize according to 3’ and 5’ carbons in nucleotides. </a:t>
            </a:r>
          </a:p>
          <a:p>
            <a:r>
              <a:rPr lang="en-CA" dirty="0" smtClean="0"/>
              <a:t>Different structures bend different ways due to varying polarity between molecules. This bending and folding leads to the complexity of biological molecules (enzymes, hormones, </a:t>
            </a:r>
            <a:r>
              <a:rPr lang="en-CA" dirty="0" err="1" smtClean="0"/>
              <a:t>etc</a:t>
            </a:r>
            <a:r>
              <a:rPr lang="en-CA" dirty="0" smtClean="0"/>
              <a:t>).</a:t>
            </a:r>
          </a:p>
          <a:p>
            <a:endParaRPr lang="en-CA" dirty="0"/>
          </a:p>
          <a:p>
            <a:r>
              <a:rPr lang="en-CA" dirty="0" smtClean="0"/>
              <a:t>But this idea doesn’t just apply to proteins. </a:t>
            </a:r>
            <a:r>
              <a:rPr lang="en-CA" b="1" dirty="0" smtClean="0"/>
              <a:t>All</a:t>
            </a:r>
            <a:r>
              <a:rPr lang="en-CA" dirty="0" smtClean="0"/>
              <a:t> biological molecules display different properties given their configuration.</a:t>
            </a:r>
          </a:p>
          <a:p>
            <a:r>
              <a:rPr lang="en-CA" dirty="0" smtClean="0"/>
              <a:t>Other biological molecules (macromolecules) include: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17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Lipids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2472531"/>
            <a:ext cx="4762500" cy="3057525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767060"/>
            <a:ext cx="5181600" cy="4351338"/>
          </a:xfrm>
        </p:spPr>
        <p:txBody>
          <a:bodyPr/>
          <a:lstStyle/>
          <a:p>
            <a:r>
              <a:rPr lang="en-CA" dirty="0" smtClean="0"/>
              <a:t>Lipids are typically ___________.</a:t>
            </a:r>
          </a:p>
          <a:p>
            <a:r>
              <a:rPr lang="en-CA" dirty="0" smtClean="0"/>
              <a:t>Phospholipids display structural properties that have a _____________ and _______ area.</a:t>
            </a:r>
          </a:p>
          <a:p>
            <a:r>
              <a:rPr lang="en-CA" dirty="0" smtClean="0"/>
              <a:t>This makes up a large part of the cell membrane of organisms.</a:t>
            </a:r>
          </a:p>
          <a:p>
            <a:r>
              <a:rPr lang="en-CA" dirty="0" smtClean="0"/>
              <a:t>Different _________________ lead to _________________.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39" y="4194769"/>
            <a:ext cx="3554361" cy="267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1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Lipids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2472531"/>
            <a:ext cx="4762500" cy="3057525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767060"/>
            <a:ext cx="5181600" cy="4351338"/>
          </a:xfrm>
        </p:spPr>
        <p:txBody>
          <a:bodyPr/>
          <a:lstStyle/>
          <a:p>
            <a:r>
              <a:rPr lang="en-CA" dirty="0" smtClean="0"/>
              <a:t>Lipids are typically </a:t>
            </a:r>
            <a:r>
              <a:rPr lang="en-CA" b="1" dirty="0" smtClean="0"/>
              <a:t>non-polar</a:t>
            </a:r>
            <a:r>
              <a:rPr lang="en-CA" dirty="0" smtClean="0"/>
              <a:t>.</a:t>
            </a:r>
          </a:p>
          <a:p>
            <a:r>
              <a:rPr lang="en-CA" dirty="0" smtClean="0"/>
              <a:t>Phospholipids display structural properties that have a </a:t>
            </a:r>
            <a:r>
              <a:rPr lang="en-CA" b="1" dirty="0" smtClean="0"/>
              <a:t>hydrophobic</a:t>
            </a:r>
            <a:r>
              <a:rPr lang="en-CA" dirty="0" smtClean="0"/>
              <a:t> and </a:t>
            </a:r>
            <a:r>
              <a:rPr lang="en-CA" b="1" dirty="0" smtClean="0"/>
              <a:t>-</a:t>
            </a:r>
            <a:r>
              <a:rPr lang="en-CA" b="1" dirty="0" err="1" smtClean="0"/>
              <a:t>philic</a:t>
            </a:r>
            <a:r>
              <a:rPr lang="en-CA" b="1" dirty="0" smtClean="0"/>
              <a:t> </a:t>
            </a:r>
            <a:r>
              <a:rPr lang="en-CA" dirty="0" smtClean="0"/>
              <a:t>area.</a:t>
            </a:r>
          </a:p>
          <a:p>
            <a:r>
              <a:rPr lang="en-CA" dirty="0" smtClean="0"/>
              <a:t>This makes up a large part of the </a:t>
            </a:r>
            <a:r>
              <a:rPr lang="en-CA" b="1" dirty="0" smtClean="0"/>
              <a:t>cell membrane </a:t>
            </a:r>
            <a:r>
              <a:rPr lang="en-CA" dirty="0" smtClean="0"/>
              <a:t>of organisms.</a:t>
            </a:r>
          </a:p>
          <a:p>
            <a:r>
              <a:rPr lang="en-CA" dirty="0" smtClean="0"/>
              <a:t>Different </a:t>
            </a:r>
            <a:r>
              <a:rPr lang="en-CA" b="1" dirty="0" smtClean="0"/>
              <a:t>atomic components </a:t>
            </a:r>
            <a:r>
              <a:rPr lang="en-CA" dirty="0" smtClean="0"/>
              <a:t>lead to </a:t>
            </a:r>
            <a:r>
              <a:rPr lang="en-CA" b="1" dirty="0" smtClean="0"/>
              <a:t>different functions</a:t>
            </a:r>
            <a:endParaRPr lang="en-CA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39" y="4194769"/>
            <a:ext cx="3554361" cy="267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Carbohydrates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03258" cy="4351338"/>
          </a:xfrm>
        </p:spPr>
        <p:txBody>
          <a:bodyPr>
            <a:normAutofit/>
          </a:bodyPr>
          <a:lstStyle/>
          <a:p>
            <a:r>
              <a:rPr lang="en-CA" dirty="0" smtClean="0"/>
              <a:t> Are composed of sugar monomers called </a:t>
            </a:r>
            <a:r>
              <a:rPr lang="en-CA" b="1" dirty="0" smtClean="0"/>
              <a:t>__________________</a:t>
            </a:r>
            <a:r>
              <a:rPr lang="en-CA" dirty="0" smtClean="0"/>
              <a:t>.</a:t>
            </a:r>
          </a:p>
          <a:p>
            <a:r>
              <a:rPr lang="en-CA" dirty="0" smtClean="0"/>
              <a:t>These structures bond together in </a:t>
            </a:r>
            <a:r>
              <a:rPr lang="en-CA" b="1" dirty="0" smtClean="0"/>
              <a:t>__________________</a:t>
            </a:r>
            <a:r>
              <a:rPr lang="en-CA" dirty="0" smtClean="0"/>
              <a:t>. 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What’s the difference between </a:t>
            </a:r>
            <a:r>
              <a:rPr lang="en-CA" b="1" dirty="0" smtClean="0"/>
              <a:t>cellulose</a:t>
            </a:r>
            <a:r>
              <a:rPr lang="en-CA" dirty="0" smtClean="0"/>
              <a:t> and </a:t>
            </a:r>
            <a:r>
              <a:rPr lang="en-CA" b="1" dirty="0" smtClean="0"/>
              <a:t>starch </a:t>
            </a:r>
            <a:r>
              <a:rPr lang="en-CA" dirty="0" smtClean="0"/>
              <a:t>(function, appearance)?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13" y="484085"/>
            <a:ext cx="4896517" cy="1831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180" y="4943706"/>
            <a:ext cx="4629150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897" y="2315497"/>
            <a:ext cx="3572903" cy="209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0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Carbohydrates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03258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 Are composed of sugar monomers called </a:t>
            </a:r>
            <a:r>
              <a:rPr lang="en-CA" b="1" dirty="0" smtClean="0"/>
              <a:t>monosaccharides</a:t>
            </a:r>
            <a:r>
              <a:rPr lang="en-CA" dirty="0" smtClean="0"/>
              <a:t>.</a:t>
            </a:r>
          </a:p>
          <a:p>
            <a:r>
              <a:rPr lang="en-CA" dirty="0" smtClean="0"/>
              <a:t>These structures bond together in </a:t>
            </a:r>
            <a:r>
              <a:rPr lang="en-CA" b="1" dirty="0" smtClean="0"/>
              <a:t>dehydration synthesis</a:t>
            </a:r>
            <a:r>
              <a:rPr lang="en-CA" dirty="0" smtClean="0"/>
              <a:t>. 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What’s the difference between </a:t>
            </a:r>
            <a:r>
              <a:rPr lang="en-CA" b="1" dirty="0" smtClean="0"/>
              <a:t>cellulose</a:t>
            </a:r>
            <a:r>
              <a:rPr lang="en-CA" dirty="0" smtClean="0"/>
              <a:t> and </a:t>
            </a:r>
            <a:r>
              <a:rPr lang="en-CA" b="1" dirty="0" smtClean="0"/>
              <a:t>starch </a:t>
            </a:r>
            <a:r>
              <a:rPr lang="en-CA" dirty="0" smtClean="0"/>
              <a:t>(function, appearance)?</a:t>
            </a:r>
            <a:br>
              <a:rPr lang="en-CA" dirty="0" smtClean="0"/>
            </a:br>
            <a:r>
              <a:rPr lang="en-CA" dirty="0" smtClean="0"/>
              <a:t>Slight differences in structure leads to different functions such as stability of plant cells (cellulose), or energy storage – starch (amylose)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13" y="484085"/>
            <a:ext cx="4896517" cy="1831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180" y="4943706"/>
            <a:ext cx="4629150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897" y="2315497"/>
            <a:ext cx="3572903" cy="209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4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Subcellular Components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These biological molecules comprise the cellular structures like the following!</a:t>
            </a:r>
          </a:p>
          <a:p>
            <a:r>
              <a:rPr lang="en-CA" dirty="0" smtClean="0"/>
              <a:t>Ribosomes</a:t>
            </a:r>
          </a:p>
          <a:p>
            <a:r>
              <a:rPr lang="en-CA" dirty="0" smtClean="0"/>
              <a:t>Endoplasmic Reticulum (Rough, Smooth)</a:t>
            </a:r>
          </a:p>
          <a:p>
            <a:r>
              <a:rPr lang="en-CA" dirty="0" smtClean="0"/>
              <a:t>Golgi Complex</a:t>
            </a:r>
          </a:p>
          <a:p>
            <a:r>
              <a:rPr lang="en-CA" dirty="0" smtClean="0"/>
              <a:t>Mitochondria</a:t>
            </a:r>
          </a:p>
          <a:p>
            <a:r>
              <a:rPr lang="en-CA" dirty="0" smtClean="0"/>
              <a:t>Lysosomes</a:t>
            </a:r>
          </a:p>
          <a:p>
            <a:r>
              <a:rPr lang="en-CA" dirty="0" smtClean="0"/>
              <a:t>Vacuole</a:t>
            </a:r>
          </a:p>
          <a:p>
            <a:r>
              <a:rPr lang="en-CA" dirty="0" smtClean="0"/>
              <a:t>Chloroplasts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971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303" y="3810000"/>
            <a:ext cx="3048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Ribosomes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737" y="0"/>
            <a:ext cx="5758263" cy="459033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610" y="1596821"/>
            <a:ext cx="5016910" cy="4351338"/>
          </a:xfrm>
        </p:spPr>
        <p:txBody>
          <a:bodyPr/>
          <a:lstStyle/>
          <a:p>
            <a:r>
              <a:rPr lang="en-CA" dirty="0" smtClean="0"/>
              <a:t>Composed of _____ and __________.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_____ units that are bound together. Ribosomes are larger in Eukaryotes (60S and 40S = 80S)</a:t>
            </a:r>
          </a:p>
          <a:p>
            <a:endParaRPr lang="en-CA" dirty="0"/>
          </a:p>
          <a:p>
            <a:r>
              <a:rPr lang="en-CA" dirty="0" smtClean="0"/>
              <a:t>Build/synthesize _________.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10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303" y="3810000"/>
            <a:ext cx="3048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Ribosomes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737" y="0"/>
            <a:ext cx="5758263" cy="459033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610" y="1596821"/>
            <a:ext cx="5016910" cy="4351338"/>
          </a:xfrm>
        </p:spPr>
        <p:txBody>
          <a:bodyPr/>
          <a:lstStyle/>
          <a:p>
            <a:r>
              <a:rPr lang="en-CA" dirty="0" smtClean="0"/>
              <a:t>Composed of </a:t>
            </a:r>
            <a:r>
              <a:rPr lang="en-CA" dirty="0" err="1" smtClean="0"/>
              <a:t>rRNA</a:t>
            </a:r>
            <a:r>
              <a:rPr lang="en-CA" dirty="0" smtClean="0"/>
              <a:t> and protein.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Two units that are bound together. Ribosomes are larger in Eukaryotes (60S and 40S = 80S)</a:t>
            </a:r>
          </a:p>
          <a:p>
            <a:endParaRPr lang="en-CA" dirty="0"/>
          </a:p>
          <a:p>
            <a:r>
              <a:rPr lang="en-CA" dirty="0" smtClean="0"/>
              <a:t>Build/synthesize proteins.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6433737" y="5722374"/>
            <a:ext cx="366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Quaternary protein structure of ribosomes.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89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Endoplasmic Reticulum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71219" cy="4351338"/>
          </a:xfrm>
        </p:spPr>
        <p:txBody>
          <a:bodyPr/>
          <a:lstStyle/>
          <a:p>
            <a:r>
              <a:rPr lang="en-CA" dirty="0" smtClean="0"/>
              <a:t>__________________– has ribosomes on it. Site-specific protein synthesis and transport.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__________________ - (not picture) – lipid synthesis.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381" y="1951881"/>
            <a:ext cx="6393619" cy="446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0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Endoplasmic Reticulum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71219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Rough ER – has ribosomes on it. Site-specific protein synthesis and transport.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Smooth ER (not picture) – lipid synthesis. </a:t>
            </a:r>
            <a:br>
              <a:rPr lang="en-CA" dirty="0" smtClean="0"/>
            </a:br>
            <a:r>
              <a:rPr lang="en-CA" dirty="0" smtClean="0"/>
              <a:t>(There’s no ribosomes on smooth ER, but it doesn’t need them – ribosomes make proteins, not lipids).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381" y="1951881"/>
            <a:ext cx="6393619" cy="446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8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Golgi Complex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729" y="1825625"/>
            <a:ext cx="5455981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		” – </a:t>
            </a:r>
            <a:r>
              <a:rPr lang="en-US" dirty="0" smtClean="0">
                <a:hlinkClick r:id="rId2"/>
              </a:rPr>
              <a:t>Britannica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Aids in production of ________________.	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10" y="1140541"/>
            <a:ext cx="5706090" cy="556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Golgi Complex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910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</a:t>
            </a:r>
            <a:r>
              <a:rPr lang="en-US" b="1" dirty="0" smtClean="0"/>
              <a:t>responsible </a:t>
            </a:r>
            <a:r>
              <a:rPr lang="en-US" b="1" dirty="0"/>
              <a:t>for transporting, modifying, and packaging proteins and lipids into vesicles for delivery to targeted destinations</a:t>
            </a:r>
            <a:r>
              <a:rPr lang="en-US" b="1" dirty="0" smtClean="0"/>
              <a:t>.” </a:t>
            </a:r>
            <a:r>
              <a:rPr lang="en-US" dirty="0" smtClean="0"/>
              <a:t>– </a:t>
            </a:r>
            <a:r>
              <a:rPr lang="en-US" dirty="0" smtClean="0">
                <a:hlinkClick r:id="rId2"/>
              </a:rPr>
              <a:t>Britannica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Aids in production of </a:t>
            </a:r>
            <a:r>
              <a:rPr lang="en-US" b="1" dirty="0" smtClean="0"/>
              <a:t>lysosomes</a:t>
            </a:r>
            <a:r>
              <a:rPr lang="en-US" dirty="0" smtClean="0"/>
              <a:t>.	</a:t>
            </a:r>
          </a:p>
          <a:p>
            <a:r>
              <a:rPr lang="en-US" b="1" dirty="0" smtClean="0"/>
              <a:t>Note, even this has a membrane separating it from the cytoplasm</a:t>
            </a:r>
            <a:r>
              <a:rPr lang="en-US" dirty="0" smtClean="0"/>
              <a:t>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10" y="1140541"/>
            <a:ext cx="5706090" cy="556691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982065" y="4085303"/>
            <a:ext cx="2389238" cy="157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39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Mitochondria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0372"/>
            <a:ext cx="5648632" cy="5017627"/>
          </a:xfrm>
        </p:spPr>
        <p:txBody>
          <a:bodyPr/>
          <a:lstStyle/>
          <a:p>
            <a:r>
              <a:rPr lang="en-CA" dirty="0" smtClean="0"/>
              <a:t>Produces _____ (site of respiration)</a:t>
            </a:r>
          </a:p>
          <a:p>
            <a:r>
              <a:rPr lang="en-CA" dirty="0" smtClean="0"/>
              <a:t>Possesses a _________ membrane.</a:t>
            </a:r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_______ contain ________ for ATP production.</a:t>
            </a:r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632" y="2132935"/>
            <a:ext cx="6543368" cy="297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Mitochondria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87" y="1840373"/>
            <a:ext cx="5143185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Produces </a:t>
            </a:r>
            <a:r>
              <a:rPr lang="en-CA" b="1" dirty="0" smtClean="0"/>
              <a:t>ATP</a:t>
            </a:r>
            <a:r>
              <a:rPr lang="en-CA" dirty="0" smtClean="0"/>
              <a:t> (site of respiration)</a:t>
            </a:r>
          </a:p>
          <a:p>
            <a:r>
              <a:rPr lang="en-CA" b="1" dirty="0" smtClean="0"/>
              <a:t>Double</a:t>
            </a:r>
            <a:r>
              <a:rPr lang="en-CA" dirty="0" smtClean="0"/>
              <a:t> membrane. Molecules need to pass through its membranes.</a:t>
            </a:r>
          </a:p>
          <a:p>
            <a:r>
              <a:rPr lang="en-CA" b="1" dirty="0" smtClean="0"/>
              <a:t>Cristae</a:t>
            </a:r>
            <a:r>
              <a:rPr lang="en-CA" dirty="0" smtClean="0"/>
              <a:t> contain </a:t>
            </a:r>
            <a:r>
              <a:rPr lang="en-CA" b="1" dirty="0" smtClean="0"/>
              <a:t>enzymes</a:t>
            </a:r>
            <a:r>
              <a:rPr lang="en-CA" dirty="0" smtClean="0"/>
              <a:t> for ATP production.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Double-membrane due to ingestion of an aerobic molecule (evolutionarily speaking)</a:t>
            </a:r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173" y="1840373"/>
            <a:ext cx="6930827" cy="314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Lysosome (Animal Cell)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240" y="1474840"/>
            <a:ext cx="5958348" cy="212376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________________________ and digestion.</a:t>
            </a:r>
          </a:p>
          <a:p>
            <a:r>
              <a:rPr lang="en-CA" dirty="0" smtClean="0"/>
              <a:t>Recycle organic material and a part of ___________ (programmed cell death)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02" y="1690688"/>
            <a:ext cx="3045938" cy="86381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3421626"/>
            <a:ext cx="19787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Vacuole</a:t>
            </a:r>
            <a:endParaRPr lang="en-CA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72614" y="4570208"/>
            <a:ext cx="5105770" cy="20097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Smaller in ____________ cells.</a:t>
            </a:r>
          </a:p>
          <a:p>
            <a:r>
              <a:rPr lang="en-CA" dirty="0"/>
              <a:t>Function: </a:t>
            </a:r>
            <a:r>
              <a:rPr lang="en-CA" dirty="0" smtClean="0"/>
              <a:t>__________________. Stores water (plants need more water to maintain </a:t>
            </a:r>
            <a:r>
              <a:rPr lang="en-CA" dirty="0" smtClean="0">
                <a:hlinkClick r:id="rId3"/>
              </a:rPr>
              <a:t>turgor pressure</a:t>
            </a:r>
            <a:r>
              <a:rPr lang="en-CA" dirty="0" smtClean="0"/>
              <a:t>). Or poisonous substances or pigments!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383" y="3700471"/>
            <a:ext cx="1733550" cy="1733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1933" y="4141733"/>
            <a:ext cx="4480067" cy="271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Lysosome (Animal Cell)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484" y="1445342"/>
            <a:ext cx="5914103" cy="2153265"/>
          </a:xfrm>
        </p:spPr>
        <p:txBody>
          <a:bodyPr>
            <a:normAutofit/>
          </a:bodyPr>
          <a:lstStyle/>
          <a:p>
            <a:r>
              <a:rPr lang="en-CA" dirty="0" smtClean="0"/>
              <a:t>Waste management system and digestion.</a:t>
            </a:r>
          </a:p>
          <a:p>
            <a:r>
              <a:rPr lang="en-CA" dirty="0" smtClean="0"/>
              <a:t>Recycle organic material and a part of apoptosis (programmed cell death)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02" y="1690688"/>
            <a:ext cx="3045938" cy="86381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3421626"/>
            <a:ext cx="19787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Vacuole</a:t>
            </a:r>
            <a:endParaRPr lang="en-CA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72614" y="4570208"/>
            <a:ext cx="5105770" cy="20097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Smaller in animal cells.</a:t>
            </a:r>
          </a:p>
          <a:p>
            <a:r>
              <a:rPr lang="en-CA" dirty="0" smtClean="0"/>
              <a:t>Function: Storage and transport. Stores water (plants need more water to maintain </a:t>
            </a:r>
            <a:r>
              <a:rPr lang="en-CA" dirty="0" smtClean="0">
                <a:hlinkClick r:id="rId3"/>
              </a:rPr>
              <a:t>turgor pressure</a:t>
            </a:r>
            <a:r>
              <a:rPr lang="en-CA" dirty="0" smtClean="0"/>
              <a:t>). Or poisonous substances or pigments!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383" y="3700471"/>
            <a:ext cx="1733550" cy="1733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1933" y="4141733"/>
            <a:ext cx="4480067" cy="271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33" y="852638"/>
            <a:ext cx="6638231" cy="51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Chloroplast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9892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Site of __________________.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Contains ____________ (why is it green?)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Double-membrane (like mitochondria) – ____________ has chlorophyll in its membrane (light-dependent reactions).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___________ – site of light independent reactions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60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33" y="852638"/>
            <a:ext cx="6638231" cy="51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Chloroplast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9892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Site of photosynthesis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Contains chlorophyll (why is it green?)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Double-membrane </a:t>
            </a:r>
            <a:r>
              <a:rPr lang="en-CA" dirty="0"/>
              <a:t>(like mitochondria) – </a:t>
            </a:r>
            <a:r>
              <a:rPr lang="en-CA" dirty="0" smtClean="0"/>
              <a:t>thylakoid has chlorophyll in its membrane (light-dependent reactions).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Stroma – site of light independent reactions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0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might </a:t>
            </a:r>
            <a:r>
              <a:rPr lang="en-CA" b="1" u="sng" dirty="0" smtClean="0"/>
              <a:t>four</a:t>
            </a:r>
            <a:r>
              <a:rPr lang="en-CA" dirty="0" smtClean="0"/>
              <a:t> of these organelles interact?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How might </a:t>
            </a:r>
            <a:r>
              <a:rPr lang="en-CA" b="1" u="sng" dirty="0"/>
              <a:t>four</a:t>
            </a:r>
            <a:r>
              <a:rPr lang="en-CA" dirty="0"/>
              <a:t> of these organelles </a:t>
            </a:r>
            <a:r>
              <a:rPr lang="en-CA" dirty="0" smtClean="0"/>
              <a:t>interact to perform a particular function?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might chloroplasts and mitochondria have their own DNA and ribosomes (hint: Endosymbiotic theory)?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69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Identifying these in Eukaryotic Cells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little bit of colouring!</a:t>
            </a:r>
          </a:p>
          <a:p>
            <a:endParaRPr lang="en-CA" dirty="0"/>
          </a:p>
          <a:p>
            <a:r>
              <a:rPr lang="en-CA" dirty="0" smtClean="0"/>
              <a:t>Expect a quiz tomorrow in which you will need to illustrate a step-by-step process in which these organelles work together to perform a specific function for the cell – stating what happens at each step in the process..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57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Coordination of Components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coordination within cells also exist within organ systems and between organisms (and this coordination can be influenced by the gene expression and regulation we’ve discussed already).</a:t>
            </a:r>
          </a:p>
          <a:p>
            <a:r>
              <a:rPr lang="en-CA" dirty="0" smtClean="0"/>
              <a:t>Organ systems are comprised of separate structures (organ) performing a larger particular function such as evidenced by:</a:t>
            </a:r>
          </a:p>
          <a:p>
            <a:endParaRPr lang="en-CA" dirty="0"/>
          </a:p>
          <a:p>
            <a:r>
              <a:rPr lang="en-CA" dirty="0" smtClean="0"/>
              <a:t>Some organ systems even work in cooperation with one another such as: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349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Coordination of Components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97" y="1825625"/>
            <a:ext cx="10867103" cy="482589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This coordination within cells also exist within organ systems and between organisms (and this coordination can be influenced by the gene expression and regulation we’ve discussed already).</a:t>
            </a:r>
          </a:p>
          <a:p>
            <a:r>
              <a:rPr lang="en-CA" dirty="0" smtClean="0"/>
              <a:t>Organ systems are comprised of separate structures (organ) performing a larger particular function such as evidenced by:</a:t>
            </a:r>
          </a:p>
          <a:p>
            <a:pPr marL="0" indent="0">
              <a:buNone/>
            </a:pPr>
            <a:r>
              <a:rPr lang="en-CA" dirty="0" smtClean="0">
                <a:solidFill>
                  <a:schemeClr val="tx2"/>
                </a:solidFill>
              </a:rPr>
              <a:t>Small intestines, large intestines, rectum, esophagus, stomach</a:t>
            </a:r>
            <a:endParaRPr lang="en-CA" dirty="0"/>
          </a:p>
          <a:p>
            <a:pPr marL="0" indent="0">
              <a:buNone/>
            </a:pPr>
            <a:r>
              <a:rPr lang="en-CA" dirty="0" smtClean="0">
                <a:solidFill>
                  <a:schemeClr val="tx2"/>
                </a:solidFill>
              </a:rPr>
              <a:t>Digestive system – extract nutrients – excrete waste.</a:t>
            </a:r>
            <a:endParaRPr lang="en-CA" dirty="0">
              <a:solidFill>
                <a:schemeClr val="tx2"/>
              </a:solidFill>
            </a:endParaRPr>
          </a:p>
          <a:p>
            <a:r>
              <a:rPr lang="en-CA" dirty="0" smtClean="0"/>
              <a:t>Some organ systems even work in cooperation with one another such as:</a:t>
            </a:r>
          </a:p>
          <a:p>
            <a:pPr marL="0" indent="0">
              <a:buNone/>
            </a:pPr>
            <a:r>
              <a:rPr lang="en-CA" dirty="0" smtClean="0">
                <a:solidFill>
                  <a:schemeClr val="tx2"/>
                </a:solidFill>
              </a:rPr>
              <a:t>Cardiovascular system (blood circulation) with respiratory system (harnessing airborne O</a:t>
            </a:r>
            <a:r>
              <a:rPr lang="en-CA" baseline="-25000" dirty="0" smtClean="0">
                <a:solidFill>
                  <a:schemeClr val="tx2"/>
                </a:solidFill>
              </a:rPr>
              <a:t>2</a:t>
            </a:r>
            <a:r>
              <a:rPr lang="en-CA" dirty="0" smtClean="0">
                <a:solidFill>
                  <a:schemeClr val="tx2"/>
                </a:solidFill>
              </a:rPr>
              <a:t>)</a:t>
            </a:r>
            <a:endParaRPr lang="en-CA" baseline="-25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6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Communities, Populations and Interactions</a:t>
            </a:r>
            <a:br>
              <a:rPr lang="en-CA" dirty="0" smtClean="0"/>
            </a:br>
            <a:r>
              <a:rPr lang="en-CA" sz="2400" dirty="0" smtClean="0"/>
              <a:t>Communities are composed of populations that interact in certain ways.</a:t>
            </a:r>
            <a:endParaRPr lang="en-C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82381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You get some reading time to finish class today!</a:t>
            </a:r>
          </a:p>
          <a:p>
            <a:endParaRPr lang="en-CA" dirty="0"/>
          </a:p>
          <a:p>
            <a:r>
              <a:rPr lang="en-CA" dirty="0" smtClean="0"/>
              <a:t>Ch. 45.4, 45.5, 45.6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Expect a quiz tomorrow regarding predator/prey populations and how they fluctuate in a community.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Mathematics allows us to make calculations about communities – much like we did in our lab.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581" y="1825625"/>
            <a:ext cx="6075477" cy="315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Coordination and Communities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There’s coordination between organs, cells, organelles, and organisms!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265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Growth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all influences population growth?</a:t>
            </a:r>
          </a:p>
          <a:p>
            <a:endParaRPr lang="en-CA" dirty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2408244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Growth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all influences population growth?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Health – nutrition, disease</a:t>
            </a:r>
          </a:p>
          <a:p>
            <a:r>
              <a:rPr lang="en-CA" dirty="0" smtClean="0"/>
              <a:t>Predators</a:t>
            </a:r>
          </a:p>
          <a:p>
            <a:r>
              <a:rPr lang="en-CA" dirty="0" smtClean="0"/>
              <a:t>Territory – habitat-based, certain organisms adapted to certain environments</a:t>
            </a:r>
          </a:p>
          <a:p>
            <a:r>
              <a:rPr lang="en-CA" dirty="0" smtClean="0"/>
              <a:t>Availability of resources </a:t>
            </a:r>
          </a:p>
          <a:p>
            <a:r>
              <a:rPr lang="en-CA" dirty="0" smtClean="0"/>
              <a:t>Accumulation of waste  </a:t>
            </a:r>
          </a:p>
          <a:p>
            <a:endParaRPr lang="en-CA" dirty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83049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Growth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all influences population growth?</a:t>
            </a:r>
          </a:p>
          <a:p>
            <a:pPr marL="0" indent="0">
              <a:buNone/>
            </a:pPr>
            <a:r>
              <a:rPr lang="en-CA" dirty="0"/>
              <a:t>Resources</a:t>
            </a:r>
          </a:p>
          <a:p>
            <a:pPr marL="0" indent="0">
              <a:buNone/>
            </a:pPr>
            <a:r>
              <a:rPr lang="en-CA" dirty="0"/>
              <a:t>Territoriality</a:t>
            </a:r>
          </a:p>
          <a:p>
            <a:pPr marL="0" indent="0">
              <a:buNone/>
            </a:pPr>
            <a:r>
              <a:rPr lang="en-CA" dirty="0"/>
              <a:t>Health </a:t>
            </a:r>
          </a:p>
          <a:p>
            <a:pPr marL="0" indent="0">
              <a:buNone/>
            </a:pPr>
            <a:r>
              <a:rPr lang="en-CA" dirty="0"/>
              <a:t>Predation</a:t>
            </a:r>
          </a:p>
          <a:p>
            <a:pPr marL="0" indent="0">
              <a:buNone/>
            </a:pPr>
            <a:r>
              <a:rPr lang="en-CA" dirty="0"/>
              <a:t>Accumulation of Wastes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631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Studying Populations - Age Structures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When we analyze communities of organisms and make observations about their characteristics or demographics, we can make inferences about population growth/decline.</a:t>
            </a:r>
          </a:p>
          <a:p>
            <a:endParaRPr lang="en-CA" dirty="0"/>
          </a:p>
          <a:p>
            <a:r>
              <a:rPr lang="en-CA" dirty="0" smtClean="0"/>
              <a:t>Which to the right is stable?</a:t>
            </a:r>
          </a:p>
          <a:p>
            <a:r>
              <a:rPr lang="en-CA" dirty="0" smtClean="0"/>
              <a:t>Which is soon to experience growth?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938" y="1825625"/>
            <a:ext cx="5428082" cy="3546347"/>
          </a:xfrm>
        </p:spPr>
      </p:pic>
    </p:spTree>
    <p:extLst>
      <p:ext uri="{BB962C8B-B14F-4D97-AF65-F5344CB8AC3E}">
        <p14:creationId xmlns:p14="http://schemas.microsoft.com/office/powerpoint/2010/main" val="72713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Studying Populations - Age Structures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When we analyze communities of organisms and make observations about their characteristics or demographics, we can make inferences about population growth/decline.</a:t>
            </a:r>
          </a:p>
          <a:p>
            <a:endParaRPr lang="en-CA" dirty="0"/>
          </a:p>
          <a:p>
            <a:r>
              <a:rPr lang="en-CA" dirty="0" smtClean="0"/>
              <a:t>Which to the right is stable?</a:t>
            </a:r>
          </a:p>
          <a:p>
            <a:r>
              <a:rPr lang="en-CA" dirty="0" smtClean="0"/>
              <a:t>Which is soon to experience growth?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938" y="1825625"/>
            <a:ext cx="5428082" cy="3546347"/>
          </a:xfrm>
        </p:spPr>
      </p:pic>
    </p:spTree>
    <p:extLst>
      <p:ext uri="{BB962C8B-B14F-4D97-AF65-F5344CB8AC3E}">
        <p14:creationId xmlns:p14="http://schemas.microsoft.com/office/powerpoint/2010/main" val="212977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Growth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110" y="3741331"/>
            <a:ext cx="7977890" cy="311666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355" y="1690688"/>
            <a:ext cx="5181600" cy="4351338"/>
          </a:xfrm>
        </p:spPr>
        <p:txBody>
          <a:bodyPr/>
          <a:lstStyle/>
          <a:p>
            <a:r>
              <a:rPr lang="en-CA" b="1" dirty="0" smtClean="0"/>
              <a:t>Logistic Growth </a:t>
            </a:r>
            <a:r>
              <a:rPr lang="en-CA" dirty="0" smtClean="0"/>
              <a:t>– </a:t>
            </a:r>
          </a:p>
          <a:p>
            <a:pPr marL="0" indent="0">
              <a:buNone/>
            </a:pPr>
            <a:r>
              <a:rPr lang="en-CA" dirty="0" smtClean="0"/>
              <a:t>“Balanced” or stable growth in which there is an equilibrium established with available resources – and other population growth factors.  </a:t>
            </a:r>
            <a:endParaRPr lang="en-CA" dirty="0"/>
          </a:p>
          <a:p>
            <a:r>
              <a:rPr lang="en-CA" b="1" dirty="0" smtClean="0"/>
              <a:t>Exponential Growth </a:t>
            </a:r>
            <a:r>
              <a:rPr lang="en-CA" dirty="0" smtClean="0"/>
              <a:t>–</a:t>
            </a:r>
          </a:p>
          <a:p>
            <a:pPr marL="0" indent="0">
              <a:buNone/>
            </a:pPr>
            <a:r>
              <a:rPr lang="en-CA" dirty="0" smtClean="0"/>
              <a:t>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6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Growth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110" y="3741331"/>
            <a:ext cx="7977890" cy="311666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355" y="1690688"/>
            <a:ext cx="5181600" cy="4351338"/>
          </a:xfrm>
        </p:spPr>
        <p:txBody>
          <a:bodyPr/>
          <a:lstStyle/>
          <a:p>
            <a:r>
              <a:rPr lang="en-CA" b="1" dirty="0" smtClean="0"/>
              <a:t>Logistic Growth </a:t>
            </a:r>
            <a:r>
              <a:rPr lang="en-CA" dirty="0" smtClean="0"/>
              <a:t>– </a:t>
            </a:r>
          </a:p>
          <a:p>
            <a:pPr marL="0" indent="0">
              <a:buNone/>
            </a:pPr>
            <a:r>
              <a:rPr lang="en-CA" dirty="0" smtClean="0"/>
              <a:t>“Balanced” or stable growth in which there is an equilibrium established with available resources – and other population growth factors. Growth rates change based on the size.</a:t>
            </a:r>
            <a:endParaRPr lang="en-CA" dirty="0"/>
          </a:p>
          <a:p>
            <a:r>
              <a:rPr lang="en-CA" b="1" dirty="0" smtClean="0"/>
              <a:t>Exponential Growth </a:t>
            </a:r>
            <a:r>
              <a:rPr lang="en-CA" dirty="0" smtClean="0"/>
              <a:t>–</a:t>
            </a:r>
          </a:p>
          <a:p>
            <a:pPr marL="0" indent="0">
              <a:buNone/>
            </a:pPr>
            <a:r>
              <a:rPr lang="en-CA" dirty="0" smtClean="0"/>
              <a:t>Growth rates don’t change regardless of size.</a:t>
            </a:r>
          </a:p>
          <a:p>
            <a:pPr marL="0" indent="0">
              <a:buNone/>
            </a:pPr>
            <a:endParaRPr lang="en-CA" dirty="0"/>
          </a:p>
        </p:txBody>
      </p:sp>
      <p:grpSp>
        <p:nvGrpSpPr>
          <p:cNvPr id="15" name="SMARTInkShape-Group1"/>
          <p:cNvGrpSpPr/>
          <p:nvPr/>
        </p:nvGrpSpPr>
        <p:grpSpPr>
          <a:xfrm>
            <a:off x="5845970" y="2881337"/>
            <a:ext cx="1488281" cy="690309"/>
            <a:chOff x="5845970" y="2881337"/>
            <a:chExt cx="1488281" cy="690309"/>
          </a:xfrm>
        </p:grpSpPr>
        <p:sp>
          <p:nvSpPr>
            <p:cNvPr id="6" name="SMARTInkShape-1"/>
            <p:cNvSpPr/>
            <p:nvPr>
              <p:custDataLst>
                <p:tags r:id="rId5"/>
              </p:custDataLst>
            </p:nvPr>
          </p:nvSpPr>
          <p:spPr>
            <a:xfrm>
              <a:off x="5965031" y="2964656"/>
              <a:ext cx="11908" cy="1"/>
            </a:xfrm>
            <a:custGeom>
              <a:avLst/>
              <a:gdLst/>
              <a:ahLst/>
              <a:cxnLst/>
              <a:rect l="0" t="0" r="0" b="0"/>
              <a:pathLst>
                <a:path w="11908" h="1">
                  <a:moveTo>
                    <a:pt x="0" y="0"/>
                  </a:moveTo>
                  <a:lnTo>
                    <a:pt x="0" y="0"/>
                  </a:lnTo>
                  <a:lnTo>
                    <a:pt x="1190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SMARTInkShape-2"/>
            <p:cNvSpPr/>
            <p:nvPr>
              <p:custDataLst>
                <p:tags r:id="rId6"/>
              </p:custDataLst>
            </p:nvPr>
          </p:nvSpPr>
          <p:spPr>
            <a:xfrm>
              <a:off x="5845970" y="2940844"/>
              <a:ext cx="589324" cy="523857"/>
            </a:xfrm>
            <a:custGeom>
              <a:avLst/>
              <a:gdLst/>
              <a:ahLst/>
              <a:cxnLst/>
              <a:rect l="0" t="0" r="0" b="0"/>
              <a:pathLst>
                <a:path w="589324" h="523857">
                  <a:moveTo>
                    <a:pt x="47624" y="11906"/>
                  </a:moveTo>
                  <a:lnTo>
                    <a:pt x="47624" y="11906"/>
                  </a:lnTo>
                  <a:lnTo>
                    <a:pt x="47624" y="5585"/>
                  </a:lnTo>
                  <a:lnTo>
                    <a:pt x="46301" y="3723"/>
                  </a:lnTo>
                  <a:lnTo>
                    <a:pt x="44096" y="2482"/>
                  </a:lnTo>
                  <a:lnTo>
                    <a:pt x="35498" y="326"/>
                  </a:lnTo>
                  <a:lnTo>
                    <a:pt x="23812" y="0"/>
                  </a:lnTo>
                  <a:lnTo>
                    <a:pt x="22489" y="55823"/>
                  </a:lnTo>
                  <a:lnTo>
                    <a:pt x="13560" y="91838"/>
                  </a:lnTo>
                  <a:lnTo>
                    <a:pt x="22301" y="149206"/>
                  </a:lnTo>
                  <a:lnTo>
                    <a:pt x="23679" y="208547"/>
                  </a:lnTo>
                  <a:lnTo>
                    <a:pt x="23794" y="262746"/>
                  </a:lnTo>
                  <a:lnTo>
                    <a:pt x="23808" y="316042"/>
                  </a:lnTo>
                  <a:lnTo>
                    <a:pt x="22488" y="368022"/>
                  </a:lnTo>
                  <a:lnTo>
                    <a:pt x="13560" y="422163"/>
                  </a:lnTo>
                  <a:lnTo>
                    <a:pt x="8595" y="464015"/>
                  </a:lnTo>
                  <a:lnTo>
                    <a:pt x="1697" y="489708"/>
                  </a:lnTo>
                  <a:lnTo>
                    <a:pt x="0" y="523812"/>
                  </a:lnTo>
                  <a:lnTo>
                    <a:pt x="6320" y="523856"/>
                  </a:lnTo>
                  <a:lnTo>
                    <a:pt x="12950" y="520339"/>
                  </a:lnTo>
                  <a:lnTo>
                    <a:pt x="20307" y="515688"/>
                  </a:lnTo>
                  <a:lnTo>
                    <a:pt x="77205" y="493080"/>
                  </a:lnTo>
                  <a:lnTo>
                    <a:pt x="131727" y="488804"/>
                  </a:lnTo>
                  <a:lnTo>
                    <a:pt x="180066" y="480101"/>
                  </a:lnTo>
                  <a:lnTo>
                    <a:pt x="235671" y="477011"/>
                  </a:lnTo>
                  <a:lnTo>
                    <a:pt x="291585" y="476400"/>
                  </a:lnTo>
                  <a:lnTo>
                    <a:pt x="337896" y="476294"/>
                  </a:lnTo>
                  <a:lnTo>
                    <a:pt x="391446" y="477581"/>
                  </a:lnTo>
                  <a:lnTo>
                    <a:pt x="440242" y="485676"/>
                  </a:lnTo>
                  <a:lnTo>
                    <a:pt x="498700" y="487829"/>
                  </a:lnTo>
                  <a:lnTo>
                    <a:pt x="526264" y="489382"/>
                  </a:lnTo>
                  <a:lnTo>
                    <a:pt x="581551" y="499733"/>
                  </a:lnTo>
                  <a:lnTo>
                    <a:pt x="588314" y="499916"/>
                  </a:lnTo>
                  <a:lnTo>
                    <a:pt x="589323" y="498642"/>
                  </a:lnTo>
                  <a:lnTo>
                    <a:pt x="588673" y="496469"/>
                  </a:lnTo>
                  <a:lnTo>
                    <a:pt x="583713" y="488643"/>
                  </a:lnTo>
                  <a:lnTo>
                    <a:pt x="571499" y="488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SMARTInkShape-3"/>
            <p:cNvSpPr/>
            <p:nvPr>
              <p:custDataLst>
                <p:tags r:id="rId7"/>
              </p:custDataLst>
            </p:nvPr>
          </p:nvSpPr>
          <p:spPr>
            <a:xfrm>
              <a:off x="5917406" y="3083719"/>
              <a:ext cx="296898" cy="83345"/>
            </a:xfrm>
            <a:custGeom>
              <a:avLst/>
              <a:gdLst/>
              <a:ahLst/>
              <a:cxnLst/>
              <a:rect l="0" t="0" r="0" b="0"/>
              <a:pathLst>
                <a:path w="296898" h="83345">
                  <a:moveTo>
                    <a:pt x="0" y="83344"/>
                  </a:moveTo>
                  <a:lnTo>
                    <a:pt x="0" y="83344"/>
                  </a:lnTo>
                  <a:lnTo>
                    <a:pt x="17737" y="65607"/>
                  </a:lnTo>
                  <a:lnTo>
                    <a:pt x="24640" y="62231"/>
                  </a:lnTo>
                  <a:lnTo>
                    <a:pt x="77779" y="48431"/>
                  </a:lnTo>
                  <a:lnTo>
                    <a:pt x="134008" y="47695"/>
                  </a:lnTo>
                  <a:lnTo>
                    <a:pt x="189578" y="47634"/>
                  </a:lnTo>
                  <a:lnTo>
                    <a:pt x="216832" y="46304"/>
                  </a:lnTo>
                  <a:lnTo>
                    <a:pt x="275404" y="36209"/>
                  </a:lnTo>
                  <a:lnTo>
                    <a:pt x="289005" y="35864"/>
                  </a:lnTo>
                  <a:lnTo>
                    <a:pt x="291889" y="34492"/>
                  </a:lnTo>
                  <a:lnTo>
                    <a:pt x="293812" y="32255"/>
                  </a:lnTo>
                  <a:lnTo>
                    <a:pt x="296897" y="25480"/>
                  </a:lnTo>
                  <a:lnTo>
                    <a:pt x="287339" y="13707"/>
                  </a:lnTo>
                  <a:lnTo>
                    <a:pt x="2619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SMARTInkShape-4"/>
            <p:cNvSpPr/>
            <p:nvPr>
              <p:custDataLst>
                <p:tags r:id="rId8"/>
              </p:custDataLst>
            </p:nvPr>
          </p:nvSpPr>
          <p:spPr>
            <a:xfrm>
              <a:off x="5857875" y="2881337"/>
              <a:ext cx="511970" cy="35695"/>
            </a:xfrm>
            <a:custGeom>
              <a:avLst/>
              <a:gdLst/>
              <a:ahLst/>
              <a:cxnLst/>
              <a:rect l="0" t="0" r="0" b="0"/>
              <a:pathLst>
                <a:path w="511970" h="35695">
                  <a:moveTo>
                    <a:pt x="0" y="35694"/>
                  </a:moveTo>
                  <a:lnTo>
                    <a:pt x="0" y="35694"/>
                  </a:lnTo>
                  <a:lnTo>
                    <a:pt x="0" y="29374"/>
                  </a:lnTo>
                  <a:lnTo>
                    <a:pt x="1323" y="27512"/>
                  </a:lnTo>
                  <a:lnTo>
                    <a:pt x="3528" y="26270"/>
                  </a:lnTo>
                  <a:lnTo>
                    <a:pt x="10251" y="24278"/>
                  </a:lnTo>
                  <a:lnTo>
                    <a:pt x="23730" y="14380"/>
                  </a:lnTo>
                  <a:lnTo>
                    <a:pt x="51129" y="4831"/>
                  </a:lnTo>
                  <a:lnTo>
                    <a:pt x="99470" y="935"/>
                  </a:lnTo>
                  <a:lnTo>
                    <a:pt x="144125" y="260"/>
                  </a:lnTo>
                  <a:lnTo>
                    <a:pt x="190871" y="60"/>
                  </a:lnTo>
                  <a:lnTo>
                    <a:pt x="238235" y="0"/>
                  </a:lnTo>
                  <a:lnTo>
                    <a:pt x="285783" y="3511"/>
                  </a:lnTo>
                  <a:lnTo>
                    <a:pt x="342936" y="10228"/>
                  </a:lnTo>
                  <a:lnTo>
                    <a:pt x="400976" y="11664"/>
                  </a:lnTo>
                  <a:lnTo>
                    <a:pt x="418982" y="13108"/>
                  </a:lnTo>
                  <a:lnTo>
                    <a:pt x="477800" y="23294"/>
                  </a:lnTo>
                  <a:lnTo>
                    <a:pt x="487081" y="27096"/>
                  </a:lnTo>
                  <a:lnTo>
                    <a:pt x="497499" y="33996"/>
                  </a:lnTo>
                  <a:lnTo>
                    <a:pt x="511969" y="356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SMARTInkShape-5"/>
            <p:cNvSpPr/>
            <p:nvPr>
              <p:custDataLst>
                <p:tags r:id="rId9"/>
              </p:custDataLst>
            </p:nvPr>
          </p:nvSpPr>
          <p:spPr>
            <a:xfrm>
              <a:off x="6512719" y="3083719"/>
              <a:ext cx="142876" cy="333376"/>
            </a:xfrm>
            <a:custGeom>
              <a:avLst/>
              <a:gdLst/>
              <a:ahLst/>
              <a:cxnLst/>
              <a:rect l="0" t="0" r="0" b="0"/>
              <a:pathLst>
                <a:path w="142876" h="333376">
                  <a:moveTo>
                    <a:pt x="142875" y="0"/>
                  </a:moveTo>
                  <a:lnTo>
                    <a:pt x="142875" y="0"/>
                  </a:lnTo>
                  <a:lnTo>
                    <a:pt x="142875" y="18184"/>
                  </a:lnTo>
                  <a:lnTo>
                    <a:pt x="128176" y="71837"/>
                  </a:lnTo>
                  <a:lnTo>
                    <a:pt x="120467" y="87490"/>
                  </a:lnTo>
                  <a:lnTo>
                    <a:pt x="103897" y="111177"/>
                  </a:lnTo>
                  <a:lnTo>
                    <a:pt x="86504" y="166937"/>
                  </a:lnTo>
                  <a:lnTo>
                    <a:pt x="71278" y="198144"/>
                  </a:lnTo>
                  <a:lnTo>
                    <a:pt x="32187" y="252712"/>
                  </a:lnTo>
                  <a:lnTo>
                    <a:pt x="9591" y="282311"/>
                  </a:lnTo>
                  <a:lnTo>
                    <a:pt x="0" y="3333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SMARTInkShape-6"/>
            <p:cNvSpPr/>
            <p:nvPr>
              <p:custDataLst>
                <p:tags r:id="rId10"/>
              </p:custDataLst>
            </p:nvPr>
          </p:nvSpPr>
          <p:spPr>
            <a:xfrm>
              <a:off x="6405563" y="3083719"/>
              <a:ext cx="319669" cy="261938"/>
            </a:xfrm>
            <a:custGeom>
              <a:avLst/>
              <a:gdLst/>
              <a:ahLst/>
              <a:cxnLst/>
              <a:rect l="0" t="0" r="0" b="0"/>
              <a:pathLst>
                <a:path w="319669" h="261938">
                  <a:moveTo>
                    <a:pt x="297656" y="261937"/>
                  </a:moveTo>
                  <a:lnTo>
                    <a:pt x="297656" y="261937"/>
                  </a:lnTo>
                  <a:lnTo>
                    <a:pt x="303976" y="261937"/>
                  </a:lnTo>
                  <a:lnTo>
                    <a:pt x="305838" y="260614"/>
                  </a:lnTo>
                  <a:lnTo>
                    <a:pt x="307080" y="258409"/>
                  </a:lnTo>
                  <a:lnTo>
                    <a:pt x="307907" y="255617"/>
                  </a:lnTo>
                  <a:lnTo>
                    <a:pt x="309782" y="253755"/>
                  </a:lnTo>
                  <a:lnTo>
                    <a:pt x="319668" y="250521"/>
                  </a:lnTo>
                  <a:lnTo>
                    <a:pt x="311607" y="248805"/>
                  </a:lnTo>
                  <a:lnTo>
                    <a:pt x="253280" y="203963"/>
                  </a:lnTo>
                  <a:lnTo>
                    <a:pt x="196060" y="164859"/>
                  </a:lnTo>
                  <a:lnTo>
                    <a:pt x="142039" y="130205"/>
                  </a:lnTo>
                  <a:lnTo>
                    <a:pt x="84315" y="86804"/>
                  </a:lnTo>
                  <a:lnTo>
                    <a:pt x="24882" y="36544"/>
                  </a:lnTo>
                  <a:lnTo>
                    <a:pt x="2414" y="14306"/>
                  </a:lnTo>
                  <a:lnTo>
                    <a:pt x="1073" y="944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SMARTInkShape-7"/>
            <p:cNvSpPr/>
            <p:nvPr>
              <p:custDataLst>
                <p:tags r:id="rId11"/>
              </p:custDataLst>
            </p:nvPr>
          </p:nvSpPr>
          <p:spPr>
            <a:xfrm>
              <a:off x="6727031" y="3014714"/>
              <a:ext cx="225953" cy="556932"/>
            </a:xfrm>
            <a:custGeom>
              <a:avLst/>
              <a:gdLst/>
              <a:ahLst/>
              <a:cxnLst/>
              <a:rect l="0" t="0" r="0" b="0"/>
              <a:pathLst>
                <a:path w="225953" h="556932">
                  <a:moveTo>
                    <a:pt x="0" y="140442"/>
                  </a:moveTo>
                  <a:lnTo>
                    <a:pt x="0" y="140442"/>
                  </a:lnTo>
                  <a:lnTo>
                    <a:pt x="16572" y="157014"/>
                  </a:lnTo>
                  <a:lnTo>
                    <a:pt x="20595" y="168092"/>
                  </a:lnTo>
                  <a:lnTo>
                    <a:pt x="32894" y="215276"/>
                  </a:lnTo>
                  <a:lnTo>
                    <a:pt x="44324" y="269338"/>
                  </a:lnTo>
                  <a:lnTo>
                    <a:pt x="53293" y="324947"/>
                  </a:lnTo>
                  <a:lnTo>
                    <a:pt x="70325" y="371205"/>
                  </a:lnTo>
                  <a:lnTo>
                    <a:pt x="90278" y="424738"/>
                  </a:lnTo>
                  <a:lnTo>
                    <a:pt x="106958" y="473530"/>
                  </a:lnTo>
                  <a:lnTo>
                    <a:pt x="116329" y="496179"/>
                  </a:lnTo>
                  <a:lnTo>
                    <a:pt x="153443" y="555414"/>
                  </a:lnTo>
                  <a:lnTo>
                    <a:pt x="154606" y="556931"/>
                  </a:lnTo>
                  <a:lnTo>
                    <a:pt x="154729" y="544452"/>
                  </a:lnTo>
                  <a:lnTo>
                    <a:pt x="144526" y="494859"/>
                  </a:lnTo>
                  <a:lnTo>
                    <a:pt x="130723" y="448449"/>
                  </a:lnTo>
                  <a:lnTo>
                    <a:pt x="116196" y="399126"/>
                  </a:lnTo>
                  <a:lnTo>
                    <a:pt x="107646" y="359923"/>
                  </a:lnTo>
                  <a:lnTo>
                    <a:pt x="98114" y="317364"/>
                  </a:lnTo>
                  <a:lnTo>
                    <a:pt x="85058" y="276401"/>
                  </a:lnTo>
                  <a:lnTo>
                    <a:pt x="73964" y="236146"/>
                  </a:lnTo>
                  <a:lnTo>
                    <a:pt x="60280" y="179823"/>
                  </a:lnTo>
                  <a:lnTo>
                    <a:pt x="47847" y="133149"/>
                  </a:lnTo>
                  <a:lnTo>
                    <a:pt x="38115" y="81822"/>
                  </a:lnTo>
                  <a:lnTo>
                    <a:pt x="42750" y="51783"/>
                  </a:lnTo>
                  <a:lnTo>
                    <a:pt x="52501" y="32446"/>
                  </a:lnTo>
                  <a:lnTo>
                    <a:pt x="75486" y="5780"/>
                  </a:lnTo>
                  <a:lnTo>
                    <a:pt x="83380" y="1217"/>
                  </a:lnTo>
                  <a:lnTo>
                    <a:pt x="87336" y="0"/>
                  </a:lnTo>
                  <a:lnTo>
                    <a:pt x="98789" y="2177"/>
                  </a:lnTo>
                  <a:lnTo>
                    <a:pt x="151020" y="25618"/>
                  </a:lnTo>
                  <a:lnTo>
                    <a:pt x="198456" y="76008"/>
                  </a:lnTo>
                  <a:lnTo>
                    <a:pt x="215934" y="106799"/>
                  </a:lnTo>
                  <a:lnTo>
                    <a:pt x="224188" y="143253"/>
                  </a:lnTo>
                  <a:lnTo>
                    <a:pt x="225952" y="183946"/>
                  </a:lnTo>
                  <a:lnTo>
                    <a:pt x="222573" y="196378"/>
                  </a:lnTo>
                  <a:lnTo>
                    <a:pt x="219819" y="201545"/>
                  </a:lnTo>
                  <a:lnTo>
                    <a:pt x="203303" y="215138"/>
                  </a:lnTo>
                  <a:lnTo>
                    <a:pt x="174018" y="230260"/>
                  </a:lnTo>
                  <a:lnTo>
                    <a:pt x="118764" y="235216"/>
                  </a:lnTo>
                  <a:lnTo>
                    <a:pt x="92369" y="234228"/>
                  </a:lnTo>
                  <a:lnTo>
                    <a:pt x="69114" y="226145"/>
                  </a:lnTo>
                  <a:lnTo>
                    <a:pt x="40181" y="203801"/>
                  </a:lnTo>
                  <a:lnTo>
                    <a:pt x="26230" y="190400"/>
                  </a:lnTo>
                  <a:lnTo>
                    <a:pt x="26747" y="188300"/>
                  </a:lnTo>
                  <a:lnTo>
                    <a:pt x="35719" y="1761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SMARTInkShape-8"/>
            <p:cNvSpPr/>
            <p:nvPr>
              <p:custDataLst>
                <p:tags r:id="rId12"/>
              </p:custDataLst>
            </p:nvPr>
          </p:nvSpPr>
          <p:spPr>
            <a:xfrm>
              <a:off x="7012846" y="2953296"/>
              <a:ext cx="220506" cy="320159"/>
            </a:xfrm>
            <a:custGeom>
              <a:avLst/>
              <a:gdLst/>
              <a:ahLst/>
              <a:cxnLst/>
              <a:rect l="0" t="0" r="0" b="0"/>
              <a:pathLst>
                <a:path w="220506" h="320159">
                  <a:moveTo>
                    <a:pt x="83279" y="35173"/>
                  </a:moveTo>
                  <a:lnTo>
                    <a:pt x="83279" y="35173"/>
                  </a:lnTo>
                  <a:lnTo>
                    <a:pt x="83279" y="18601"/>
                  </a:lnTo>
                  <a:lnTo>
                    <a:pt x="81957" y="16187"/>
                  </a:lnTo>
                  <a:lnTo>
                    <a:pt x="79751" y="14578"/>
                  </a:lnTo>
                  <a:lnTo>
                    <a:pt x="76958" y="13506"/>
                  </a:lnTo>
                  <a:lnTo>
                    <a:pt x="75097" y="11468"/>
                  </a:lnTo>
                  <a:lnTo>
                    <a:pt x="73028" y="5675"/>
                  </a:lnTo>
                  <a:lnTo>
                    <a:pt x="71153" y="3602"/>
                  </a:lnTo>
                  <a:lnTo>
                    <a:pt x="65542" y="1297"/>
                  </a:lnTo>
                  <a:lnTo>
                    <a:pt x="54947" y="0"/>
                  </a:lnTo>
                  <a:lnTo>
                    <a:pt x="37107" y="5937"/>
                  </a:lnTo>
                  <a:lnTo>
                    <a:pt x="26158" y="16005"/>
                  </a:lnTo>
                  <a:lnTo>
                    <a:pt x="8349" y="44028"/>
                  </a:lnTo>
                  <a:lnTo>
                    <a:pt x="2428" y="73515"/>
                  </a:lnTo>
                  <a:lnTo>
                    <a:pt x="264" y="130768"/>
                  </a:lnTo>
                  <a:lnTo>
                    <a:pt x="0" y="184437"/>
                  </a:lnTo>
                  <a:lnTo>
                    <a:pt x="7020" y="211314"/>
                  </a:lnTo>
                  <a:lnTo>
                    <a:pt x="25847" y="245231"/>
                  </a:lnTo>
                  <a:lnTo>
                    <a:pt x="55912" y="280395"/>
                  </a:lnTo>
                  <a:lnTo>
                    <a:pt x="113410" y="312215"/>
                  </a:lnTo>
                  <a:lnTo>
                    <a:pt x="138362" y="318343"/>
                  </a:lnTo>
                  <a:lnTo>
                    <a:pt x="162512" y="320158"/>
                  </a:lnTo>
                  <a:lnTo>
                    <a:pt x="186425" y="314375"/>
                  </a:lnTo>
                  <a:lnTo>
                    <a:pt x="198795" y="304343"/>
                  </a:lnTo>
                  <a:lnTo>
                    <a:pt x="203946" y="297963"/>
                  </a:lnTo>
                  <a:lnTo>
                    <a:pt x="209670" y="280292"/>
                  </a:lnTo>
                  <a:lnTo>
                    <a:pt x="220505" y="223703"/>
                  </a:lnTo>
                  <a:lnTo>
                    <a:pt x="212348" y="168496"/>
                  </a:lnTo>
                  <a:lnTo>
                    <a:pt x="194154" y="117749"/>
                  </a:lnTo>
                  <a:lnTo>
                    <a:pt x="186355" y="105828"/>
                  </a:lnTo>
                  <a:lnTo>
                    <a:pt x="168207" y="91679"/>
                  </a:lnTo>
                  <a:lnTo>
                    <a:pt x="130188" y="76370"/>
                  </a:lnTo>
                  <a:lnTo>
                    <a:pt x="100317" y="71613"/>
                  </a:lnTo>
                  <a:lnTo>
                    <a:pt x="93939" y="74740"/>
                  </a:lnTo>
                  <a:lnTo>
                    <a:pt x="83279" y="827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SMARTInkShape-9"/>
            <p:cNvSpPr/>
            <p:nvPr>
              <p:custDataLst>
                <p:tags r:id="rId13"/>
              </p:custDataLst>
            </p:nvPr>
          </p:nvSpPr>
          <p:spPr>
            <a:xfrm>
              <a:off x="7322344" y="3178969"/>
              <a:ext cx="11907" cy="23813"/>
            </a:xfrm>
            <a:custGeom>
              <a:avLst/>
              <a:gdLst/>
              <a:ahLst/>
              <a:cxnLst/>
              <a:rect l="0" t="0" r="0" b="0"/>
              <a:pathLst>
                <a:path w="11907" h="23813">
                  <a:moveTo>
                    <a:pt x="0" y="23812"/>
                  </a:moveTo>
                  <a:lnTo>
                    <a:pt x="0" y="23812"/>
                  </a:lnTo>
                  <a:lnTo>
                    <a:pt x="11760" y="12051"/>
                  </a:lnTo>
                  <a:lnTo>
                    <a:pt x="1190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20" name="SMARTInkShape-Group2"/>
          <p:cNvGrpSpPr/>
          <p:nvPr/>
        </p:nvGrpSpPr>
        <p:grpSpPr>
          <a:xfrm>
            <a:off x="9751575" y="2750344"/>
            <a:ext cx="1166457" cy="779761"/>
            <a:chOff x="9751575" y="2750344"/>
            <a:chExt cx="1166457" cy="779761"/>
          </a:xfrm>
        </p:grpSpPr>
        <p:sp>
          <p:nvSpPr>
            <p:cNvPr id="16" name="SMARTInkShape-10"/>
            <p:cNvSpPr/>
            <p:nvPr>
              <p:custDataLst>
                <p:tags r:id="rId1"/>
              </p:custDataLst>
            </p:nvPr>
          </p:nvSpPr>
          <p:spPr>
            <a:xfrm>
              <a:off x="9751575" y="2750344"/>
              <a:ext cx="571145" cy="583139"/>
            </a:xfrm>
            <a:custGeom>
              <a:avLst/>
              <a:gdLst/>
              <a:ahLst/>
              <a:cxnLst/>
              <a:rect l="0" t="0" r="0" b="0"/>
              <a:pathLst>
                <a:path w="571145" h="583139">
                  <a:moveTo>
                    <a:pt x="23456" y="0"/>
                  </a:moveTo>
                  <a:lnTo>
                    <a:pt x="23456" y="0"/>
                  </a:lnTo>
                  <a:lnTo>
                    <a:pt x="23456" y="16571"/>
                  </a:lnTo>
                  <a:lnTo>
                    <a:pt x="34259" y="72188"/>
                  </a:lnTo>
                  <a:lnTo>
                    <a:pt x="35217" y="127311"/>
                  </a:lnTo>
                  <a:lnTo>
                    <a:pt x="34011" y="177871"/>
                  </a:lnTo>
                  <a:lnTo>
                    <a:pt x="25933" y="226076"/>
                  </a:lnTo>
                  <a:lnTo>
                    <a:pt x="23946" y="273815"/>
                  </a:lnTo>
                  <a:lnTo>
                    <a:pt x="14097" y="329843"/>
                  </a:lnTo>
                  <a:lnTo>
                    <a:pt x="3702" y="380780"/>
                  </a:lnTo>
                  <a:lnTo>
                    <a:pt x="0" y="433548"/>
                  </a:lnTo>
                  <a:lnTo>
                    <a:pt x="999" y="490989"/>
                  </a:lnTo>
                  <a:lnTo>
                    <a:pt x="14344" y="547621"/>
                  </a:lnTo>
                  <a:lnTo>
                    <a:pt x="24284" y="567952"/>
                  </a:lnTo>
                  <a:lnTo>
                    <a:pt x="31761" y="576537"/>
                  </a:lnTo>
                  <a:lnTo>
                    <a:pt x="39495" y="580353"/>
                  </a:lnTo>
                  <a:lnTo>
                    <a:pt x="63158" y="583138"/>
                  </a:lnTo>
                  <a:lnTo>
                    <a:pt x="71088" y="579759"/>
                  </a:lnTo>
                  <a:lnTo>
                    <a:pt x="124243" y="538385"/>
                  </a:lnTo>
                  <a:lnTo>
                    <a:pt x="178329" y="487844"/>
                  </a:lnTo>
                  <a:lnTo>
                    <a:pt x="233805" y="438896"/>
                  </a:lnTo>
                  <a:lnTo>
                    <a:pt x="265551" y="414289"/>
                  </a:lnTo>
                  <a:lnTo>
                    <a:pt x="289363" y="407620"/>
                  </a:lnTo>
                  <a:lnTo>
                    <a:pt x="335371" y="405182"/>
                  </a:lnTo>
                  <a:lnTo>
                    <a:pt x="363113" y="411242"/>
                  </a:lnTo>
                  <a:lnTo>
                    <a:pt x="418569" y="432810"/>
                  </a:lnTo>
                  <a:lnTo>
                    <a:pt x="471422" y="456425"/>
                  </a:lnTo>
                  <a:lnTo>
                    <a:pt x="526135" y="470740"/>
                  </a:lnTo>
                  <a:lnTo>
                    <a:pt x="571144" y="4643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SMARTInkShape-11"/>
            <p:cNvSpPr/>
            <p:nvPr>
              <p:custDataLst>
                <p:tags r:id="rId2"/>
              </p:custDataLst>
            </p:nvPr>
          </p:nvSpPr>
          <p:spPr>
            <a:xfrm>
              <a:off x="10287854" y="2976563"/>
              <a:ext cx="188932" cy="189742"/>
            </a:xfrm>
            <a:custGeom>
              <a:avLst/>
              <a:gdLst/>
              <a:ahLst/>
              <a:cxnLst/>
              <a:rect l="0" t="0" r="0" b="0"/>
              <a:pathLst>
                <a:path w="188932" h="189742">
                  <a:moveTo>
                    <a:pt x="118209" y="23812"/>
                  </a:moveTo>
                  <a:lnTo>
                    <a:pt x="118209" y="23812"/>
                  </a:lnTo>
                  <a:lnTo>
                    <a:pt x="100472" y="6075"/>
                  </a:lnTo>
                  <a:lnTo>
                    <a:pt x="93568" y="2700"/>
                  </a:lnTo>
                  <a:lnTo>
                    <a:pt x="66982" y="237"/>
                  </a:lnTo>
                  <a:lnTo>
                    <a:pt x="60246" y="158"/>
                  </a:lnTo>
                  <a:lnTo>
                    <a:pt x="49233" y="3598"/>
                  </a:lnTo>
                  <a:lnTo>
                    <a:pt x="8883" y="27991"/>
                  </a:lnTo>
                  <a:lnTo>
                    <a:pt x="3474" y="39340"/>
                  </a:lnTo>
                  <a:lnTo>
                    <a:pt x="0" y="74504"/>
                  </a:lnTo>
                  <a:lnTo>
                    <a:pt x="5720" y="101744"/>
                  </a:lnTo>
                  <a:lnTo>
                    <a:pt x="20827" y="134652"/>
                  </a:lnTo>
                  <a:lnTo>
                    <a:pt x="49152" y="168266"/>
                  </a:lnTo>
                  <a:lnTo>
                    <a:pt x="68497" y="181854"/>
                  </a:lnTo>
                  <a:lnTo>
                    <a:pt x="90985" y="187938"/>
                  </a:lnTo>
                  <a:lnTo>
                    <a:pt x="114406" y="189741"/>
                  </a:lnTo>
                  <a:lnTo>
                    <a:pt x="138102" y="183954"/>
                  </a:lnTo>
                  <a:lnTo>
                    <a:pt x="150422" y="173920"/>
                  </a:lnTo>
                  <a:lnTo>
                    <a:pt x="181504" y="122758"/>
                  </a:lnTo>
                  <a:lnTo>
                    <a:pt x="187234" y="99137"/>
                  </a:lnTo>
                  <a:lnTo>
                    <a:pt x="188931" y="75382"/>
                  </a:lnTo>
                  <a:lnTo>
                    <a:pt x="185801" y="63048"/>
                  </a:lnTo>
                  <a:lnTo>
                    <a:pt x="167973" y="31968"/>
                  </a:lnTo>
                  <a:lnTo>
                    <a:pt x="133321" y="8489"/>
                  </a:lnTo>
                  <a:lnTo>
                    <a:pt x="110045" y="2515"/>
                  </a:lnTo>
                  <a:lnTo>
                    <a:pt x="7058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SMARTInkShape-12"/>
            <p:cNvSpPr/>
            <p:nvPr>
              <p:custDataLst>
                <p:tags r:id="rId3"/>
              </p:custDataLst>
            </p:nvPr>
          </p:nvSpPr>
          <p:spPr>
            <a:xfrm>
              <a:off x="10585878" y="2882062"/>
              <a:ext cx="247679" cy="648043"/>
            </a:xfrm>
            <a:custGeom>
              <a:avLst/>
              <a:gdLst/>
              <a:ahLst/>
              <a:cxnLst/>
              <a:rect l="0" t="0" r="0" b="0"/>
              <a:pathLst>
                <a:path w="247679" h="648043">
                  <a:moveTo>
                    <a:pt x="129747" y="23063"/>
                  </a:moveTo>
                  <a:lnTo>
                    <a:pt x="129747" y="23063"/>
                  </a:lnTo>
                  <a:lnTo>
                    <a:pt x="129747" y="16742"/>
                  </a:lnTo>
                  <a:lnTo>
                    <a:pt x="119164" y="10111"/>
                  </a:lnTo>
                  <a:lnTo>
                    <a:pt x="110785" y="6491"/>
                  </a:lnTo>
                  <a:lnTo>
                    <a:pt x="90892" y="5997"/>
                  </a:lnTo>
                  <a:lnTo>
                    <a:pt x="80031" y="7717"/>
                  </a:lnTo>
                  <a:lnTo>
                    <a:pt x="57381" y="23739"/>
                  </a:lnTo>
                  <a:lnTo>
                    <a:pt x="36729" y="47176"/>
                  </a:lnTo>
                  <a:lnTo>
                    <a:pt x="8055" y="106446"/>
                  </a:lnTo>
                  <a:lnTo>
                    <a:pt x="0" y="165943"/>
                  </a:lnTo>
                  <a:lnTo>
                    <a:pt x="2669" y="201658"/>
                  </a:lnTo>
                  <a:lnTo>
                    <a:pt x="20458" y="259865"/>
                  </a:lnTo>
                  <a:lnTo>
                    <a:pt x="40185" y="286079"/>
                  </a:lnTo>
                  <a:lnTo>
                    <a:pt x="72060" y="311879"/>
                  </a:lnTo>
                  <a:lnTo>
                    <a:pt x="78059" y="313503"/>
                  </a:lnTo>
                  <a:lnTo>
                    <a:pt x="91782" y="311779"/>
                  </a:lnTo>
                  <a:lnTo>
                    <a:pt x="114383" y="303371"/>
                  </a:lnTo>
                  <a:lnTo>
                    <a:pt x="137836" y="286181"/>
                  </a:lnTo>
                  <a:lnTo>
                    <a:pt x="155221" y="258010"/>
                  </a:lnTo>
                  <a:lnTo>
                    <a:pt x="172947" y="211612"/>
                  </a:lnTo>
                  <a:lnTo>
                    <a:pt x="185660" y="156390"/>
                  </a:lnTo>
                  <a:lnTo>
                    <a:pt x="186347" y="132591"/>
                  </a:lnTo>
                  <a:lnTo>
                    <a:pt x="172495" y="81077"/>
                  </a:lnTo>
                  <a:lnTo>
                    <a:pt x="145569" y="31596"/>
                  </a:lnTo>
                  <a:lnTo>
                    <a:pt x="125772" y="7789"/>
                  </a:lnTo>
                  <a:lnTo>
                    <a:pt x="117838" y="3046"/>
                  </a:lnTo>
                  <a:lnTo>
                    <a:pt x="101965" y="0"/>
                  </a:lnTo>
                  <a:lnTo>
                    <a:pt x="99319" y="1073"/>
                  </a:lnTo>
                  <a:lnTo>
                    <a:pt x="97556" y="3111"/>
                  </a:lnTo>
                  <a:lnTo>
                    <a:pt x="96380" y="5793"/>
                  </a:lnTo>
                  <a:lnTo>
                    <a:pt x="98602" y="15829"/>
                  </a:lnTo>
                  <a:lnTo>
                    <a:pt x="102676" y="30431"/>
                  </a:lnTo>
                  <a:lnTo>
                    <a:pt x="111826" y="89885"/>
                  </a:lnTo>
                  <a:lnTo>
                    <a:pt x="128699" y="135172"/>
                  </a:lnTo>
                  <a:lnTo>
                    <a:pt x="150456" y="182105"/>
                  </a:lnTo>
                  <a:lnTo>
                    <a:pt x="167339" y="235845"/>
                  </a:lnTo>
                  <a:lnTo>
                    <a:pt x="187041" y="293660"/>
                  </a:lnTo>
                  <a:lnTo>
                    <a:pt x="201954" y="336474"/>
                  </a:lnTo>
                  <a:lnTo>
                    <a:pt x="216079" y="379315"/>
                  </a:lnTo>
                  <a:lnTo>
                    <a:pt x="231469" y="434507"/>
                  </a:lnTo>
                  <a:lnTo>
                    <a:pt x="243083" y="489519"/>
                  </a:lnTo>
                  <a:lnTo>
                    <a:pt x="247678" y="548531"/>
                  </a:lnTo>
                  <a:lnTo>
                    <a:pt x="244947" y="587979"/>
                  </a:lnTo>
                  <a:lnTo>
                    <a:pt x="232171" y="625013"/>
                  </a:lnTo>
                  <a:lnTo>
                    <a:pt x="224657" y="634554"/>
                  </a:lnTo>
                  <a:lnTo>
                    <a:pt x="202735" y="647001"/>
                  </a:lnTo>
                  <a:lnTo>
                    <a:pt x="195603" y="648042"/>
                  </a:lnTo>
                  <a:lnTo>
                    <a:pt x="180625" y="645672"/>
                  </a:lnTo>
                  <a:lnTo>
                    <a:pt x="138032" y="626167"/>
                  </a:lnTo>
                  <a:lnTo>
                    <a:pt x="99634" y="597719"/>
                  </a:lnTo>
                  <a:lnTo>
                    <a:pt x="71478" y="558737"/>
                  </a:lnTo>
                  <a:lnTo>
                    <a:pt x="54590" y="520752"/>
                  </a:lnTo>
                  <a:lnTo>
                    <a:pt x="46882" y="476316"/>
                  </a:lnTo>
                  <a:lnTo>
                    <a:pt x="46403" y="4516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SMARTInkShape-13"/>
            <p:cNvSpPr/>
            <p:nvPr>
              <p:custDataLst>
                <p:tags r:id="rId4"/>
              </p:custDataLst>
            </p:nvPr>
          </p:nvSpPr>
          <p:spPr>
            <a:xfrm>
              <a:off x="10906125" y="3095625"/>
              <a:ext cx="11907" cy="23814"/>
            </a:xfrm>
            <a:custGeom>
              <a:avLst/>
              <a:gdLst/>
              <a:ahLst/>
              <a:cxnLst/>
              <a:rect l="0" t="0" r="0" b="0"/>
              <a:pathLst>
                <a:path w="11907" h="23814">
                  <a:moveTo>
                    <a:pt x="0" y="0"/>
                  </a:moveTo>
                  <a:lnTo>
                    <a:pt x="0" y="0"/>
                  </a:lnTo>
                  <a:lnTo>
                    <a:pt x="0" y="6321"/>
                  </a:lnTo>
                  <a:lnTo>
                    <a:pt x="1323" y="8183"/>
                  </a:lnTo>
                  <a:lnTo>
                    <a:pt x="3528" y="9424"/>
                  </a:lnTo>
                  <a:lnTo>
                    <a:pt x="6321" y="10251"/>
                  </a:lnTo>
                  <a:lnTo>
                    <a:pt x="8183" y="12126"/>
                  </a:lnTo>
                  <a:lnTo>
                    <a:pt x="11906" y="238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82630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3548" y="2670196"/>
            <a:ext cx="6321335" cy="3052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Predator-Prey Dynamics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As we observed in our labs, populations tend to fluctuate based on many different factors.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Predator-prey dynamics tend to keep each other in check or </a:t>
            </a:r>
            <a:r>
              <a:rPr lang="en-CA" b="1" i="1" dirty="0" smtClean="0"/>
              <a:t>balanced.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119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3548" y="2670196"/>
            <a:ext cx="6321335" cy="3052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Predator-Prey Dynamics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As we observed in our labs, populations tend to fluctuate based on many different factors.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Predator-prey dynamics tend to keep each other in check or </a:t>
            </a:r>
            <a:r>
              <a:rPr lang="en-CA" b="1" i="1" dirty="0" smtClean="0"/>
              <a:t>balanced.</a:t>
            </a:r>
          </a:p>
          <a:p>
            <a:endParaRPr lang="en-CA" b="1" i="1" dirty="0"/>
          </a:p>
          <a:p>
            <a:r>
              <a:rPr lang="en-CA" dirty="0" smtClean="0"/>
              <a:t>Predators help maintain the food chain by limiting the growth of other consumers.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657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Interactions move matter and energy.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does this apply to communities of organisms?</a:t>
            </a:r>
          </a:p>
          <a:p>
            <a:endParaRPr lang="en-CA" dirty="0"/>
          </a:p>
          <a:p>
            <a:r>
              <a:rPr lang="en-CA" dirty="0" smtClean="0"/>
              <a:t>How is matter recycled?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does energy flow?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34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Interactions move matter and energy.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does this apply to communities of organisms?</a:t>
            </a:r>
          </a:p>
          <a:p>
            <a:pPr marL="0" indent="0">
              <a:buNone/>
            </a:pPr>
            <a:r>
              <a:rPr lang="en-CA" dirty="0" smtClean="0">
                <a:solidFill>
                  <a:schemeClr val="tx2"/>
                </a:solidFill>
              </a:rPr>
              <a:t>Organisms interact and exchange matter/energy in their interactions.</a:t>
            </a:r>
            <a:endParaRPr lang="en-CA" dirty="0">
              <a:solidFill>
                <a:schemeClr val="tx2"/>
              </a:solidFill>
            </a:endParaRPr>
          </a:p>
          <a:p>
            <a:r>
              <a:rPr lang="en-CA" dirty="0" smtClean="0"/>
              <a:t>How is matter recycled?</a:t>
            </a:r>
            <a:br>
              <a:rPr lang="en-CA" dirty="0" smtClean="0"/>
            </a:br>
            <a:r>
              <a:rPr lang="en-CA" dirty="0" smtClean="0">
                <a:solidFill>
                  <a:schemeClr val="tx2"/>
                </a:solidFill>
              </a:rPr>
              <a:t>As matter and energy go from organism to organism – eventually the food chain is “refreshed” by decomposers who replenish nutrients for producers.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does energy flow?</a:t>
            </a:r>
            <a:br>
              <a:rPr lang="en-CA" dirty="0" smtClean="0"/>
            </a:br>
            <a:r>
              <a:rPr lang="en-CA" dirty="0" smtClean="0">
                <a:solidFill>
                  <a:schemeClr val="tx2"/>
                </a:solidFill>
              </a:rPr>
              <a:t>Energy, stored in the molecules in organisms passes from organism to organism – but some heat is “lost” in this process.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656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chains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are animals connected?</a:t>
            </a:r>
            <a:br>
              <a:rPr lang="en-CA" dirty="0" smtClean="0"/>
            </a:br>
            <a:r>
              <a:rPr lang="en-CA" dirty="0" smtClean="0">
                <a:solidFill>
                  <a:schemeClr val="tx2"/>
                </a:solidFill>
              </a:rPr>
              <a:t>Producers, primary/secondary/tertiary consumers, decomposers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at the base of the food chains you made?</a:t>
            </a:r>
            <a:br>
              <a:rPr lang="en-CA" dirty="0" smtClean="0"/>
            </a:br>
            <a:r>
              <a:rPr lang="en-CA" dirty="0" smtClean="0">
                <a:solidFill>
                  <a:schemeClr val="tx2"/>
                </a:solidFill>
              </a:rPr>
              <a:t>Producers (converting inorganic energy into organic molecules.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limits population growth?</a:t>
            </a:r>
          </a:p>
          <a:p>
            <a:pPr marL="0" indent="0">
              <a:buNone/>
            </a:pPr>
            <a:r>
              <a:rPr lang="en-CA" dirty="0" smtClean="0">
                <a:solidFill>
                  <a:schemeClr val="tx2"/>
                </a:solidFill>
              </a:rPr>
              <a:t>Any of the population growth factors we’ve discussed.</a:t>
            </a:r>
          </a:p>
        </p:txBody>
      </p:sp>
    </p:spTree>
    <p:extLst>
      <p:ext uri="{BB962C8B-B14F-4D97-AF65-F5344CB8AC3E}">
        <p14:creationId xmlns:p14="http://schemas.microsoft.com/office/powerpoint/2010/main" val="1789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chains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are animals connected?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at the base of the food chains you made?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limits population growth?</a:t>
            </a:r>
          </a:p>
        </p:txBody>
      </p:sp>
    </p:spTree>
    <p:extLst>
      <p:ext uri="{BB962C8B-B14F-4D97-AF65-F5344CB8AC3E}">
        <p14:creationId xmlns:p14="http://schemas.microsoft.com/office/powerpoint/2010/main" val="19212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Walking Dead Scenario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Let’s create a scenario as a class and determine who would live given these factors.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does the environment we choose influence who lives and dies?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540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Interactions in Biological Systems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4.B – Competition and cooperation are important aspects of biological systems.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62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Enzymes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15465" cy="435133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Enzymes are </a:t>
            </a:r>
            <a:r>
              <a:rPr lang="en-CA" b="1" dirty="0" smtClean="0"/>
              <a:t>_________</a:t>
            </a:r>
            <a:r>
              <a:rPr lang="en-CA" dirty="0" smtClean="0"/>
              <a:t> that have a particular shape that fit with certain molecules to catalyze reactions. (This is due to the protein bending and folding we discussed before). </a:t>
            </a:r>
          </a:p>
          <a:p>
            <a:r>
              <a:rPr lang="en-CA" dirty="0" smtClean="0"/>
              <a:t>If their shape is damaged, they don’t fit and don’t work.</a:t>
            </a:r>
          </a:p>
          <a:p>
            <a:r>
              <a:rPr lang="en-CA" dirty="0" smtClean="0"/>
              <a:t>The substrate is ___________ or “fits” with the substrate(s).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088" y="1825625"/>
            <a:ext cx="5877666" cy="39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3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Enzymes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15465" cy="435133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Enzymes are </a:t>
            </a:r>
            <a:r>
              <a:rPr lang="en-CA" b="1" dirty="0" smtClean="0"/>
              <a:t>proteins</a:t>
            </a:r>
            <a:r>
              <a:rPr lang="en-CA" dirty="0" smtClean="0"/>
              <a:t> that have a particular shape that fit with certain molecules to catalyze reactions. (This is due to the protein bending and folding we discussed before). </a:t>
            </a:r>
          </a:p>
          <a:p>
            <a:r>
              <a:rPr lang="en-CA" dirty="0" smtClean="0"/>
              <a:t>If their shape is damaged, they don’t fit and don’t work.</a:t>
            </a:r>
          </a:p>
          <a:p>
            <a:r>
              <a:rPr lang="en-CA" dirty="0" smtClean="0"/>
              <a:t>The substrate is complementary or “fits” with the substrate(s).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088" y="1825625"/>
            <a:ext cx="5877666" cy="39968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1394" y="191729"/>
            <a:ext cx="411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Enzymes can build or take apart molecules.</a:t>
            </a:r>
            <a:br>
              <a:rPr lang="en-CA" sz="2800" dirty="0" smtClean="0"/>
            </a:br>
            <a:r>
              <a:rPr lang="en-CA" sz="2800" dirty="0" smtClean="0"/>
              <a:t>Ex. Amylase breaks down amylose (starch).</a:t>
            </a:r>
            <a:br>
              <a:rPr lang="en-CA" sz="2800" dirty="0" smtClean="0"/>
            </a:br>
            <a:r>
              <a:rPr lang="en-CA" sz="2800" dirty="0" smtClean="0"/>
              <a:t>A-Amylase forms amylose (starch).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3146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Coenzymes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977" y="3858700"/>
            <a:ext cx="6735023" cy="28960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62252" cy="4351338"/>
          </a:xfrm>
        </p:spPr>
        <p:txBody>
          <a:bodyPr/>
          <a:lstStyle/>
          <a:p>
            <a:r>
              <a:rPr lang="en-CA" b="1" dirty="0" smtClean="0"/>
              <a:t>Coenzymes</a:t>
            </a:r>
            <a:r>
              <a:rPr lang="en-CA" dirty="0" smtClean="0"/>
              <a:t> are 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Think of them as ________.</a:t>
            </a:r>
            <a:br>
              <a:rPr lang="en-CA" dirty="0" smtClean="0"/>
            </a:br>
            <a:r>
              <a:rPr lang="en-CA" dirty="0"/>
              <a:t>T</a:t>
            </a:r>
            <a:r>
              <a:rPr lang="en-CA" dirty="0" smtClean="0"/>
              <a:t>heir presence actually starts the enzymes processes.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98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Coenzymes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977" y="3843952"/>
            <a:ext cx="6735023" cy="28960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62252" cy="4351338"/>
          </a:xfrm>
        </p:spPr>
        <p:txBody>
          <a:bodyPr/>
          <a:lstStyle/>
          <a:p>
            <a:r>
              <a:rPr lang="en-CA" b="1" dirty="0" smtClean="0"/>
              <a:t>Coenzymes</a:t>
            </a:r>
            <a:r>
              <a:rPr lang="en-CA" dirty="0" smtClean="0"/>
              <a:t> are molecules that bond with an enzyme to cause a structural change which allows enzymatic reactions to occur.</a:t>
            </a:r>
          </a:p>
          <a:p>
            <a:endParaRPr lang="en-CA" dirty="0"/>
          </a:p>
          <a:p>
            <a:r>
              <a:rPr lang="en-CA" dirty="0" smtClean="0"/>
              <a:t>Think of them as </a:t>
            </a:r>
            <a:r>
              <a:rPr lang="en-CA" b="1" dirty="0" smtClean="0"/>
              <a:t>activators</a:t>
            </a:r>
            <a:r>
              <a:rPr lang="en-CA" dirty="0" smtClean="0"/>
              <a:t>. </a:t>
            </a:r>
            <a:br>
              <a:rPr lang="en-CA" dirty="0" smtClean="0"/>
            </a:br>
            <a:r>
              <a:rPr lang="en-CA" dirty="0"/>
              <a:t>Their presence actually starts the enzymes processes.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18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Molecules in the Environment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Other molecules in the environment can influence enzyme activity – bonding to either substrate sites or coenzyme sites!</a:t>
            </a:r>
          </a:p>
          <a:p>
            <a:endParaRPr lang="en-CA" dirty="0"/>
          </a:p>
          <a:p>
            <a:r>
              <a:rPr lang="en-CA" dirty="0" smtClean="0"/>
              <a:t>This can increase or decrease enzyme activity!</a:t>
            </a:r>
          </a:p>
          <a:p>
            <a:endParaRPr lang="en-CA" dirty="0"/>
          </a:p>
          <a:p>
            <a:r>
              <a:rPr lang="en-CA" dirty="0" smtClean="0"/>
              <a:t>Some bond temporarily or permanently to these sites.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3916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200" dirty="0" smtClean="0"/>
              <a:t>Enzyme activity is influenced by the environment</a:t>
            </a:r>
            <a:endParaRPr lang="en-CA" sz="3200" dirty="0"/>
          </a:p>
        </p:txBody>
      </p:sp>
      <p:pic>
        <p:nvPicPr>
          <p:cNvPr id="1026" name="Picture 2" descr="Image result for enzyme activity grap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819" y="1825625"/>
            <a:ext cx="499436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Certain ____________ and ___________ affect enzyme activity.</a:t>
            </a:r>
          </a:p>
          <a:p>
            <a:endParaRPr lang="en-CA" dirty="0"/>
          </a:p>
          <a:p>
            <a:r>
              <a:rPr lang="en-CA" dirty="0" smtClean="0"/>
              <a:t>Certain enzymes are created or activated in the presence of certain molecules (substrate) but the production of these and the substrate could even act as an inhibitor (reaches a _________________________) to a certain amount of growth.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50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200" dirty="0" smtClean="0"/>
              <a:t>Enzyme activity is influenced by the environment</a:t>
            </a:r>
            <a:endParaRPr lang="en-CA" sz="3200" dirty="0"/>
          </a:p>
        </p:txBody>
      </p:sp>
      <p:pic>
        <p:nvPicPr>
          <p:cNvPr id="1026" name="Picture 2" descr="Image result for enzyme activity grap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819" y="1825625"/>
            <a:ext cx="499436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Certain </a:t>
            </a:r>
            <a:r>
              <a:rPr lang="en-CA" b="1" dirty="0" smtClean="0"/>
              <a:t>temperatures </a:t>
            </a:r>
            <a:r>
              <a:rPr lang="en-CA" dirty="0" smtClean="0"/>
              <a:t>and </a:t>
            </a:r>
            <a:r>
              <a:rPr lang="en-CA" b="1" dirty="0" smtClean="0"/>
              <a:t>acidity</a:t>
            </a:r>
            <a:r>
              <a:rPr lang="en-CA" dirty="0" smtClean="0"/>
              <a:t> affects enzyme activity.</a:t>
            </a:r>
          </a:p>
          <a:p>
            <a:endParaRPr lang="en-CA" dirty="0"/>
          </a:p>
          <a:p>
            <a:r>
              <a:rPr lang="en-CA" dirty="0" smtClean="0"/>
              <a:t>Certain enzymes are created or activated in the presence of certain molecules (substrate) but the production of these and the substrate could even act as an inhibitor (reaches a </a:t>
            </a:r>
            <a:r>
              <a:rPr lang="en-CA" b="1" dirty="0" smtClean="0"/>
              <a:t>saturation point</a:t>
            </a:r>
            <a:r>
              <a:rPr lang="en-CA" dirty="0" smtClean="0"/>
              <a:t>) to a certain amount of growth.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43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Parts of Cells and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Different parts of cells have different substances dissolved into it (</a:t>
            </a:r>
            <a:r>
              <a:rPr lang="en-CA" i="1" dirty="0" smtClean="0"/>
              <a:t>like enzymes</a:t>
            </a:r>
            <a:r>
              <a:rPr lang="en-CA" dirty="0" smtClean="0"/>
              <a:t>). </a:t>
            </a:r>
          </a:p>
          <a:p>
            <a:endParaRPr lang="en-CA" dirty="0"/>
          </a:p>
          <a:p>
            <a:r>
              <a:rPr lang="en-CA" dirty="0" smtClean="0"/>
              <a:t>Matter and energy may interact differently given the contents of these parts – or be contained within these parts.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For example:</a:t>
            </a:r>
          </a:p>
          <a:p>
            <a:endParaRPr lang="en-CA" dirty="0"/>
          </a:p>
          <a:p>
            <a:r>
              <a:rPr lang="en-CA" dirty="0" smtClean="0"/>
              <a:t> 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 </a:t>
            </a:r>
          </a:p>
          <a:p>
            <a:endParaRPr lang="en-CA" dirty="0"/>
          </a:p>
          <a:p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621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Parts of Cells and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Different parts of cells have different substances dissolved into it. </a:t>
            </a:r>
          </a:p>
          <a:p>
            <a:endParaRPr lang="en-CA" dirty="0"/>
          </a:p>
          <a:p>
            <a:r>
              <a:rPr lang="en-CA" dirty="0" smtClean="0"/>
              <a:t>Matter and energy may interact differently given the contents of these parts – or be contained within these parts.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6019800" cy="48996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/>
              <a:t>For example:</a:t>
            </a:r>
          </a:p>
          <a:p>
            <a:endParaRPr lang="en-CA" dirty="0"/>
          </a:p>
          <a:p>
            <a:r>
              <a:rPr lang="en-CA" dirty="0" smtClean="0"/>
              <a:t>Cytoplasm of a cell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Stroma of a thylakoid</a:t>
            </a:r>
          </a:p>
          <a:p>
            <a:endParaRPr lang="en-CA" dirty="0"/>
          </a:p>
          <a:p>
            <a:r>
              <a:rPr lang="en-CA" dirty="0" smtClean="0"/>
              <a:t>Matrix of a mitochondria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The contents of each of these compartments need to be kept separate from other parts of the cell/organelle so that reactions don’t interfere with one another.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825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Bacteria – Like Specialized Cells or Organs</a:t>
            </a:r>
            <a:endParaRPr lang="en-CA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3257550" cy="4351338"/>
          </a:xfrm>
        </p:spPr>
        <p:txBody>
          <a:bodyPr/>
          <a:lstStyle/>
          <a:p>
            <a:r>
              <a:rPr lang="en-CA" dirty="0" smtClean="0"/>
              <a:t>Bacteria form colonies and may actually begin to specialize into certain functions.</a:t>
            </a:r>
          </a:p>
          <a:p>
            <a:endParaRPr lang="en-CA" dirty="0"/>
          </a:p>
          <a:p>
            <a:r>
              <a:rPr lang="en-CA" dirty="0" smtClean="0"/>
              <a:t>This makes it look like they behave as multicellular organisms like us!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2756" y="0"/>
            <a:ext cx="2669244" cy="22510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2237633"/>
            <a:ext cx="8096250" cy="4610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119211"/>
            <a:ext cx="486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4"/>
              </a:rPr>
              <a:t>http://</a:t>
            </a:r>
            <a:r>
              <a:rPr lang="en-CA" dirty="0" smtClean="0">
                <a:hlinkClick r:id="rId4"/>
              </a:rPr>
              <a:t>www.cbc.ca/news/canada/saskatoon/vetavision-saskatoon-fistulated-cows-2017-1.4315178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53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hlinkClick r:id="rId2"/>
              </a:rPr>
              <a:t>Bozeman Science - Enzymes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Write out three points that stood out from the video:</a:t>
            </a:r>
          </a:p>
          <a:p>
            <a:endParaRPr lang="en-CA" dirty="0"/>
          </a:p>
          <a:p>
            <a:r>
              <a:rPr lang="en-CA" dirty="0" smtClean="0"/>
              <a:t>Competitive and Allosteric inhibition involves either a chemical blocks the active site (competition) or the shape-changing of the enzyme (allosteric)</a:t>
            </a:r>
          </a:p>
          <a:p>
            <a:r>
              <a:rPr lang="en-CA" dirty="0" smtClean="0"/>
              <a:t>Cofactors (like </a:t>
            </a:r>
            <a:r>
              <a:rPr lang="en-CA" dirty="0" err="1" smtClean="0"/>
              <a:t>heme</a:t>
            </a:r>
            <a:r>
              <a:rPr lang="en-CA" dirty="0" smtClean="0"/>
              <a:t>) are like coenzymes in that they allow enzymes to activate – </a:t>
            </a:r>
            <a:r>
              <a:rPr lang="en-CA" dirty="0" err="1" smtClean="0"/>
              <a:t>heme</a:t>
            </a:r>
            <a:r>
              <a:rPr lang="en-CA" dirty="0" smtClean="0"/>
              <a:t> is an essential, inorganic part of hemoglobin, which is in our blood.</a:t>
            </a:r>
          </a:p>
          <a:p>
            <a:r>
              <a:rPr lang="en-CA" dirty="0" smtClean="0"/>
              <a:t>Enzymes when not in use may </a:t>
            </a:r>
            <a:r>
              <a:rPr lang="en-CA" b="1" dirty="0" smtClean="0"/>
              <a:t>denature</a:t>
            </a:r>
            <a:r>
              <a:rPr lang="en-CA" dirty="0" smtClean="0"/>
              <a:t> or break apart. Certain molecules we ingest can also have this effect on enzymes (like alcohol)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100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Dynamics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Interactions between and within populations influence patterns of species distribution and abundance.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22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populations </a:t>
            </a:r>
            <a:r>
              <a:rPr lang="en-CA" dirty="0" smtClean="0"/>
              <a:t>interact (with one another)?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6828503" y="1825625"/>
            <a:ext cx="4837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What does </a:t>
            </a:r>
            <a:r>
              <a:rPr lang="en-CA" b="1" dirty="0" smtClean="0"/>
              <a:t>population </a:t>
            </a:r>
            <a:r>
              <a:rPr lang="en-CA" dirty="0" smtClean="0"/>
              <a:t>mean?</a:t>
            </a:r>
          </a:p>
          <a:p>
            <a:r>
              <a:rPr lang="en-CA" dirty="0" smtClean="0"/>
              <a:t>Number of individuals in a particular species in a specific area</a:t>
            </a:r>
            <a:endParaRPr lang="en-CA" dirty="0"/>
          </a:p>
          <a:p>
            <a:endParaRPr lang="en-CA" b="1" dirty="0" smtClean="0"/>
          </a:p>
          <a:p>
            <a:r>
              <a:rPr lang="en-CA" dirty="0" smtClean="0"/>
              <a:t>What does </a:t>
            </a:r>
            <a:r>
              <a:rPr lang="en-CA" b="1" dirty="0" smtClean="0"/>
              <a:t>community </a:t>
            </a:r>
            <a:r>
              <a:rPr lang="en-CA" dirty="0" smtClean="0"/>
              <a:t>mean?</a:t>
            </a:r>
          </a:p>
          <a:p>
            <a:r>
              <a:rPr lang="en-CA" dirty="0" smtClean="0"/>
              <a:t>The sum of the populations of all species in a specific area.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5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populations </a:t>
            </a:r>
            <a:r>
              <a:rPr lang="en-CA" dirty="0" smtClean="0"/>
              <a:t>interact (with one another)?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r>
              <a:rPr lang="en-CA" dirty="0" smtClean="0"/>
              <a:t>Competition</a:t>
            </a:r>
            <a:endParaRPr lang="en-CA" dirty="0" smtClean="0"/>
          </a:p>
          <a:p>
            <a:r>
              <a:rPr lang="en-CA" dirty="0" smtClean="0"/>
              <a:t>Parasitism (one benefits, other suffers) </a:t>
            </a:r>
            <a:endParaRPr lang="en-CA" dirty="0" smtClean="0"/>
          </a:p>
          <a:p>
            <a:r>
              <a:rPr lang="en-CA" dirty="0" smtClean="0"/>
              <a:t>Mutualism (both benefit)</a:t>
            </a:r>
            <a:endParaRPr lang="en-CA" dirty="0" smtClean="0"/>
          </a:p>
          <a:p>
            <a:r>
              <a:rPr lang="en-CA" dirty="0" smtClean="0"/>
              <a:t>Commensalism (one benefit, other no effect)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Predation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Symbiotic (an ongoing interaction between two species).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7074163" y="1052027"/>
            <a:ext cx="4837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What does </a:t>
            </a:r>
            <a:r>
              <a:rPr lang="en-CA" b="1" dirty="0" smtClean="0"/>
              <a:t>population </a:t>
            </a:r>
            <a:r>
              <a:rPr lang="en-CA" dirty="0" smtClean="0"/>
              <a:t>mean?</a:t>
            </a:r>
          </a:p>
          <a:p>
            <a:r>
              <a:rPr lang="en-CA" dirty="0" smtClean="0"/>
              <a:t>Number of individuals in a particular species in a specific area</a:t>
            </a:r>
            <a:endParaRPr lang="en-CA" dirty="0"/>
          </a:p>
          <a:p>
            <a:endParaRPr lang="en-CA" b="1" dirty="0" smtClean="0"/>
          </a:p>
          <a:p>
            <a:r>
              <a:rPr lang="en-CA" dirty="0" smtClean="0"/>
              <a:t>What does </a:t>
            </a:r>
            <a:r>
              <a:rPr lang="en-CA" b="1" dirty="0" smtClean="0"/>
              <a:t>community </a:t>
            </a:r>
            <a:r>
              <a:rPr lang="en-CA" dirty="0" smtClean="0"/>
              <a:t>mean?</a:t>
            </a:r>
          </a:p>
          <a:p>
            <a:r>
              <a:rPr lang="en-CA" dirty="0" smtClean="0"/>
              <a:t>The sum of the populations of all species in a specific area.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584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populations interact?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Competition</a:t>
            </a:r>
          </a:p>
          <a:p>
            <a:r>
              <a:rPr lang="en-CA" dirty="0" smtClean="0"/>
              <a:t>Parasitism</a:t>
            </a:r>
          </a:p>
          <a:p>
            <a:r>
              <a:rPr lang="en-CA" dirty="0" smtClean="0"/>
              <a:t>Predation</a:t>
            </a:r>
          </a:p>
          <a:p>
            <a:r>
              <a:rPr lang="en-CA" dirty="0" smtClean="0"/>
              <a:t>Mutualism</a:t>
            </a:r>
          </a:p>
          <a:p>
            <a:r>
              <a:rPr lang="en-CA" dirty="0" smtClean="0"/>
              <a:t>Commensalism</a:t>
            </a:r>
          </a:p>
          <a:p>
            <a:r>
              <a:rPr lang="en-CA" dirty="0" smtClean="0"/>
              <a:t>Symbiotic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465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Symbiotic Relationships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 are many symbiotic relationships in a community.</a:t>
            </a:r>
          </a:p>
          <a:p>
            <a:endParaRPr lang="en-CA" dirty="0"/>
          </a:p>
          <a:p>
            <a:r>
              <a:rPr lang="en-CA" dirty="0" smtClean="0"/>
              <a:t>Arguably, every interaction in communities represent a symbiotic relationship.</a:t>
            </a:r>
          </a:p>
          <a:p>
            <a:endParaRPr lang="en-CA" dirty="0"/>
          </a:p>
          <a:p>
            <a:r>
              <a:rPr lang="en-CA" dirty="0" smtClean="0"/>
              <a:t>Example of this at work?</a:t>
            </a:r>
          </a:p>
        </p:txBody>
      </p:sp>
    </p:spTree>
    <p:extLst>
      <p:ext uri="{BB962C8B-B14F-4D97-AF65-F5344CB8AC3E}">
        <p14:creationId xmlns:p14="http://schemas.microsoft.com/office/powerpoint/2010/main" val="30817371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Symbiotic Relationships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 are many symbiotic relationships in a community.</a:t>
            </a:r>
          </a:p>
          <a:p>
            <a:endParaRPr lang="en-CA" dirty="0"/>
          </a:p>
          <a:p>
            <a:r>
              <a:rPr lang="en-CA" dirty="0" smtClean="0"/>
              <a:t>Arguably, every interaction in communities represent a symbiotic relationship.</a:t>
            </a:r>
          </a:p>
          <a:p>
            <a:endParaRPr lang="en-CA" dirty="0"/>
          </a:p>
          <a:p>
            <a:r>
              <a:rPr lang="en-CA" dirty="0" smtClean="0"/>
              <a:t>Example of this at work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r>
              <a:rPr lang="en-CA" dirty="0" smtClean="0"/>
              <a:t>There are direct relationships between species – and indirect relationships between species (like lawn and humans who own the lawn)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437114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Symbiotic 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Remember that individuals may possess specific characteristics in a population (like having brown hair), but a population itself may possess different characteristics we can’t apply to individuals (demographics).</a:t>
            </a:r>
          </a:p>
          <a:p>
            <a:endParaRPr lang="en-CA" dirty="0"/>
          </a:p>
          <a:p>
            <a:r>
              <a:rPr lang="en-CA" dirty="0" smtClean="0"/>
              <a:t>The cooperation and competition between individuals in a population contribute to these different properties.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92088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51090" cy="1325563"/>
          </a:xfrm>
        </p:spPr>
        <p:txBody>
          <a:bodyPr/>
          <a:lstStyle/>
          <a:p>
            <a:r>
              <a:rPr lang="en-CA" dirty="0" smtClean="0"/>
              <a:t>Events and Populations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What all effects populations?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r>
              <a:rPr lang="en-CA" dirty="0" smtClean="0"/>
              <a:t> 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All affect population sizes (abundance) and distribution in an </a:t>
            </a:r>
            <a:r>
              <a:rPr lang="en-CA" b="1" dirty="0" smtClean="0"/>
              <a:t>ecosystem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8543499" y="573206"/>
            <a:ext cx="34119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Ecosystem - All the biotic and abiotic components of a particular area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2287822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51090" cy="1325563"/>
          </a:xfrm>
        </p:spPr>
        <p:txBody>
          <a:bodyPr/>
          <a:lstStyle/>
          <a:p>
            <a:r>
              <a:rPr lang="en-CA" dirty="0" smtClean="0"/>
              <a:t>Events and Populations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1724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What all effects populations?</a:t>
            </a:r>
          </a:p>
          <a:p>
            <a:r>
              <a:rPr lang="en-CA" dirty="0" smtClean="0"/>
              <a:t> </a:t>
            </a:r>
            <a:r>
              <a:rPr lang="en-CA" dirty="0" smtClean="0"/>
              <a:t>Health (disease)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Natural disasters (weather, geological disasters like volcanoes – meteorites)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Human activity 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Resources (gain/loss)</a:t>
            </a:r>
            <a:endParaRPr lang="en-CA" dirty="0" smtClean="0"/>
          </a:p>
          <a:p>
            <a:r>
              <a:rPr lang="en-CA" dirty="0" smtClean="0"/>
              <a:t> </a:t>
            </a:r>
            <a:r>
              <a:rPr lang="en-CA" dirty="0" smtClean="0"/>
              <a:t>Species-specific events</a:t>
            </a:r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All affect population sizes (abundance) and distribution in an </a:t>
            </a:r>
            <a:r>
              <a:rPr lang="en-CA" b="1" dirty="0" smtClean="0"/>
              <a:t>ecosystem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8543499" y="573206"/>
            <a:ext cx="34119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Ecosystem - All the biotic and abiotic components of a particular area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5411583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51090" cy="1325563"/>
          </a:xfrm>
        </p:spPr>
        <p:txBody>
          <a:bodyPr/>
          <a:lstStyle/>
          <a:p>
            <a:r>
              <a:rPr lang="en-CA" dirty="0" smtClean="0"/>
              <a:t>Events and Populations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 smtClean="0"/>
              <a:t>What all effects populations?</a:t>
            </a:r>
          </a:p>
          <a:p>
            <a:r>
              <a:rPr lang="en-CA" dirty="0" smtClean="0"/>
              <a:t>Species-specific events (disease, competition)</a:t>
            </a:r>
          </a:p>
          <a:p>
            <a:r>
              <a:rPr lang="en-CA" dirty="0" smtClean="0"/>
              <a:t>Environmental catastrophes, </a:t>
            </a:r>
          </a:p>
          <a:p>
            <a:r>
              <a:rPr lang="en-CA" dirty="0" smtClean="0"/>
              <a:t>geological events, </a:t>
            </a:r>
          </a:p>
          <a:p>
            <a:r>
              <a:rPr lang="en-CA" dirty="0" smtClean="0"/>
              <a:t>the sudden influx/depletion of abiotic resource,</a:t>
            </a:r>
          </a:p>
          <a:p>
            <a:r>
              <a:rPr lang="en-CA" dirty="0" smtClean="0"/>
              <a:t>Human activity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All affect population sizes (abundance) and distribution in an ecosystem.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37954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7641"/>
            <a:ext cx="10515600" cy="1325563"/>
          </a:xfrm>
        </p:spPr>
        <p:txBody>
          <a:bodyPr/>
          <a:lstStyle/>
          <a:p>
            <a:r>
              <a:rPr lang="en-CA" dirty="0" smtClean="0"/>
              <a:t>Dutch Elm Disease</a:t>
            </a:r>
            <a:br>
              <a:rPr lang="en-CA" dirty="0" smtClean="0"/>
            </a:br>
            <a:r>
              <a:rPr lang="en-CA" sz="2400" dirty="0" smtClean="0"/>
              <a:t>Species-Specific Event</a:t>
            </a:r>
            <a:endParaRPr lang="en-C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39581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 Is a ______________ </a:t>
            </a:r>
            <a:r>
              <a:rPr lang="en-CA" dirty="0"/>
              <a:t>_______ </a:t>
            </a:r>
            <a:r>
              <a:rPr lang="en-CA" dirty="0" smtClean="0"/>
              <a:t>that kills Elm trees in under a year in some cases. It has minimal predators so this helps it spread!</a:t>
            </a:r>
          </a:p>
          <a:p>
            <a:endParaRPr lang="en-CA" dirty="0"/>
          </a:p>
          <a:p>
            <a:r>
              <a:rPr lang="en-CA" dirty="0" smtClean="0"/>
              <a:t>It is spread via </a:t>
            </a:r>
            <a:r>
              <a:rPr lang="en-CA" dirty="0"/>
              <a:t>_______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Stop the _______ – stop the _______!</a:t>
            </a:r>
          </a:p>
          <a:p>
            <a:pPr marL="0" indent="0">
              <a:buNone/>
            </a:pPr>
            <a:r>
              <a:rPr lang="en-CA" dirty="0" smtClean="0"/>
              <a:t>What are ways we prevent this in the least environmentally detrimental way?</a:t>
            </a:r>
          </a:p>
          <a:p>
            <a:pPr marL="0" indent="0">
              <a:buNone/>
            </a:pPr>
            <a:r>
              <a:rPr lang="en-CA" dirty="0" smtClean="0">
                <a:hlinkClick r:id="rId2"/>
              </a:rPr>
              <a:t>What about other pests like this?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94"/>
            <a:ext cx="5334000" cy="4000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4136231"/>
            <a:ext cx="58102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532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7641"/>
            <a:ext cx="10515600" cy="1325563"/>
          </a:xfrm>
        </p:spPr>
        <p:txBody>
          <a:bodyPr/>
          <a:lstStyle/>
          <a:p>
            <a:r>
              <a:rPr lang="en-CA" dirty="0" smtClean="0"/>
              <a:t>Dutch Elm Disease</a:t>
            </a:r>
            <a:br>
              <a:rPr lang="en-CA" dirty="0" smtClean="0"/>
            </a:br>
            <a:r>
              <a:rPr lang="en-CA" sz="2400" dirty="0" smtClean="0"/>
              <a:t>Species-Specific Event</a:t>
            </a:r>
            <a:endParaRPr lang="en-C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39581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 Is a </a:t>
            </a:r>
            <a:r>
              <a:rPr lang="en-CA" b="1" dirty="0" smtClean="0"/>
              <a:t>phytopathogenic fungus </a:t>
            </a:r>
            <a:r>
              <a:rPr lang="en-CA" dirty="0" smtClean="0"/>
              <a:t>that kills Elm trees in under a year in some cases. It has minimal predators so this helps it spread!</a:t>
            </a:r>
          </a:p>
          <a:p>
            <a:endParaRPr lang="en-CA" dirty="0"/>
          </a:p>
          <a:p>
            <a:r>
              <a:rPr lang="en-CA" dirty="0" smtClean="0"/>
              <a:t>It is spread via </a:t>
            </a:r>
            <a:r>
              <a:rPr lang="en-CA" b="1" dirty="0" smtClean="0"/>
              <a:t>beetles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Stop the </a:t>
            </a:r>
            <a:r>
              <a:rPr lang="en-CA" b="1" dirty="0" smtClean="0"/>
              <a:t>beetles</a:t>
            </a:r>
            <a:r>
              <a:rPr lang="en-CA" dirty="0" smtClean="0"/>
              <a:t> – stop the </a:t>
            </a:r>
            <a:r>
              <a:rPr lang="en-CA" b="1" dirty="0" smtClean="0"/>
              <a:t>disease</a:t>
            </a:r>
            <a:r>
              <a:rPr lang="en-CA" dirty="0" smtClean="0"/>
              <a:t>!</a:t>
            </a:r>
          </a:p>
          <a:p>
            <a:pPr marL="0" indent="0">
              <a:buNone/>
            </a:pPr>
            <a:r>
              <a:rPr lang="en-CA" dirty="0" smtClean="0"/>
              <a:t>What are ways we prevent this in the least environmentally detrimental way?</a:t>
            </a:r>
          </a:p>
          <a:p>
            <a:pPr marL="0" indent="0">
              <a:buNone/>
            </a:pPr>
            <a:r>
              <a:rPr lang="en-CA" dirty="0" smtClean="0">
                <a:hlinkClick r:id="rId2"/>
              </a:rPr>
              <a:t>What about other pests like this?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94"/>
            <a:ext cx="5334000" cy="4000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4136231"/>
            <a:ext cx="58102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apsnet.org/edcenter/intropp/lessons/fungi/ascomycetes/PublishingImages/DutchElmDiscycl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14" y="365125"/>
            <a:ext cx="8781936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64394" cy="1325563"/>
          </a:xfrm>
        </p:spPr>
        <p:txBody>
          <a:bodyPr/>
          <a:lstStyle/>
          <a:p>
            <a:r>
              <a:rPr lang="en-CA" dirty="0" smtClean="0"/>
              <a:t>DED Fungus Life Cycle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354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Humans and Dutch Elm Disease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do we influence this situation?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 solution?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756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Humans and Dutch Elm Disease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How do we influence this situation?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Through the cutting down of infected elm trees we may spread it via firewood transport.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 solution?</a:t>
            </a:r>
          </a:p>
          <a:p>
            <a:pPr marL="0" indent="0">
              <a:buNone/>
            </a:pPr>
            <a:r>
              <a:rPr lang="en-CA" dirty="0" smtClean="0"/>
              <a:t>Education on the disease.</a:t>
            </a:r>
          </a:p>
          <a:p>
            <a:pPr marL="0" indent="0">
              <a:buNone/>
            </a:pPr>
            <a:r>
              <a:rPr lang="en-CA" dirty="0" smtClean="0"/>
              <a:t>Plant and tree diversity in cities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84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Inferences based on Interactions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78794" cy="4351338"/>
          </a:xfrm>
        </p:spPr>
        <p:txBody>
          <a:bodyPr/>
          <a:lstStyle/>
          <a:p>
            <a:r>
              <a:rPr lang="en-CA" dirty="0" smtClean="0"/>
              <a:t>If we see an increase in beetle populations then we might be concerned about the spread of DED (as the opportunities for disease spread increases).</a:t>
            </a:r>
          </a:p>
          <a:p>
            <a:endParaRPr lang="en-CA" dirty="0"/>
          </a:p>
          <a:p>
            <a:r>
              <a:rPr lang="en-CA" dirty="0" smtClean="0"/>
              <a:t>The same can be said about Lyme disease with ticks in our local animal populations. Be sure to check your outdoor pets frequently in Spring!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39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Mathematical Models of Populations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Each of these interactions can be inputted into graphs and mathematics to assess how these interactions affect different populations in communities.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530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Population Dynamics Videos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Crash Course Ecology </a:t>
            </a:r>
            <a:r>
              <a:rPr lang="en-CA" dirty="0" smtClean="0">
                <a:hlinkClick r:id="rId2"/>
              </a:rPr>
              <a:t>#2</a:t>
            </a:r>
            <a:r>
              <a:rPr lang="en-CA" dirty="0" smtClean="0"/>
              <a:t>, </a:t>
            </a:r>
            <a:r>
              <a:rPr lang="en-CA" dirty="0" smtClean="0">
                <a:hlinkClick r:id="rId3"/>
              </a:rPr>
              <a:t>#3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Bozeman Science – </a:t>
            </a:r>
            <a:r>
              <a:rPr lang="en-CA" dirty="0" smtClean="0">
                <a:hlinkClick r:id="rId4"/>
              </a:rPr>
              <a:t>Ecosystem Ecology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151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Causes of Ecosystem Change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What causes ecosystem change? How does this affect organisms and populations of them?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804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Effects On Populations (Reprise)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What all effects populations?</a:t>
            </a:r>
          </a:p>
          <a:p>
            <a:r>
              <a:rPr lang="en-CA" dirty="0"/>
              <a:t>Species-specific events (disease, competition)</a:t>
            </a:r>
          </a:p>
          <a:p>
            <a:r>
              <a:rPr lang="en-CA" dirty="0"/>
              <a:t>Environmental catastrophes, </a:t>
            </a:r>
          </a:p>
          <a:p>
            <a:r>
              <a:rPr lang="en-CA" dirty="0"/>
              <a:t>geological events, </a:t>
            </a:r>
          </a:p>
          <a:p>
            <a:r>
              <a:rPr lang="en-CA" dirty="0"/>
              <a:t>the sudden influx/depletion of abiotic resource,</a:t>
            </a:r>
          </a:p>
          <a:p>
            <a:r>
              <a:rPr lang="en-CA" dirty="0"/>
              <a:t>Human activity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61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Human Activity and Ecosystem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Our activity causes ___________________ in ecosystems – more “stress” on organisms in them (___________________</a:t>
            </a:r>
            <a:r>
              <a:rPr lang="en-CA" dirty="0"/>
              <a:t> </a:t>
            </a:r>
            <a:r>
              <a:rPr lang="en-CA" dirty="0" smtClean="0"/>
              <a:t>___________________</a:t>
            </a:r>
            <a:r>
              <a:rPr lang="en-CA" dirty="0"/>
              <a:t> </a:t>
            </a:r>
            <a:r>
              <a:rPr lang="en-CA" dirty="0" smtClean="0"/>
              <a:t>___________________</a:t>
            </a:r>
            <a:r>
              <a:rPr lang="en-CA" dirty="0"/>
              <a:t> ___________________ </a:t>
            </a:r>
            <a:r>
              <a:rPr lang="en-CA" dirty="0" smtClean="0"/>
              <a:t>___________________ </a:t>
            </a:r>
            <a:r>
              <a:rPr lang="en-CA" dirty="0"/>
              <a:t>are all examples of how this negatively impacts life</a:t>
            </a:r>
            <a:r>
              <a:rPr lang="en-CA" dirty="0" smtClean="0"/>
              <a:t>).</a:t>
            </a:r>
          </a:p>
          <a:p>
            <a:endParaRPr lang="en-CA" dirty="0"/>
          </a:p>
          <a:p>
            <a:r>
              <a:rPr lang="en-CA" dirty="0" smtClean="0"/>
              <a:t>When we have these severe changes the few organisms that survive can </a:t>
            </a:r>
            <a:r>
              <a:rPr lang="en-CA" dirty="0"/>
              <a:t>___________________ </a:t>
            </a:r>
            <a:r>
              <a:rPr lang="en-CA" dirty="0" smtClean="0"/>
              <a:t>with less competition for new </a:t>
            </a:r>
            <a:r>
              <a:rPr lang="en-CA" dirty="0"/>
              <a:t>___________________ 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776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Human Activity and Ecosystem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Our activity causes </a:t>
            </a:r>
            <a:r>
              <a:rPr lang="en-CA" b="1" dirty="0" smtClean="0"/>
              <a:t>accelerated change</a:t>
            </a:r>
            <a:r>
              <a:rPr lang="en-CA" dirty="0" smtClean="0"/>
              <a:t> in ecosystems – more “stress” on organisms in them (logging, agriculture, infrastructure development, and climate change are all examples of how this negatively impacts life).</a:t>
            </a:r>
          </a:p>
          <a:p>
            <a:endParaRPr lang="en-CA" dirty="0"/>
          </a:p>
          <a:p>
            <a:r>
              <a:rPr lang="en-CA" dirty="0" smtClean="0"/>
              <a:t>When we have these severe changes the few organisms that survive can </a:t>
            </a:r>
            <a:r>
              <a:rPr lang="en-CA" b="1" dirty="0" smtClean="0"/>
              <a:t>“over-thrive” </a:t>
            </a:r>
            <a:r>
              <a:rPr lang="en-CA" dirty="0" smtClean="0"/>
              <a:t>with less competition for new </a:t>
            </a:r>
            <a:r>
              <a:rPr lang="en-CA" b="1" dirty="0" smtClean="0"/>
              <a:t>ecological niches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5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Hypothetical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Moose Jaw is planning on building a new Potash mine south of town between 15 Wing Moose Jaw and 9</a:t>
            </a:r>
            <a:r>
              <a:rPr lang="en-CA" baseline="30000" dirty="0" smtClean="0"/>
              <a:t>th</a:t>
            </a:r>
            <a:r>
              <a:rPr lang="en-CA" dirty="0" smtClean="0"/>
              <a:t> Avenue West portion of Moose Jaw. It will </a:t>
            </a:r>
            <a:r>
              <a:rPr lang="en-CA" dirty="0" smtClean="0">
                <a:hlinkClick r:id="rId2"/>
              </a:rPr>
              <a:t>occupy 1200 acres </a:t>
            </a:r>
            <a:r>
              <a:rPr lang="en-CA" dirty="0" smtClean="0"/>
              <a:t>of currently farmland – like the size of Mosaic by Belle </a:t>
            </a:r>
            <a:r>
              <a:rPr lang="en-CA" dirty="0" err="1" smtClean="0"/>
              <a:t>Plaine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 smtClean="0"/>
              <a:t>What all can be affected by this – </a:t>
            </a:r>
            <a:r>
              <a:rPr lang="en-CA" dirty="0" err="1" smtClean="0"/>
              <a:t>ecosystemically</a:t>
            </a:r>
            <a:r>
              <a:rPr lang="en-CA" dirty="0" smtClean="0"/>
              <a:t>-speaking?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761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Geological Events and Ecosystem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Continental Drift – how did this affect ecosystems?</a:t>
            </a:r>
          </a:p>
          <a:p>
            <a:endParaRPr lang="en-CA" dirty="0"/>
          </a:p>
          <a:p>
            <a:r>
              <a:rPr lang="en-CA" dirty="0" smtClean="0"/>
              <a:t>El Nino </a:t>
            </a:r>
            <a:r>
              <a:rPr lang="en-CA" dirty="0"/>
              <a:t>– how does this affect ecosystems?</a:t>
            </a:r>
          </a:p>
          <a:p>
            <a:pPr marL="0" indent="0">
              <a:buNone/>
            </a:pP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Meteor Impact on Dinosaurs – </a:t>
            </a:r>
            <a:r>
              <a:rPr lang="en-CA" dirty="0"/>
              <a:t>how </a:t>
            </a:r>
            <a:r>
              <a:rPr lang="en-CA" dirty="0" smtClean="0"/>
              <a:t>did </a:t>
            </a:r>
            <a:r>
              <a:rPr lang="en-CA" dirty="0"/>
              <a:t>this affect ecosystems?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884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Geological Events and Ecosystem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b="1" dirty="0" smtClean="0"/>
              <a:t>Continental Drift – how did this affect ecosystems?</a:t>
            </a:r>
          </a:p>
          <a:p>
            <a:pPr marL="0" indent="0">
              <a:buNone/>
            </a:pPr>
            <a:r>
              <a:rPr lang="en-CA" dirty="0" smtClean="0"/>
              <a:t>Would have lead to more speciation as habitats became fragmented – less connected.</a:t>
            </a:r>
            <a:endParaRPr lang="en-CA" dirty="0"/>
          </a:p>
          <a:p>
            <a:r>
              <a:rPr lang="en-CA" b="1" dirty="0" smtClean="0"/>
              <a:t>El Nino </a:t>
            </a:r>
            <a:r>
              <a:rPr lang="en-CA" b="1" dirty="0"/>
              <a:t>– how does this affect ecosystems?</a:t>
            </a:r>
          </a:p>
          <a:p>
            <a:pPr marL="0" indent="0">
              <a:buNone/>
            </a:pPr>
            <a:r>
              <a:rPr lang="en-CA" dirty="0" smtClean="0"/>
              <a:t>El Nino involves warming of ocean waters – different organisms </a:t>
            </a:r>
            <a:r>
              <a:rPr lang="en-CA" dirty="0" smtClean="0"/>
              <a:t>may not survive in warmer temperature waters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b="1" dirty="0" smtClean="0"/>
              <a:t>Meteor Impact on Dinosaurs – </a:t>
            </a:r>
            <a:r>
              <a:rPr lang="en-CA" b="1" dirty="0"/>
              <a:t>how </a:t>
            </a:r>
            <a:r>
              <a:rPr lang="en-CA" b="1" dirty="0" smtClean="0"/>
              <a:t>did </a:t>
            </a:r>
            <a:r>
              <a:rPr lang="en-CA" b="1" dirty="0"/>
              <a:t>this affect ecosystems?</a:t>
            </a:r>
          </a:p>
          <a:p>
            <a:pPr marL="0" indent="0">
              <a:buNone/>
            </a:pPr>
            <a:r>
              <a:rPr lang="en-CA" dirty="0" smtClean="0"/>
              <a:t>Kicks up dust – reduces sunlight – plants die – bacteria/fungi eat dead plants.</a:t>
            </a:r>
            <a:br>
              <a:rPr lang="en-CA" dirty="0" smtClean="0"/>
            </a:br>
            <a:r>
              <a:rPr lang="en-CA" dirty="0" smtClean="0"/>
              <a:t>OR</a:t>
            </a:r>
            <a:br>
              <a:rPr lang="en-CA" dirty="0" smtClean="0"/>
            </a:br>
            <a:r>
              <a:rPr lang="en-CA" dirty="0" smtClean="0"/>
              <a:t>Kills large organisms unable to adapt and withstand extreme change – new organisms thrive to take their place – new predators emerge that eat them -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3673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Connecting Interactions in Biological Systems with Course Content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4C. Naturally occurring diversity among and between components within biological systems affects interactions within the environment.</a:t>
            </a:r>
          </a:p>
          <a:p>
            <a:endParaRPr lang="en-CA" dirty="0"/>
          </a:p>
          <a:p>
            <a:r>
              <a:rPr lang="en-CA" dirty="0" smtClean="0"/>
              <a:t>Connecting to other ideas to what we’ve talked about this year.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02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Variation in molecular units provide cells with a wider range of functions.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7"/>
            <a:ext cx="6916994" cy="490184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In photosynthesis, there are different chlorophylls - Why are there different chlorophylls</a:t>
            </a:r>
            <a:r>
              <a:rPr lang="en-CA" dirty="0"/>
              <a:t>?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/>
            </a:r>
            <a:br>
              <a:rPr lang="en-CA" dirty="0"/>
            </a:br>
            <a:r>
              <a:rPr lang="en-CA" dirty="0"/>
              <a:t>This also occurs in different things like phospholipids in cell membranes – different arrangements alter functions – helps with diversity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636" y="2978896"/>
            <a:ext cx="4538816" cy="38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Variation in molecular units provide cells with a wider range of functions.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7"/>
            <a:ext cx="6916994" cy="4901841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In photosynthesis, there are different chlorophylls - Why are there different chlorophylls?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Both are designed to take in light, but they do different things with that absorbed </a:t>
            </a:r>
            <a:r>
              <a:rPr lang="en-CA" dirty="0" smtClean="0"/>
              <a:t>energy (and absorb different wavelengths of light) - (</a:t>
            </a:r>
            <a:r>
              <a:rPr lang="en-CA" dirty="0" smtClean="0"/>
              <a:t>different shapes allow for different functions)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This also occurs in different things like phospholipids in cell membranes – different arrangements alter functions – helps with diversity.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636" y="2978896"/>
            <a:ext cx="4538816" cy="38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factors influence the expression of the genotype in an organism.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5" y="1852920"/>
            <a:ext cx="11203675" cy="503237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What is an environmental factor that influences organisms?</a:t>
            </a:r>
            <a:br>
              <a:rPr lang="en-CA" dirty="0" smtClean="0"/>
            </a:br>
            <a:r>
              <a:rPr lang="en-CA" dirty="0" smtClean="0"/>
              <a:t> </a:t>
            </a:r>
          </a:p>
          <a:p>
            <a:r>
              <a:rPr lang="en-CA" dirty="0" smtClean="0"/>
              <a:t>How would they influence traits (of organisms) directly? </a:t>
            </a:r>
            <a:br>
              <a:rPr lang="en-CA" dirty="0" smtClean="0"/>
            </a:br>
            <a:r>
              <a:rPr lang="en-CA" dirty="0" smtClean="0"/>
              <a:t> </a:t>
            </a:r>
          </a:p>
          <a:p>
            <a:endParaRPr lang="en-CA" dirty="0" smtClean="0"/>
          </a:p>
          <a:p>
            <a:r>
              <a:rPr lang="en-CA" dirty="0" smtClean="0"/>
              <a:t>How would they influence traits (of organisms) indirectly? </a:t>
            </a:r>
            <a:br>
              <a:rPr lang="en-CA" dirty="0" smtClean="0"/>
            </a:br>
            <a:r>
              <a:rPr lang="en-CA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How might height/weight in humans connect to these?</a:t>
            </a:r>
            <a:br>
              <a:rPr lang="en-CA" dirty="0" smtClean="0"/>
            </a:br>
            <a:r>
              <a:rPr lang="en-CA" dirty="0" smtClean="0"/>
              <a:t>Seasonal fur colour in arctic animals?</a:t>
            </a:r>
            <a:br>
              <a:rPr lang="en-CA" dirty="0" smtClean="0"/>
            </a:br>
            <a:r>
              <a:rPr lang="en-CA" dirty="0" smtClean="0"/>
              <a:t>Flower colour based on soil pH?</a:t>
            </a:r>
          </a:p>
          <a:p>
            <a:r>
              <a:rPr lang="en-CA" dirty="0" smtClean="0"/>
              <a:t>How might dark fur in cooler regions of the body in certain mammals connect to gene expression and the idea of a “flexible genome”?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59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factors influence the expression of the genotype in an organism.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5"/>
            <a:ext cx="11203675" cy="5032375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 smtClean="0"/>
              <a:t>What is an environmental factor that influences organisms?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Abiotic (non-living – example heat) and biotic (living – example amount of predators) factors.</a:t>
            </a:r>
          </a:p>
          <a:p>
            <a:r>
              <a:rPr lang="en-CA" b="1" dirty="0" smtClean="0"/>
              <a:t>How would they influence traits (of an organism) directly?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Different environmental factors could activate certain genes!</a:t>
            </a:r>
          </a:p>
          <a:p>
            <a:r>
              <a:rPr lang="en-CA" b="1" dirty="0" smtClean="0"/>
              <a:t>How would they influence traits (of organisms in the </a:t>
            </a:r>
            <a:r>
              <a:rPr lang="en-CA" b="1" dirty="0" err="1" smtClean="0"/>
              <a:t>pop’n</a:t>
            </a:r>
            <a:r>
              <a:rPr lang="en-CA" b="1" dirty="0" smtClean="0"/>
              <a:t>) indirectly?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Considering natural selection, the traits present in a population may change over time due to environmental factors.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How might height/weight in humans connect to these?</a:t>
            </a:r>
            <a:br>
              <a:rPr lang="en-CA" dirty="0" smtClean="0"/>
            </a:br>
            <a:r>
              <a:rPr lang="en-CA" dirty="0" smtClean="0"/>
              <a:t>Seasonal fur colour in arctic animals?</a:t>
            </a:r>
            <a:br>
              <a:rPr lang="en-CA" dirty="0" smtClean="0"/>
            </a:br>
            <a:r>
              <a:rPr lang="en-CA" dirty="0" smtClean="0"/>
              <a:t>Flower colour based on soil pH?</a:t>
            </a:r>
          </a:p>
          <a:p>
            <a:r>
              <a:rPr lang="en-CA" dirty="0" smtClean="0"/>
              <a:t>How might dark fur in cooler regions of the body in certain mammals connect to gene expression and the idea of a “flexible genome”?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47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level of variation in a population affects population dynamics.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Genetic diversity is critical to avoiding extinction. Why?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value in being programmed to respond differently (disease)?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Banff Springs Snail – is it worth protecting?</a:t>
            </a:r>
          </a:p>
          <a:p>
            <a:pPr marL="0" indent="0">
              <a:buNone/>
            </a:pPr>
            <a:r>
              <a:rPr lang="en-CA" dirty="0" smtClean="0">
                <a:solidFill>
                  <a:srgbClr val="FF0000"/>
                </a:solidFill>
              </a:rPr>
              <a:t> </a:t>
            </a:r>
            <a:endParaRPr lang="en-CA" dirty="0">
              <a:solidFill>
                <a:srgbClr val="FF0000"/>
              </a:solidFill>
            </a:endParaRPr>
          </a:p>
          <a:p>
            <a:r>
              <a:rPr lang="en-CA" dirty="0" smtClean="0"/>
              <a:t>Allelic variation and Hardy-Weinberg – how does this help with populations?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 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0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level of variation in a population affects population dynamics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Genetic diversity is critical to avoiding extinction. Why?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With a wider ranger of genotypes (phenotypes) there is a greater chance for some organisms to resist or survive any environmental changes.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value in being programmed </a:t>
            </a:r>
            <a:r>
              <a:rPr lang="en-CA" dirty="0" err="1" smtClean="0"/>
              <a:t>torespond</a:t>
            </a:r>
            <a:r>
              <a:rPr lang="en-CA" dirty="0" smtClean="0"/>
              <a:t> differently (disease)?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Some things </a:t>
            </a:r>
            <a:r>
              <a:rPr lang="en-CA" b="1" dirty="0" smtClean="0">
                <a:solidFill>
                  <a:srgbClr val="FF0000"/>
                </a:solidFill>
              </a:rPr>
              <a:t>can </a:t>
            </a:r>
            <a:r>
              <a:rPr lang="en-CA" dirty="0" smtClean="0">
                <a:solidFill>
                  <a:srgbClr val="FF0000"/>
                </a:solidFill>
              </a:rPr>
              <a:t>effect the majority of a population but this can be detrimental to survival of organism (stampeding – not all in the herd join).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Banff Springs Snail – is it worth protecting?</a:t>
            </a:r>
          </a:p>
          <a:p>
            <a:pPr marL="0" indent="0">
              <a:buNone/>
            </a:pPr>
            <a:r>
              <a:rPr lang="en-CA" dirty="0" smtClean="0">
                <a:solidFill>
                  <a:srgbClr val="FF0000"/>
                </a:solidFill>
              </a:rPr>
              <a:t>Maybe yes? Maybe no. Is protecting this small isolated species, worth $?</a:t>
            </a:r>
            <a:endParaRPr lang="en-CA" dirty="0">
              <a:solidFill>
                <a:srgbClr val="FF0000"/>
              </a:solidFill>
            </a:endParaRPr>
          </a:p>
          <a:p>
            <a:r>
              <a:rPr lang="en-CA" dirty="0" smtClean="0"/>
              <a:t>Allelic variation and Hardy-Weinberg – how does this help with populations?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Gives us an idea of what alleles (traits) are present in a population.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30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diversity of species within an ecosystem may influence the stability of an ecosystem.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Is a more biodiverse ecosystem (natural or artificial) more or less resistant to change?</a:t>
            </a:r>
            <a:br>
              <a:rPr lang="en-CA" dirty="0" smtClean="0"/>
            </a:br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 keystone species and why are they important?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/>
            </a:r>
            <a:br>
              <a:rPr lang="en-CA" dirty="0" smtClean="0">
                <a:solidFill>
                  <a:srgbClr val="FF0000"/>
                </a:solidFill>
              </a:rPr>
            </a:br>
            <a:r>
              <a:rPr lang="en-CA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95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diversity of species within an ecosystem may influence the stability of an ecosystem.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Is a more biodiverse ecosystem (natural or artificial) more or less resistant to change?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>More resistant!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a keystone species and why are they important?</a:t>
            </a:r>
            <a:br>
              <a:rPr lang="en-CA" dirty="0" smtClean="0"/>
            </a:br>
            <a:r>
              <a:rPr lang="en-CA" dirty="0" smtClean="0">
                <a:solidFill>
                  <a:srgbClr val="FF0000"/>
                </a:solidFill>
              </a:rPr>
              <a:t/>
            </a:r>
            <a:br>
              <a:rPr lang="en-CA" dirty="0" smtClean="0">
                <a:solidFill>
                  <a:srgbClr val="FF0000"/>
                </a:solidFill>
              </a:rPr>
            </a:br>
            <a:r>
              <a:rPr lang="en-CA" dirty="0" smtClean="0">
                <a:solidFill>
                  <a:srgbClr val="FF0000"/>
                </a:solidFill>
              </a:rPr>
              <a:t>Keystone species is a species that is critical to the survival of an ecosystem. Example: Beaver.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426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5683</TotalTime>
  <Words>3349</Words>
  <Application>Microsoft Office PowerPoint</Application>
  <PresentationFormat>Widescreen</PresentationFormat>
  <Paragraphs>532</Paragraphs>
  <Slides>100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5" baseType="lpstr">
      <vt:lpstr>Arial</vt:lpstr>
      <vt:lpstr>Calibri</vt:lpstr>
      <vt:lpstr>Calibri Light</vt:lpstr>
      <vt:lpstr>Wingdings</vt:lpstr>
      <vt:lpstr>Office Theme</vt:lpstr>
      <vt:lpstr>Interactions in Biological Systems</vt:lpstr>
      <vt:lpstr>Macromolecules Subcomponents of biological molecules and their sequence determine the properties of a molecule.</vt:lpstr>
      <vt:lpstr>Macromolecules Subcomponents of biological molecules and their sequence determine the properties of a molecule.</vt:lpstr>
      <vt:lpstr>Building Macromolecules Lab (Remember?) Health Science Review</vt:lpstr>
      <vt:lpstr>Building Macromolecules - Answer Health Science Review</vt:lpstr>
      <vt:lpstr>Nucleic Acids: DNA and RNA</vt:lpstr>
      <vt:lpstr>Nucleic Acids </vt:lpstr>
      <vt:lpstr>Nucleic Acids </vt:lpstr>
      <vt:lpstr>DNA – Deoxyribonucleic acid</vt:lpstr>
      <vt:lpstr>DNA/RNA </vt:lpstr>
      <vt:lpstr>DNA and RNA help make proteins</vt:lpstr>
      <vt:lpstr>Proteins</vt:lpstr>
      <vt:lpstr>Proteins</vt:lpstr>
      <vt:lpstr>Protein Shape</vt:lpstr>
      <vt:lpstr>Protein Shape</vt:lpstr>
      <vt:lpstr>Directionality  Structure/Function</vt:lpstr>
      <vt:lpstr>Directionality  Structure/Function</vt:lpstr>
      <vt:lpstr>Lipids</vt:lpstr>
      <vt:lpstr>Lipids</vt:lpstr>
      <vt:lpstr>Carbohydrates</vt:lpstr>
      <vt:lpstr>Carbohydrates</vt:lpstr>
      <vt:lpstr>Subcellular Components</vt:lpstr>
      <vt:lpstr>Ribosomes</vt:lpstr>
      <vt:lpstr>Ribosomes</vt:lpstr>
      <vt:lpstr>Endoplasmic Reticulum</vt:lpstr>
      <vt:lpstr>Endoplasmic Reticulum</vt:lpstr>
      <vt:lpstr>Golgi Complex</vt:lpstr>
      <vt:lpstr>Golgi Complex</vt:lpstr>
      <vt:lpstr>Mitochondria </vt:lpstr>
      <vt:lpstr>Mitochondria </vt:lpstr>
      <vt:lpstr>Lysosome (Animal Cell)</vt:lpstr>
      <vt:lpstr>Lysosome (Animal Cell)</vt:lpstr>
      <vt:lpstr>Chloroplast</vt:lpstr>
      <vt:lpstr>Chloroplast</vt:lpstr>
      <vt:lpstr>How might four of these organelles interact?</vt:lpstr>
      <vt:lpstr>Identifying these in Eukaryotic Cells</vt:lpstr>
      <vt:lpstr>Coordination of Components</vt:lpstr>
      <vt:lpstr>Coordination of Components</vt:lpstr>
      <vt:lpstr>Communities, Populations and Interactions Communities are composed of populations that interact in certain ways.</vt:lpstr>
      <vt:lpstr>Coordination and Communities</vt:lpstr>
      <vt:lpstr>Population Growth</vt:lpstr>
      <vt:lpstr>Population Growth</vt:lpstr>
      <vt:lpstr>Population Growth</vt:lpstr>
      <vt:lpstr>Studying Populations - Age Structures</vt:lpstr>
      <vt:lpstr>Studying Populations - Age Structures</vt:lpstr>
      <vt:lpstr>Population Growth</vt:lpstr>
      <vt:lpstr>Population Growth</vt:lpstr>
      <vt:lpstr>Predator-Prey Dynamics</vt:lpstr>
      <vt:lpstr>Predator-Prey Dynamics</vt:lpstr>
      <vt:lpstr>Interactions move matter and energy.</vt:lpstr>
      <vt:lpstr>Interactions move matter and energy.</vt:lpstr>
      <vt:lpstr>Food chains</vt:lpstr>
      <vt:lpstr>Food chains</vt:lpstr>
      <vt:lpstr>Walking Dead Scenario</vt:lpstr>
      <vt:lpstr>Interactions in Biological Systems</vt:lpstr>
      <vt:lpstr>Enzymes</vt:lpstr>
      <vt:lpstr>Enzymes</vt:lpstr>
      <vt:lpstr>Coenzymes</vt:lpstr>
      <vt:lpstr>Coenzymes</vt:lpstr>
      <vt:lpstr>Molecules in the Environment</vt:lpstr>
      <vt:lpstr>Enzyme activity is influenced by the environment</vt:lpstr>
      <vt:lpstr>Enzyme activity is influenced by the environment</vt:lpstr>
      <vt:lpstr>Parts of Cells and Organisms</vt:lpstr>
      <vt:lpstr>Parts of Cells and Organisms</vt:lpstr>
      <vt:lpstr>Bacteria – Like Specialized Cells or Organs</vt:lpstr>
      <vt:lpstr>Bozeman Science - Enzymes</vt:lpstr>
      <vt:lpstr>Population Dynamics</vt:lpstr>
      <vt:lpstr>How do populations interact (with one another)?</vt:lpstr>
      <vt:lpstr>How do populations interact (with one another)?</vt:lpstr>
      <vt:lpstr>How do populations interact?</vt:lpstr>
      <vt:lpstr>Symbiotic Relationships</vt:lpstr>
      <vt:lpstr>Symbiotic Relationships</vt:lpstr>
      <vt:lpstr>Symbiotic Relationships</vt:lpstr>
      <vt:lpstr>Events and Populations</vt:lpstr>
      <vt:lpstr>Events and Populations</vt:lpstr>
      <vt:lpstr>Events and Populations</vt:lpstr>
      <vt:lpstr>Dutch Elm Disease Species-Specific Event</vt:lpstr>
      <vt:lpstr>Dutch Elm Disease Species-Specific Event</vt:lpstr>
      <vt:lpstr>DED Fungus Life Cycle</vt:lpstr>
      <vt:lpstr>Humans and Dutch Elm Disease</vt:lpstr>
      <vt:lpstr>Humans and Dutch Elm Disease</vt:lpstr>
      <vt:lpstr>Inferences based on Interactions </vt:lpstr>
      <vt:lpstr>Mathematical Models of Populations</vt:lpstr>
      <vt:lpstr>Population Dynamics Videos</vt:lpstr>
      <vt:lpstr>Causes of Ecosystem Change</vt:lpstr>
      <vt:lpstr>Effects On Populations (Reprise)</vt:lpstr>
      <vt:lpstr>Human Activity and Ecosystem Change</vt:lpstr>
      <vt:lpstr>Human Activity and Ecosystem Change</vt:lpstr>
      <vt:lpstr>Hypothetical Change</vt:lpstr>
      <vt:lpstr>Geological Events and Ecosystem Change</vt:lpstr>
      <vt:lpstr>Geological Events and Ecosystem Change</vt:lpstr>
      <vt:lpstr>Connecting Interactions in Biological Systems with Course Content</vt:lpstr>
      <vt:lpstr>Variation in molecular units provide cells with a wider range of functions.</vt:lpstr>
      <vt:lpstr>Variation in molecular units provide cells with a wider range of functions.</vt:lpstr>
      <vt:lpstr>Environmental factors influence the expression of the genotype in an organism.</vt:lpstr>
      <vt:lpstr>Environmental factors influence the expression of the genotype in an organism.</vt:lpstr>
      <vt:lpstr>The level of variation in a population affects population dynamics. </vt:lpstr>
      <vt:lpstr>The level of variation in a population affects population dynamics </vt:lpstr>
      <vt:lpstr>The diversity of species within an ecosystem may influence the stability of an ecosystem.</vt:lpstr>
      <vt:lpstr>The diversity of species within an ecosystem may influence the stability of an ecosystem.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in Biological Systems</dc:title>
  <dc:creator>Petlak, Logan</dc:creator>
  <cp:lastModifiedBy>Petlak, Logan</cp:lastModifiedBy>
  <cp:revision>80</cp:revision>
  <cp:lastPrinted>2018-04-18T21:20:19Z</cp:lastPrinted>
  <dcterms:created xsi:type="dcterms:W3CDTF">2017-03-29T20:02:14Z</dcterms:created>
  <dcterms:modified xsi:type="dcterms:W3CDTF">2018-04-19T16:18:48Z</dcterms:modified>
</cp:coreProperties>
</file>