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46"/>
  </p:handoutMasterIdLst>
  <p:sldIdLst>
    <p:sldId id="256" r:id="rId2"/>
    <p:sldId id="257" r:id="rId3"/>
    <p:sldId id="270" r:id="rId4"/>
    <p:sldId id="262" r:id="rId5"/>
    <p:sldId id="259" r:id="rId6"/>
    <p:sldId id="269" r:id="rId7"/>
    <p:sldId id="260" r:id="rId8"/>
    <p:sldId id="258" r:id="rId9"/>
    <p:sldId id="261" r:id="rId10"/>
    <p:sldId id="263" r:id="rId11"/>
    <p:sldId id="264" r:id="rId12"/>
    <p:sldId id="265" r:id="rId13"/>
    <p:sldId id="266" r:id="rId14"/>
    <p:sldId id="268" r:id="rId15"/>
    <p:sldId id="267" r:id="rId16"/>
    <p:sldId id="276" r:id="rId17"/>
    <p:sldId id="279" r:id="rId18"/>
    <p:sldId id="274" r:id="rId19"/>
    <p:sldId id="275" r:id="rId20"/>
    <p:sldId id="277" r:id="rId21"/>
    <p:sldId id="283" r:id="rId22"/>
    <p:sldId id="278" r:id="rId23"/>
    <p:sldId id="286" r:id="rId24"/>
    <p:sldId id="272" r:id="rId25"/>
    <p:sldId id="280" r:id="rId26"/>
    <p:sldId id="282" r:id="rId27"/>
    <p:sldId id="281" r:id="rId28"/>
    <p:sldId id="284" r:id="rId29"/>
    <p:sldId id="285" r:id="rId30"/>
    <p:sldId id="298" r:id="rId31"/>
    <p:sldId id="297" r:id="rId32"/>
    <p:sldId id="299" r:id="rId33"/>
    <p:sldId id="296" r:id="rId34"/>
    <p:sldId id="273" r:id="rId35"/>
    <p:sldId id="271" r:id="rId36"/>
    <p:sldId id="287" r:id="rId37"/>
    <p:sldId id="288" r:id="rId38"/>
    <p:sldId id="291" r:id="rId39"/>
    <p:sldId id="289" r:id="rId40"/>
    <p:sldId id="290" r:id="rId41"/>
    <p:sldId id="292" r:id="rId42"/>
    <p:sldId id="293" r:id="rId43"/>
    <p:sldId id="294" r:id="rId44"/>
    <p:sldId id="295" r:id="rId45"/>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6" d="100"/>
          <a:sy n="76" d="100"/>
        </p:scale>
        <p:origin x="540"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CA"/>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D33E74F0-C48A-40E6-A6FE-8C9AA8B029DC}" type="datetimeFigureOut">
              <a:rPr lang="en-CA" smtClean="0"/>
              <a:t>4/16/18</a:t>
            </a:fld>
            <a:endParaRPr lang="en-CA"/>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CA"/>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F07404EE-1BC9-48CE-84B0-691F050DC762}" type="slidenum">
              <a:rPr lang="en-CA" smtClean="0"/>
              <a:t>‹#›</a:t>
            </a:fld>
            <a:endParaRPr lang="en-CA"/>
          </a:p>
        </p:txBody>
      </p:sp>
    </p:spTree>
    <p:extLst>
      <p:ext uri="{BB962C8B-B14F-4D97-AF65-F5344CB8AC3E}">
        <p14:creationId xmlns:p14="http://schemas.microsoft.com/office/powerpoint/2010/main" val="2781206981"/>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CA"/>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CA"/>
          </a:p>
        </p:txBody>
      </p:sp>
      <p:sp>
        <p:nvSpPr>
          <p:cNvPr id="4" name="Date Placeholder 3"/>
          <p:cNvSpPr>
            <a:spLocks noGrp="1"/>
          </p:cNvSpPr>
          <p:nvPr>
            <p:ph type="dt" sz="half" idx="10"/>
          </p:nvPr>
        </p:nvSpPr>
        <p:spPr/>
        <p:txBody>
          <a:bodyPr/>
          <a:lstStyle/>
          <a:p>
            <a:fld id="{78D779FE-96FC-405E-A5A4-C07BDD947084}" type="datetimeFigureOut">
              <a:rPr lang="en-CA" smtClean="0"/>
              <a:t>4/16/18</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CB407C72-C2C6-482E-AF42-FC0E52779C90}" type="slidenum">
              <a:rPr lang="en-CA" smtClean="0"/>
              <a:t>‹#›</a:t>
            </a:fld>
            <a:endParaRPr lang="en-CA"/>
          </a:p>
        </p:txBody>
      </p:sp>
    </p:spTree>
    <p:extLst>
      <p:ext uri="{BB962C8B-B14F-4D97-AF65-F5344CB8AC3E}">
        <p14:creationId xmlns:p14="http://schemas.microsoft.com/office/powerpoint/2010/main" val="24905168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78D779FE-96FC-405E-A5A4-C07BDD947084}" type="datetimeFigureOut">
              <a:rPr lang="en-CA" smtClean="0"/>
              <a:t>4/16/18</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CB407C72-C2C6-482E-AF42-FC0E52779C90}" type="slidenum">
              <a:rPr lang="en-CA" smtClean="0"/>
              <a:t>‹#›</a:t>
            </a:fld>
            <a:endParaRPr lang="en-CA"/>
          </a:p>
        </p:txBody>
      </p:sp>
    </p:spTree>
    <p:extLst>
      <p:ext uri="{BB962C8B-B14F-4D97-AF65-F5344CB8AC3E}">
        <p14:creationId xmlns:p14="http://schemas.microsoft.com/office/powerpoint/2010/main" val="13917206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CA"/>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8D779FE-96FC-405E-A5A4-C07BDD947084}" type="datetimeFigureOut">
              <a:rPr lang="en-CA" smtClean="0"/>
              <a:t>4/16/18</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CB407C72-C2C6-482E-AF42-FC0E52779C90}" type="slidenum">
              <a:rPr lang="en-CA" smtClean="0"/>
              <a:t>‹#›</a:t>
            </a:fld>
            <a:endParaRPr lang="en-CA"/>
          </a:p>
        </p:txBody>
      </p:sp>
    </p:spTree>
    <p:extLst>
      <p:ext uri="{BB962C8B-B14F-4D97-AF65-F5344CB8AC3E}">
        <p14:creationId xmlns:p14="http://schemas.microsoft.com/office/powerpoint/2010/main" val="10627381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Date Placeholder 4"/>
          <p:cNvSpPr>
            <a:spLocks noGrp="1"/>
          </p:cNvSpPr>
          <p:nvPr>
            <p:ph type="dt" sz="half" idx="10"/>
          </p:nvPr>
        </p:nvSpPr>
        <p:spPr/>
        <p:txBody>
          <a:bodyPr/>
          <a:lstStyle/>
          <a:p>
            <a:fld id="{78D779FE-96FC-405E-A5A4-C07BDD947084}" type="datetimeFigureOut">
              <a:rPr lang="en-CA" smtClean="0"/>
              <a:t>4/16/18</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CB407C72-C2C6-482E-AF42-FC0E52779C90}" type="slidenum">
              <a:rPr lang="en-CA" smtClean="0"/>
              <a:t>‹#›</a:t>
            </a:fld>
            <a:endParaRPr lang="en-CA"/>
          </a:p>
        </p:txBody>
      </p:sp>
    </p:spTree>
    <p:extLst>
      <p:ext uri="{BB962C8B-B14F-4D97-AF65-F5344CB8AC3E}">
        <p14:creationId xmlns:p14="http://schemas.microsoft.com/office/powerpoint/2010/main" val="4407155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CA"/>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7" name="Date Placeholder 6"/>
          <p:cNvSpPr>
            <a:spLocks noGrp="1"/>
          </p:cNvSpPr>
          <p:nvPr>
            <p:ph type="dt" sz="half" idx="10"/>
          </p:nvPr>
        </p:nvSpPr>
        <p:spPr/>
        <p:txBody>
          <a:bodyPr/>
          <a:lstStyle/>
          <a:p>
            <a:fld id="{78D779FE-96FC-405E-A5A4-C07BDD947084}" type="datetimeFigureOut">
              <a:rPr lang="en-CA" smtClean="0"/>
              <a:t>4/16/18</a:t>
            </a:fld>
            <a:endParaRPr lang="en-CA"/>
          </a:p>
        </p:txBody>
      </p:sp>
      <p:sp>
        <p:nvSpPr>
          <p:cNvPr id="8" name="Footer Placeholder 7"/>
          <p:cNvSpPr>
            <a:spLocks noGrp="1"/>
          </p:cNvSpPr>
          <p:nvPr>
            <p:ph type="ftr" sz="quarter" idx="11"/>
          </p:nvPr>
        </p:nvSpPr>
        <p:spPr/>
        <p:txBody>
          <a:bodyPr/>
          <a:lstStyle/>
          <a:p>
            <a:endParaRPr lang="en-CA"/>
          </a:p>
        </p:txBody>
      </p:sp>
      <p:sp>
        <p:nvSpPr>
          <p:cNvPr id="9" name="Slide Number Placeholder 8"/>
          <p:cNvSpPr>
            <a:spLocks noGrp="1"/>
          </p:cNvSpPr>
          <p:nvPr>
            <p:ph type="sldNum" sz="quarter" idx="12"/>
          </p:nvPr>
        </p:nvSpPr>
        <p:spPr/>
        <p:txBody>
          <a:bodyPr/>
          <a:lstStyle/>
          <a:p>
            <a:fld id="{CB407C72-C2C6-482E-AF42-FC0E52779C90}" type="slidenum">
              <a:rPr lang="en-CA" smtClean="0"/>
              <a:t>‹#›</a:t>
            </a:fld>
            <a:endParaRPr lang="en-CA"/>
          </a:p>
        </p:txBody>
      </p:sp>
    </p:spTree>
    <p:extLst>
      <p:ext uri="{BB962C8B-B14F-4D97-AF65-F5344CB8AC3E}">
        <p14:creationId xmlns:p14="http://schemas.microsoft.com/office/powerpoint/2010/main" val="4963190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Date Placeholder 2"/>
          <p:cNvSpPr>
            <a:spLocks noGrp="1"/>
          </p:cNvSpPr>
          <p:nvPr>
            <p:ph type="dt" sz="half" idx="10"/>
          </p:nvPr>
        </p:nvSpPr>
        <p:spPr/>
        <p:txBody>
          <a:bodyPr/>
          <a:lstStyle/>
          <a:p>
            <a:fld id="{78D779FE-96FC-405E-A5A4-C07BDD947084}" type="datetimeFigureOut">
              <a:rPr lang="en-CA" smtClean="0"/>
              <a:t>4/16/18</a:t>
            </a:fld>
            <a:endParaRPr lang="en-CA"/>
          </a:p>
        </p:txBody>
      </p:sp>
      <p:sp>
        <p:nvSpPr>
          <p:cNvPr id="4" name="Footer Placeholder 3"/>
          <p:cNvSpPr>
            <a:spLocks noGrp="1"/>
          </p:cNvSpPr>
          <p:nvPr>
            <p:ph type="ftr" sz="quarter" idx="11"/>
          </p:nvPr>
        </p:nvSpPr>
        <p:spPr/>
        <p:txBody>
          <a:bodyPr/>
          <a:lstStyle/>
          <a:p>
            <a:endParaRPr lang="en-CA"/>
          </a:p>
        </p:txBody>
      </p:sp>
      <p:sp>
        <p:nvSpPr>
          <p:cNvPr id="5" name="Slide Number Placeholder 4"/>
          <p:cNvSpPr>
            <a:spLocks noGrp="1"/>
          </p:cNvSpPr>
          <p:nvPr>
            <p:ph type="sldNum" sz="quarter" idx="12"/>
          </p:nvPr>
        </p:nvSpPr>
        <p:spPr/>
        <p:txBody>
          <a:bodyPr/>
          <a:lstStyle/>
          <a:p>
            <a:fld id="{CB407C72-C2C6-482E-AF42-FC0E52779C90}" type="slidenum">
              <a:rPr lang="en-CA" smtClean="0"/>
              <a:t>‹#›</a:t>
            </a:fld>
            <a:endParaRPr lang="en-CA"/>
          </a:p>
        </p:txBody>
      </p:sp>
    </p:spTree>
    <p:extLst>
      <p:ext uri="{BB962C8B-B14F-4D97-AF65-F5344CB8AC3E}">
        <p14:creationId xmlns:p14="http://schemas.microsoft.com/office/powerpoint/2010/main" val="3497795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8D779FE-96FC-405E-A5A4-C07BDD947084}" type="datetimeFigureOut">
              <a:rPr lang="en-CA" smtClean="0"/>
              <a:t>4/16/18</a:t>
            </a:fld>
            <a:endParaRPr lang="en-CA"/>
          </a:p>
        </p:txBody>
      </p:sp>
      <p:sp>
        <p:nvSpPr>
          <p:cNvPr id="3" name="Footer Placeholder 2"/>
          <p:cNvSpPr>
            <a:spLocks noGrp="1"/>
          </p:cNvSpPr>
          <p:nvPr>
            <p:ph type="ftr" sz="quarter" idx="11"/>
          </p:nvPr>
        </p:nvSpPr>
        <p:spPr/>
        <p:txBody>
          <a:bodyPr/>
          <a:lstStyle/>
          <a:p>
            <a:endParaRPr lang="en-CA"/>
          </a:p>
        </p:txBody>
      </p:sp>
      <p:sp>
        <p:nvSpPr>
          <p:cNvPr id="4" name="Slide Number Placeholder 3"/>
          <p:cNvSpPr>
            <a:spLocks noGrp="1"/>
          </p:cNvSpPr>
          <p:nvPr>
            <p:ph type="sldNum" sz="quarter" idx="12"/>
          </p:nvPr>
        </p:nvSpPr>
        <p:spPr/>
        <p:txBody>
          <a:bodyPr/>
          <a:lstStyle/>
          <a:p>
            <a:fld id="{CB407C72-C2C6-482E-AF42-FC0E52779C90}" type="slidenum">
              <a:rPr lang="en-CA" smtClean="0"/>
              <a:t>‹#›</a:t>
            </a:fld>
            <a:endParaRPr lang="en-CA"/>
          </a:p>
        </p:txBody>
      </p:sp>
    </p:spTree>
    <p:extLst>
      <p:ext uri="{BB962C8B-B14F-4D97-AF65-F5344CB8AC3E}">
        <p14:creationId xmlns:p14="http://schemas.microsoft.com/office/powerpoint/2010/main" val="8249437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CA"/>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8D779FE-96FC-405E-A5A4-C07BDD947084}" type="datetimeFigureOut">
              <a:rPr lang="en-CA" smtClean="0"/>
              <a:t>4/16/18</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CB407C72-C2C6-482E-AF42-FC0E52779C90}" type="slidenum">
              <a:rPr lang="en-CA" smtClean="0"/>
              <a:t>‹#›</a:t>
            </a:fld>
            <a:endParaRPr lang="en-CA"/>
          </a:p>
        </p:txBody>
      </p:sp>
    </p:spTree>
    <p:extLst>
      <p:ext uri="{BB962C8B-B14F-4D97-AF65-F5344CB8AC3E}">
        <p14:creationId xmlns:p14="http://schemas.microsoft.com/office/powerpoint/2010/main" val="10947375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CA"/>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8D779FE-96FC-405E-A5A4-C07BDD947084}" type="datetimeFigureOut">
              <a:rPr lang="en-CA" smtClean="0"/>
              <a:t>4/16/18</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CB407C72-C2C6-482E-AF42-FC0E52779C90}" type="slidenum">
              <a:rPr lang="en-CA" smtClean="0"/>
              <a:t>‹#›</a:t>
            </a:fld>
            <a:endParaRPr lang="en-CA"/>
          </a:p>
        </p:txBody>
      </p:sp>
    </p:spTree>
    <p:extLst>
      <p:ext uri="{BB962C8B-B14F-4D97-AF65-F5344CB8AC3E}">
        <p14:creationId xmlns:p14="http://schemas.microsoft.com/office/powerpoint/2010/main" val="9344886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78D779FE-96FC-405E-A5A4-C07BDD947084}" type="datetimeFigureOut">
              <a:rPr lang="en-CA" smtClean="0"/>
              <a:t>4/16/18</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CB407C72-C2C6-482E-AF42-FC0E52779C90}" type="slidenum">
              <a:rPr lang="en-CA" smtClean="0"/>
              <a:t>‹#›</a:t>
            </a:fld>
            <a:endParaRPr lang="en-CA"/>
          </a:p>
        </p:txBody>
      </p:sp>
    </p:spTree>
    <p:extLst>
      <p:ext uri="{BB962C8B-B14F-4D97-AF65-F5344CB8AC3E}">
        <p14:creationId xmlns:p14="http://schemas.microsoft.com/office/powerpoint/2010/main" val="34489602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78D779FE-96FC-405E-A5A4-C07BDD947084}" type="datetimeFigureOut">
              <a:rPr lang="en-CA" smtClean="0"/>
              <a:t>4/16/18</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CB407C72-C2C6-482E-AF42-FC0E52779C90}" type="slidenum">
              <a:rPr lang="en-CA" smtClean="0"/>
              <a:t>‹#›</a:t>
            </a:fld>
            <a:endParaRPr lang="en-CA"/>
          </a:p>
        </p:txBody>
      </p:sp>
    </p:spTree>
    <p:extLst>
      <p:ext uri="{BB962C8B-B14F-4D97-AF65-F5344CB8AC3E}">
        <p14:creationId xmlns:p14="http://schemas.microsoft.com/office/powerpoint/2010/main" val="15263105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CA"/>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8D779FE-96FC-405E-A5A4-C07BDD947084}" type="datetimeFigureOut">
              <a:rPr lang="en-CA" smtClean="0"/>
              <a:t>4/16/18</a:t>
            </a:fld>
            <a:endParaRPr lang="en-CA"/>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A"/>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B407C72-C2C6-482E-AF42-FC0E52779C90}" type="slidenum">
              <a:rPr lang="en-CA" smtClean="0"/>
              <a:t>‹#›</a:t>
            </a:fld>
            <a:endParaRPr lang="en-CA"/>
          </a:p>
        </p:txBody>
      </p:sp>
    </p:spTree>
    <p:extLst>
      <p:ext uri="{BB962C8B-B14F-4D97-AF65-F5344CB8AC3E}">
        <p14:creationId xmlns:p14="http://schemas.microsoft.com/office/powerpoint/2010/main" val="397380909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en.wikipedia.org/wiki/Globalization" TargetMode="External"/><Relationship Id="rId2" Type="http://schemas.openxmlformats.org/officeDocument/2006/relationships/hyperlink" Target="https://en.wikipedia.org/wiki/Maximum_life_span"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www.google.ca/publicdata/explore?ds=d5bncppjof8f9_&amp;ctype=l&amp;strail=false&amp;bcs=d&amp;nselm=h&amp;met_y=sp_pop_grow&amp;scale_y=lin&amp;ind_y=false&amp;rdim=region&amp;ifdim=region&amp;tdim=true&amp;hl=en&amp;dl=en&amp;ind=false" TargetMode="External"/><Relationship Id="rId2" Type="http://schemas.openxmlformats.org/officeDocument/2006/relationships/hyperlink" Target="https://www.google.ca/publicdata/explore?ds=d5bncppjof8f9_&amp;ctype=l&amp;strail=false&amp;bcs=d&amp;nselm=h&amp;met_y=sp_pop_totl&amp;scale_y=lin&amp;ind_y=false&amp;rdim=region&amp;ifdim=region&amp;tdim=true&amp;hl=en&amp;dl=en&amp;ind=false"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www.google.ca/publicdata/explore?ds=d5bncppjof8f9_&amp;ctype=l&amp;strail=false&amp;bcs=d&amp;nselm=h&amp;met_y=sp_pop_grow&amp;scale_y=lin&amp;ind_y=false&amp;rdim=region&amp;ifdim=region&amp;tdim=true&amp;hl=en&amp;dl=en&amp;ind=false" TargetMode="External"/><Relationship Id="rId2" Type="http://schemas.openxmlformats.org/officeDocument/2006/relationships/hyperlink" Target="https://www.google.ca/publicdata/explore?ds=d5bncppjof8f9_&amp;ctype=l&amp;strail=false&amp;bcs=d&amp;nselm=h&amp;met_y=sp_pop_totl&amp;scale_y=lin&amp;ind_y=false&amp;rdim=region&amp;ifdim=region&amp;tdim=true&amp;hl=en&amp;dl=en&amp;ind=false"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ourworldindata.org/world-population-growth"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en.wikipedia.org/wiki/Third_World" TargetMode="External"/><Relationship Id="rId2" Type="http://schemas.openxmlformats.org/officeDocument/2006/relationships/hyperlink" Target="http://www.nationsonline.org/oneworld/third_world_countries.htm" TargetMode="External"/><Relationship Id="rId1" Type="http://schemas.openxmlformats.org/officeDocument/2006/relationships/slideLayout" Target="../slideLayouts/slideLayout2.xml"/><Relationship Id="rId4" Type="http://schemas.openxmlformats.org/officeDocument/2006/relationships/hyperlink" Target="paris.mheducation.com/sites/007096341x/student_view0/chapter12/" TargetMode="External"/></Relationships>
</file>

<file path=ppt/slides/_rels/slide9.xml.rels><?xml version="1.0" encoding="UTF-8" standalone="yes"?>
<Relationships xmlns="http://schemas.openxmlformats.org/package/2006/relationships"><Relationship Id="rId3" Type="http://schemas.openxmlformats.org/officeDocument/2006/relationships/hyperlink" Target="https://en.wikipedia.org/wiki/Third_World" TargetMode="External"/><Relationship Id="rId2" Type="http://schemas.openxmlformats.org/officeDocument/2006/relationships/hyperlink" Target="http://www.nationsonline.org/oneworld/third_world_countries.htm" TargetMode="External"/><Relationship Id="rId1" Type="http://schemas.openxmlformats.org/officeDocument/2006/relationships/slideLayout" Target="../slideLayouts/slideLayout2.xml"/><Relationship Id="rId4" Type="http://schemas.openxmlformats.org/officeDocument/2006/relationships/hyperlink" Target="paris.mheducation.com/sites/007096341x/student_view0/chapter12/"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video" Target="https://www.youtube.com/embed/QsBT5EQt348" TargetMode="External"/><Relationship Id="rId1" Type="http://schemas.openxmlformats.org/officeDocument/2006/relationships/video" Target="https://www.youtube.com/embed/E8dkWQVFAoA" TargetMode="External"/><Relationship Id="rId5" Type="http://schemas.openxmlformats.org/officeDocument/2006/relationships/image" Target="../media/image3.jpeg"/><Relationship Id="rId4" Type="http://schemas.openxmlformats.org/officeDocument/2006/relationships/image" Target="../media/image2.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hyperlink" Target="https://www.youtube.com/watch?v=guh7i7tHeZk"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hyperlink" Target="https://www.youtube.com/watch?v=guh7i7tHeZk"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2.xml"/><Relationship Id="rId1" Type="http://schemas.openxmlformats.org/officeDocument/2006/relationships/video" Target="https://www.youtube.com/embed/v8Pe_u_4q5M"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s://www.youtube.com/watch?v=vmq_mKhQo38" TargetMode="Externa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hyperlink" Target="https://www.ctvnews.ca/canada/how-careless-recycling-is-costing-canadian-cities-millions-1.3880796" TargetMode="External"/><Relationship Id="rId2" Type="http://schemas.openxmlformats.org/officeDocument/2006/relationships/hyperlink" Target="https://www.youtube.com/watch?v=vmq_mKhQo38" TargetMode="External"/><Relationship Id="rId1" Type="http://schemas.openxmlformats.org/officeDocument/2006/relationships/slideLayout" Target="../slideLayouts/slideLayout4.xml"/><Relationship Id="rId5" Type="http://schemas.openxmlformats.org/officeDocument/2006/relationships/image" Target="../media/image5.png"/><Relationship Id="rId4" Type="http://schemas.openxmlformats.org/officeDocument/2006/relationships/hyperlink" Target="https://www.youtube.com/watch?v=blE7pbp1EqQ" TargetMode="Externa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hyperlink" Target="http://greenlivingideas.com/2015/04/24/how-our-trash-affects-the-whole-planet/" TargetMode="Externa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CA" dirty="0" smtClean="0"/>
              <a:t>Human Population</a:t>
            </a:r>
            <a:endParaRPr lang="en-CA" dirty="0"/>
          </a:p>
        </p:txBody>
      </p:sp>
      <p:sp>
        <p:nvSpPr>
          <p:cNvPr id="3" name="Subtitle 2"/>
          <p:cNvSpPr>
            <a:spLocks noGrp="1"/>
          </p:cNvSpPr>
          <p:nvPr>
            <p:ph type="subTitle" idx="1"/>
          </p:nvPr>
        </p:nvSpPr>
        <p:spPr/>
        <p:txBody>
          <a:bodyPr>
            <a:normAutofit fontScale="92500" lnSpcReduction="20000"/>
          </a:bodyPr>
          <a:lstStyle/>
          <a:p>
            <a:r>
              <a:rPr lang="en-CA" b="1" dirty="0" smtClean="0"/>
              <a:t>Outcome: </a:t>
            </a:r>
            <a:r>
              <a:rPr lang="en-US" dirty="0" smtClean="0"/>
              <a:t>ES20-HP1 Investigate technologies and processes used for mitigating and managing resource use, waste generation and pollution associated with a growing human population. 	</a:t>
            </a:r>
          </a:p>
          <a:p>
            <a:r>
              <a:rPr lang="en-CA" dirty="0" smtClean="0"/>
              <a:t>OR</a:t>
            </a:r>
            <a:br>
              <a:rPr lang="en-CA" dirty="0" smtClean="0"/>
            </a:br>
            <a:r>
              <a:rPr lang="en-CA" dirty="0" smtClean="0"/>
              <a:t/>
            </a:r>
            <a:br>
              <a:rPr lang="en-CA" dirty="0" smtClean="0"/>
            </a:br>
            <a:r>
              <a:rPr lang="en-CA" dirty="0" smtClean="0"/>
              <a:t>Looking at garbage we create and how to clean it up</a:t>
            </a:r>
            <a:endParaRPr lang="en-CA" dirty="0"/>
          </a:p>
        </p:txBody>
      </p:sp>
    </p:spTree>
    <p:extLst>
      <p:ext uri="{BB962C8B-B14F-4D97-AF65-F5344CB8AC3E}">
        <p14:creationId xmlns:p14="http://schemas.microsoft.com/office/powerpoint/2010/main" val="282789812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1061700" cy="1325563"/>
          </a:xfrm>
        </p:spPr>
        <p:txBody>
          <a:bodyPr/>
          <a:lstStyle/>
          <a:p>
            <a:r>
              <a:rPr lang="en-CA" dirty="0" smtClean="0"/>
              <a:t>What contributes to human population growth?</a:t>
            </a:r>
            <a:endParaRPr lang="en-CA" dirty="0"/>
          </a:p>
        </p:txBody>
      </p:sp>
      <p:sp>
        <p:nvSpPr>
          <p:cNvPr id="3" name="Content Placeholder 2"/>
          <p:cNvSpPr>
            <a:spLocks noGrp="1"/>
          </p:cNvSpPr>
          <p:nvPr>
            <p:ph idx="1"/>
          </p:nvPr>
        </p:nvSpPr>
        <p:spPr/>
        <p:txBody>
          <a:bodyPr>
            <a:normAutofit fontScale="92500" lnSpcReduction="20000"/>
          </a:bodyPr>
          <a:lstStyle/>
          <a:p>
            <a:pPr marL="0" indent="0">
              <a:buNone/>
            </a:pPr>
            <a:r>
              <a:rPr lang="en-CA" dirty="0" smtClean="0"/>
              <a:t>Brainstorm five ideas that contribute to the growth of the human population:</a:t>
            </a:r>
          </a:p>
          <a:p>
            <a:r>
              <a:rPr lang="en-CA" dirty="0" smtClean="0"/>
              <a:t>Policy regarding procreation (limit or taxes for more children)</a:t>
            </a:r>
            <a:r>
              <a:rPr lang="en-CA" dirty="0"/>
              <a:t/>
            </a:r>
            <a:br>
              <a:rPr lang="en-CA" dirty="0"/>
            </a:br>
            <a:endParaRPr lang="en-CA" dirty="0" smtClean="0"/>
          </a:p>
          <a:p>
            <a:r>
              <a:rPr lang="en-CA" dirty="0"/>
              <a:t/>
            </a:r>
            <a:br>
              <a:rPr lang="en-CA" dirty="0"/>
            </a:br>
            <a:endParaRPr lang="en-CA" dirty="0"/>
          </a:p>
          <a:p>
            <a:r>
              <a:rPr lang="en-CA" dirty="0" smtClean="0"/>
              <a:t/>
            </a:r>
            <a:br>
              <a:rPr lang="en-CA" dirty="0" smtClean="0"/>
            </a:br>
            <a:endParaRPr lang="en-CA" dirty="0" smtClean="0"/>
          </a:p>
          <a:p>
            <a:r>
              <a:rPr lang="en-CA" dirty="0"/>
              <a:t/>
            </a:r>
            <a:br>
              <a:rPr lang="en-CA" dirty="0"/>
            </a:br>
            <a:endParaRPr lang="en-CA" dirty="0" smtClean="0"/>
          </a:p>
          <a:p>
            <a:r>
              <a:rPr lang="en-CA" dirty="0" smtClean="0"/>
              <a:t/>
            </a:r>
            <a:br>
              <a:rPr lang="en-CA" dirty="0" smtClean="0"/>
            </a:br>
            <a:endParaRPr lang="en-CA" dirty="0"/>
          </a:p>
        </p:txBody>
      </p:sp>
    </p:spTree>
    <p:extLst>
      <p:ext uri="{BB962C8B-B14F-4D97-AF65-F5344CB8AC3E}">
        <p14:creationId xmlns:p14="http://schemas.microsoft.com/office/powerpoint/2010/main" val="178008582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1061700" cy="1325563"/>
          </a:xfrm>
        </p:spPr>
        <p:txBody>
          <a:bodyPr/>
          <a:lstStyle/>
          <a:p>
            <a:r>
              <a:rPr lang="en-CA" dirty="0" smtClean="0"/>
              <a:t>What contributes to human population growth?</a:t>
            </a:r>
            <a:endParaRPr lang="en-CA" dirty="0"/>
          </a:p>
        </p:txBody>
      </p:sp>
      <p:sp>
        <p:nvSpPr>
          <p:cNvPr id="3" name="Content Placeholder 2"/>
          <p:cNvSpPr>
            <a:spLocks noGrp="1"/>
          </p:cNvSpPr>
          <p:nvPr>
            <p:ph idx="1"/>
          </p:nvPr>
        </p:nvSpPr>
        <p:spPr>
          <a:xfrm>
            <a:off x="0" y="1825624"/>
            <a:ext cx="11899900" cy="5032375"/>
          </a:xfrm>
        </p:spPr>
        <p:txBody>
          <a:bodyPr>
            <a:normAutofit fontScale="85000" lnSpcReduction="20000"/>
          </a:bodyPr>
          <a:lstStyle/>
          <a:p>
            <a:pPr marL="0" indent="0">
              <a:buNone/>
            </a:pPr>
            <a:r>
              <a:rPr lang="en-CA" dirty="0" smtClean="0"/>
              <a:t>Brainstorm five ideas that contribute to the growth of the human population:</a:t>
            </a:r>
          </a:p>
          <a:p>
            <a:r>
              <a:rPr lang="en-CA" dirty="0" smtClean="0"/>
              <a:t>Policy regarding procreation (limit or taxes for more children)</a:t>
            </a:r>
            <a:r>
              <a:rPr lang="en-CA" dirty="0"/>
              <a:t/>
            </a:r>
            <a:br>
              <a:rPr lang="en-CA" dirty="0"/>
            </a:br>
            <a:endParaRPr lang="en-CA" dirty="0" smtClean="0"/>
          </a:p>
          <a:p>
            <a:r>
              <a:rPr lang="en-CA" dirty="0" smtClean="0"/>
              <a:t>Food supply (agricultural increased in ag rev) – more food more people.</a:t>
            </a:r>
            <a:r>
              <a:rPr lang="en-CA" dirty="0"/>
              <a:t/>
            </a:r>
            <a:br>
              <a:rPr lang="en-CA" dirty="0"/>
            </a:br>
            <a:endParaRPr lang="en-CA" dirty="0"/>
          </a:p>
          <a:p>
            <a:r>
              <a:rPr lang="en-CA" dirty="0" smtClean="0"/>
              <a:t>Stronger economy – more jobs = more money, better able to support offspring.</a:t>
            </a:r>
            <a:br>
              <a:rPr lang="en-CA" dirty="0" smtClean="0"/>
            </a:br>
            <a:endParaRPr lang="en-CA" dirty="0" smtClean="0"/>
          </a:p>
          <a:p>
            <a:r>
              <a:rPr lang="en-CA" dirty="0" smtClean="0"/>
              <a:t>Better health care. MORE PEOPLE LIVE (Longer lives, increased chances of birth survival)!</a:t>
            </a:r>
            <a:r>
              <a:rPr lang="en-CA" dirty="0"/>
              <a:t/>
            </a:r>
            <a:br>
              <a:rPr lang="en-CA" dirty="0"/>
            </a:br>
            <a:endParaRPr lang="en-CA" dirty="0" smtClean="0"/>
          </a:p>
          <a:p>
            <a:r>
              <a:rPr lang="en-CA" dirty="0" smtClean="0"/>
              <a:t>Suitable conditions in the environment for growth (favourable climate) – Advances in housing (plumbing, insulation, waste treatment)</a:t>
            </a:r>
            <a:br>
              <a:rPr lang="en-CA" dirty="0" smtClean="0"/>
            </a:br>
            <a:endParaRPr lang="en-CA" dirty="0" smtClean="0"/>
          </a:p>
          <a:p>
            <a:r>
              <a:rPr lang="en-CA" dirty="0" smtClean="0"/>
              <a:t>Technology – Globalization - Reproductive</a:t>
            </a:r>
            <a:br>
              <a:rPr lang="en-CA" dirty="0" smtClean="0"/>
            </a:br>
            <a:endParaRPr lang="en-CA" dirty="0" smtClean="0"/>
          </a:p>
          <a:p>
            <a:r>
              <a:rPr lang="en-CA" dirty="0" smtClean="0"/>
              <a:t>Cultural trends</a:t>
            </a:r>
            <a:endParaRPr lang="en-CA" dirty="0"/>
          </a:p>
        </p:txBody>
      </p:sp>
    </p:spTree>
    <p:extLst>
      <p:ext uri="{BB962C8B-B14F-4D97-AF65-F5344CB8AC3E}">
        <p14:creationId xmlns:p14="http://schemas.microsoft.com/office/powerpoint/2010/main" val="120685303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1061700" cy="1325563"/>
          </a:xfrm>
        </p:spPr>
        <p:txBody>
          <a:bodyPr/>
          <a:lstStyle/>
          <a:p>
            <a:r>
              <a:rPr lang="en-CA" dirty="0" smtClean="0"/>
              <a:t>What contributes to human population growth?</a:t>
            </a:r>
            <a:endParaRPr lang="en-CA" dirty="0"/>
          </a:p>
        </p:txBody>
      </p:sp>
      <p:sp>
        <p:nvSpPr>
          <p:cNvPr id="3" name="Content Placeholder 2"/>
          <p:cNvSpPr>
            <a:spLocks noGrp="1"/>
          </p:cNvSpPr>
          <p:nvPr>
            <p:ph idx="1"/>
          </p:nvPr>
        </p:nvSpPr>
        <p:spPr/>
        <p:txBody>
          <a:bodyPr>
            <a:normAutofit fontScale="92500" lnSpcReduction="10000"/>
          </a:bodyPr>
          <a:lstStyle/>
          <a:p>
            <a:pPr marL="0" indent="0">
              <a:buNone/>
            </a:pPr>
            <a:r>
              <a:rPr lang="en-CA" dirty="0" smtClean="0"/>
              <a:t>Ideas that contribute to the growth of the human population:</a:t>
            </a:r>
          </a:p>
          <a:p>
            <a:r>
              <a:rPr lang="en-CA" b="1" dirty="0" smtClean="0"/>
              <a:t>Life expectancy</a:t>
            </a:r>
            <a:r>
              <a:rPr lang="en-CA" dirty="0" smtClean="0"/>
              <a:t> – humans are living longer. Why? </a:t>
            </a:r>
            <a:r>
              <a:rPr lang="en-CA" dirty="0" smtClean="0">
                <a:hlinkClick r:id="rId2"/>
              </a:rPr>
              <a:t>How much older will we keep living</a:t>
            </a:r>
            <a:r>
              <a:rPr lang="en-CA" dirty="0" smtClean="0"/>
              <a:t>?</a:t>
            </a:r>
            <a:r>
              <a:rPr lang="en-CA" dirty="0"/>
              <a:t/>
            </a:r>
            <a:br>
              <a:rPr lang="en-CA" dirty="0"/>
            </a:br>
            <a:r>
              <a:rPr lang="en-CA" dirty="0" smtClean="0"/>
              <a:t>- Nutrition and access to food</a:t>
            </a:r>
            <a:r>
              <a:rPr lang="en-CA" dirty="0"/>
              <a:t/>
            </a:r>
            <a:br>
              <a:rPr lang="en-CA" dirty="0"/>
            </a:br>
            <a:r>
              <a:rPr lang="en-CA" dirty="0" smtClean="0"/>
              <a:t>- Increased medical care (more treatments for disease or disability).</a:t>
            </a:r>
            <a:br>
              <a:rPr lang="en-CA" dirty="0" smtClean="0"/>
            </a:br>
            <a:endParaRPr lang="en-CA" dirty="0" smtClean="0"/>
          </a:p>
          <a:p>
            <a:r>
              <a:rPr lang="en-CA" b="1" dirty="0" smtClean="0"/>
              <a:t>Cultural values on life </a:t>
            </a:r>
            <a:r>
              <a:rPr lang="en-CA" dirty="0" smtClean="0"/>
              <a:t>– abstract concept – but how we value individual life influence population growth versus other points in human history.</a:t>
            </a:r>
            <a:r>
              <a:rPr lang="en-CA" dirty="0"/>
              <a:t/>
            </a:r>
            <a:br>
              <a:rPr lang="en-CA" dirty="0"/>
            </a:br>
            <a:endParaRPr lang="en-CA" dirty="0" smtClean="0"/>
          </a:p>
          <a:p>
            <a:r>
              <a:rPr lang="en-CA" b="1" dirty="0" smtClean="0">
                <a:hlinkClick r:id="rId3"/>
              </a:rPr>
              <a:t>Globalization</a:t>
            </a:r>
            <a:r>
              <a:rPr lang="en-CA" b="1" dirty="0" smtClean="0"/>
              <a:t> </a:t>
            </a:r>
            <a:r>
              <a:rPr lang="en-CA" dirty="0" smtClean="0"/>
              <a:t>– does this increase or decrease growth rates?</a:t>
            </a:r>
            <a:br>
              <a:rPr lang="en-CA" dirty="0" smtClean="0"/>
            </a:br>
            <a:endParaRPr lang="en-CA" dirty="0"/>
          </a:p>
        </p:txBody>
      </p:sp>
    </p:spTree>
    <p:extLst>
      <p:ext uri="{BB962C8B-B14F-4D97-AF65-F5344CB8AC3E}">
        <p14:creationId xmlns:p14="http://schemas.microsoft.com/office/powerpoint/2010/main" val="321566711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Current Human Population Growth Trends</a:t>
            </a:r>
            <a:endParaRPr lang="en-CA" dirty="0"/>
          </a:p>
        </p:txBody>
      </p:sp>
      <p:sp>
        <p:nvSpPr>
          <p:cNvPr id="3" name="Content Placeholder 2"/>
          <p:cNvSpPr>
            <a:spLocks noGrp="1"/>
          </p:cNvSpPr>
          <p:nvPr>
            <p:ph idx="1"/>
          </p:nvPr>
        </p:nvSpPr>
        <p:spPr/>
        <p:txBody>
          <a:bodyPr/>
          <a:lstStyle/>
          <a:p>
            <a:r>
              <a:rPr lang="en-CA" dirty="0" smtClean="0"/>
              <a:t>What is the current </a:t>
            </a:r>
            <a:r>
              <a:rPr lang="en-CA" dirty="0" smtClean="0">
                <a:sym typeface="Wingdings" panose="05000000000000000000" pitchFamily="2" charset="2"/>
                <a:hlinkClick r:id="rId2"/>
              </a:rPr>
              <a:t>World population</a:t>
            </a:r>
            <a:r>
              <a:rPr lang="en-CA" dirty="0" smtClean="0">
                <a:sym typeface="Wingdings" panose="05000000000000000000" pitchFamily="2" charset="2"/>
              </a:rPr>
              <a:t>?</a:t>
            </a:r>
            <a:br>
              <a:rPr lang="en-CA" dirty="0" smtClean="0">
                <a:sym typeface="Wingdings" panose="05000000000000000000" pitchFamily="2" charset="2"/>
              </a:rPr>
            </a:br>
            <a:endParaRPr lang="en-CA" dirty="0" smtClean="0">
              <a:sym typeface="Wingdings" panose="05000000000000000000" pitchFamily="2" charset="2"/>
            </a:endParaRPr>
          </a:p>
          <a:p>
            <a:r>
              <a:rPr lang="en-CA" dirty="0" smtClean="0">
                <a:sym typeface="Wingdings" panose="05000000000000000000" pitchFamily="2" charset="2"/>
              </a:rPr>
              <a:t>What was it in the 1800s?</a:t>
            </a:r>
            <a:endParaRPr lang="en-CA" dirty="0">
              <a:sym typeface="Wingdings" panose="05000000000000000000" pitchFamily="2" charset="2"/>
            </a:endParaRPr>
          </a:p>
          <a:p>
            <a:endParaRPr lang="en-CA" dirty="0" smtClean="0">
              <a:sym typeface="Wingdings" panose="05000000000000000000" pitchFamily="2" charset="2"/>
            </a:endParaRPr>
          </a:p>
          <a:p>
            <a:r>
              <a:rPr lang="en-CA" dirty="0" smtClean="0">
                <a:sym typeface="Wingdings" panose="05000000000000000000" pitchFamily="2" charset="2"/>
              </a:rPr>
              <a:t>Is the world’s </a:t>
            </a:r>
            <a:r>
              <a:rPr lang="en-CA" dirty="0" smtClean="0">
                <a:sym typeface="Wingdings" panose="05000000000000000000" pitchFamily="2" charset="2"/>
                <a:hlinkClick r:id="rId3"/>
              </a:rPr>
              <a:t>population growth rate </a:t>
            </a:r>
            <a:r>
              <a:rPr lang="en-CA" dirty="0" smtClean="0">
                <a:sym typeface="Wingdings" panose="05000000000000000000" pitchFamily="2" charset="2"/>
              </a:rPr>
              <a:t>increasing or decreasing? Why?</a:t>
            </a:r>
            <a:br>
              <a:rPr lang="en-CA" dirty="0" smtClean="0">
                <a:sym typeface="Wingdings" panose="05000000000000000000" pitchFamily="2" charset="2"/>
              </a:rPr>
            </a:br>
            <a:endParaRPr lang="en-CA" dirty="0" smtClean="0">
              <a:sym typeface="Wingdings" panose="05000000000000000000" pitchFamily="2" charset="2"/>
            </a:endParaRPr>
          </a:p>
          <a:p>
            <a:pPr marL="0" indent="0">
              <a:buNone/>
            </a:pPr>
            <a:r>
              <a:rPr lang="en-CA" dirty="0" smtClean="0">
                <a:sym typeface="Wingdings" panose="05000000000000000000" pitchFamily="2" charset="2"/>
              </a:rPr>
              <a:t/>
            </a:r>
            <a:br>
              <a:rPr lang="en-CA" dirty="0" smtClean="0">
                <a:sym typeface="Wingdings" panose="05000000000000000000" pitchFamily="2" charset="2"/>
              </a:rPr>
            </a:br>
            <a:endParaRPr lang="en-CA" dirty="0"/>
          </a:p>
        </p:txBody>
      </p:sp>
    </p:spTree>
    <p:extLst>
      <p:ext uri="{BB962C8B-B14F-4D97-AF65-F5344CB8AC3E}">
        <p14:creationId xmlns:p14="http://schemas.microsoft.com/office/powerpoint/2010/main" val="410055557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Current Human Population Growth Trends</a:t>
            </a:r>
            <a:endParaRPr lang="en-CA" dirty="0"/>
          </a:p>
        </p:txBody>
      </p:sp>
      <p:sp>
        <p:nvSpPr>
          <p:cNvPr id="3" name="Content Placeholder 2"/>
          <p:cNvSpPr>
            <a:spLocks noGrp="1"/>
          </p:cNvSpPr>
          <p:nvPr>
            <p:ph idx="1"/>
          </p:nvPr>
        </p:nvSpPr>
        <p:spPr>
          <a:xfrm>
            <a:off x="339213" y="1825625"/>
            <a:ext cx="11014587" cy="4840646"/>
          </a:xfrm>
        </p:spPr>
        <p:txBody>
          <a:bodyPr>
            <a:normAutofit lnSpcReduction="10000"/>
          </a:bodyPr>
          <a:lstStyle/>
          <a:p>
            <a:r>
              <a:rPr lang="en-CA" dirty="0" smtClean="0"/>
              <a:t>What is the current </a:t>
            </a:r>
            <a:r>
              <a:rPr lang="en-CA" dirty="0" smtClean="0">
                <a:sym typeface="Wingdings" panose="05000000000000000000" pitchFamily="2" charset="2"/>
                <a:hlinkClick r:id="rId2"/>
              </a:rPr>
              <a:t>World population</a:t>
            </a:r>
            <a:r>
              <a:rPr lang="en-CA" dirty="0" smtClean="0">
                <a:sym typeface="Wingdings" panose="05000000000000000000" pitchFamily="2" charset="2"/>
              </a:rPr>
              <a:t>?</a:t>
            </a:r>
          </a:p>
          <a:p>
            <a:pPr marL="0" indent="0">
              <a:buNone/>
            </a:pPr>
            <a:r>
              <a:rPr lang="en-CA" dirty="0" smtClean="0">
                <a:sym typeface="Wingdings" panose="05000000000000000000" pitchFamily="2" charset="2"/>
              </a:rPr>
              <a:t>7.4 billion?</a:t>
            </a:r>
          </a:p>
          <a:p>
            <a:r>
              <a:rPr lang="en-CA" dirty="0" smtClean="0">
                <a:sym typeface="Wingdings" panose="05000000000000000000" pitchFamily="2" charset="2"/>
              </a:rPr>
              <a:t>What was it in the 1800s?</a:t>
            </a:r>
            <a:endParaRPr lang="en-CA" dirty="0">
              <a:sym typeface="Wingdings" panose="05000000000000000000" pitchFamily="2" charset="2"/>
            </a:endParaRPr>
          </a:p>
          <a:p>
            <a:pPr marL="0" indent="0">
              <a:buNone/>
            </a:pPr>
            <a:r>
              <a:rPr lang="en-CA" dirty="0" smtClean="0">
                <a:sym typeface="Wingdings" panose="05000000000000000000" pitchFamily="2" charset="2"/>
              </a:rPr>
              <a:t>1 billion?</a:t>
            </a:r>
          </a:p>
          <a:p>
            <a:r>
              <a:rPr lang="en-CA" dirty="0" smtClean="0">
                <a:sym typeface="Wingdings" panose="05000000000000000000" pitchFamily="2" charset="2"/>
              </a:rPr>
              <a:t>Is there world’s </a:t>
            </a:r>
            <a:r>
              <a:rPr lang="en-CA" dirty="0" smtClean="0">
                <a:sym typeface="Wingdings" panose="05000000000000000000" pitchFamily="2" charset="2"/>
                <a:hlinkClick r:id="rId3"/>
              </a:rPr>
              <a:t>population growth rate </a:t>
            </a:r>
            <a:r>
              <a:rPr lang="en-CA" dirty="0" smtClean="0">
                <a:sym typeface="Wingdings" panose="05000000000000000000" pitchFamily="2" charset="2"/>
              </a:rPr>
              <a:t>increasing or decreasing? Why?</a:t>
            </a:r>
          </a:p>
          <a:p>
            <a:pPr marL="0" indent="0">
              <a:buNone/>
            </a:pPr>
            <a:r>
              <a:rPr lang="en-CA" dirty="0" smtClean="0">
                <a:sym typeface="Wingdings" panose="05000000000000000000" pitchFamily="2" charset="2"/>
              </a:rPr>
              <a:t>- It’s actually decreasing!</a:t>
            </a:r>
            <a:br>
              <a:rPr lang="en-CA" dirty="0" smtClean="0">
                <a:sym typeface="Wingdings" panose="05000000000000000000" pitchFamily="2" charset="2"/>
              </a:rPr>
            </a:br>
            <a:r>
              <a:rPr lang="en-CA" dirty="0" smtClean="0">
                <a:sym typeface="Wingdings" panose="05000000000000000000" pitchFamily="2" charset="2"/>
              </a:rPr>
              <a:t>- People are spending more time on themselves/their careers. Less time for baby-making!</a:t>
            </a:r>
            <a:br>
              <a:rPr lang="en-CA" dirty="0" smtClean="0">
                <a:sym typeface="Wingdings" panose="05000000000000000000" pitchFamily="2" charset="2"/>
              </a:rPr>
            </a:br>
            <a:r>
              <a:rPr lang="en-CA" dirty="0" smtClean="0">
                <a:sym typeface="Wingdings" panose="05000000000000000000" pitchFamily="2" charset="2"/>
              </a:rPr>
              <a:t>- Contraceptives are becoming much more widely available – sex education is becoming a requirement in more and more places!</a:t>
            </a:r>
            <a:br>
              <a:rPr lang="en-CA" dirty="0" smtClean="0">
                <a:sym typeface="Wingdings" panose="05000000000000000000" pitchFamily="2" charset="2"/>
              </a:rPr>
            </a:br>
            <a:endParaRPr lang="en-CA" dirty="0"/>
          </a:p>
        </p:txBody>
      </p:sp>
    </p:spTree>
    <p:extLst>
      <p:ext uri="{BB962C8B-B14F-4D97-AF65-F5344CB8AC3E}">
        <p14:creationId xmlns:p14="http://schemas.microsoft.com/office/powerpoint/2010/main" val="41406493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hlinkClick r:id="rId2"/>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1324201" y="103981"/>
            <a:ext cx="9648599" cy="6754019"/>
          </a:xfrm>
        </p:spPr>
      </p:pic>
    </p:spTree>
    <p:extLst>
      <p:ext uri="{BB962C8B-B14F-4D97-AF65-F5344CB8AC3E}">
        <p14:creationId xmlns:p14="http://schemas.microsoft.com/office/powerpoint/2010/main" val="12140412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Population</a:t>
            </a:r>
            <a:endParaRPr lang="en-CA" dirty="0"/>
          </a:p>
        </p:txBody>
      </p:sp>
      <p:sp>
        <p:nvSpPr>
          <p:cNvPr id="3" name="Content Placeholder 2"/>
          <p:cNvSpPr>
            <a:spLocks noGrp="1"/>
          </p:cNvSpPr>
          <p:nvPr>
            <p:ph idx="1"/>
          </p:nvPr>
        </p:nvSpPr>
        <p:spPr/>
        <p:txBody>
          <a:bodyPr>
            <a:normAutofit fontScale="92500" lnSpcReduction="10000"/>
          </a:bodyPr>
          <a:lstStyle/>
          <a:p>
            <a:pPr marL="0" indent="0">
              <a:buNone/>
            </a:pPr>
            <a:r>
              <a:rPr lang="en-CA" dirty="0" smtClean="0"/>
              <a:t>Typically when discussing population growth, certain terms arise:</a:t>
            </a:r>
          </a:p>
          <a:p>
            <a:r>
              <a:rPr lang="en-CA" b="1" dirty="0" smtClean="0"/>
              <a:t>Mortality rates – </a:t>
            </a:r>
            <a:br>
              <a:rPr lang="en-CA" b="1" dirty="0" smtClean="0"/>
            </a:br>
            <a:endParaRPr lang="en-CA" b="1" dirty="0" smtClean="0"/>
          </a:p>
          <a:p>
            <a:r>
              <a:rPr lang="en-CA" b="1" dirty="0" smtClean="0"/>
              <a:t>Natality/fertility rates –</a:t>
            </a:r>
            <a:br>
              <a:rPr lang="en-CA" b="1" dirty="0" smtClean="0"/>
            </a:br>
            <a:endParaRPr lang="en-CA" b="1" dirty="0" smtClean="0"/>
          </a:p>
          <a:p>
            <a:r>
              <a:rPr lang="en-CA" b="1" dirty="0" smtClean="0"/>
              <a:t>Exponential growth – </a:t>
            </a:r>
            <a:br>
              <a:rPr lang="en-CA" b="1" dirty="0" smtClean="0"/>
            </a:br>
            <a:endParaRPr lang="en-CA" b="1" dirty="0" smtClean="0"/>
          </a:p>
          <a:p>
            <a:r>
              <a:rPr lang="en-CA" b="1" dirty="0" smtClean="0">
                <a:hlinkClick r:id="rId2"/>
              </a:rPr>
              <a:t>“First World”</a:t>
            </a:r>
            <a:r>
              <a:rPr lang="en-CA" b="1" dirty="0" smtClean="0"/>
              <a:t> and </a:t>
            </a:r>
            <a:r>
              <a:rPr lang="en-CA" b="1" dirty="0" smtClean="0">
                <a:hlinkClick r:id="rId3"/>
              </a:rPr>
              <a:t>“Third World”</a:t>
            </a:r>
            <a:r>
              <a:rPr lang="en-CA" b="1" dirty="0" smtClean="0"/>
              <a:t> countries –</a:t>
            </a:r>
            <a:br>
              <a:rPr lang="en-CA" b="1" dirty="0" smtClean="0"/>
            </a:br>
            <a:endParaRPr lang="en-CA" b="1" dirty="0" smtClean="0"/>
          </a:p>
          <a:p>
            <a:r>
              <a:rPr lang="en-CA" b="1" dirty="0" smtClean="0"/>
              <a:t>Carrying capacity and </a:t>
            </a:r>
            <a:r>
              <a:rPr lang="en-CA" b="1" dirty="0" smtClean="0">
                <a:hlinkClick r:id="rId4"/>
              </a:rPr>
              <a:t>population growth</a:t>
            </a:r>
            <a:r>
              <a:rPr lang="en-CA" b="1" dirty="0" smtClean="0"/>
              <a:t> -</a:t>
            </a:r>
            <a:r>
              <a:rPr lang="en-CA" dirty="0" smtClean="0"/>
              <a:t/>
            </a:r>
            <a:br>
              <a:rPr lang="en-CA" dirty="0" smtClean="0"/>
            </a:br>
            <a:endParaRPr lang="en-CA" dirty="0" smtClean="0"/>
          </a:p>
          <a:p>
            <a:endParaRPr lang="en-CA" dirty="0"/>
          </a:p>
        </p:txBody>
      </p:sp>
    </p:spTree>
    <p:extLst>
      <p:ext uri="{BB962C8B-B14F-4D97-AF65-F5344CB8AC3E}">
        <p14:creationId xmlns:p14="http://schemas.microsoft.com/office/powerpoint/2010/main" val="18576460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Population</a:t>
            </a:r>
            <a:endParaRPr lang="en-CA" dirty="0"/>
          </a:p>
        </p:txBody>
      </p:sp>
      <p:sp>
        <p:nvSpPr>
          <p:cNvPr id="3" name="Content Placeholder 2"/>
          <p:cNvSpPr>
            <a:spLocks noGrp="1"/>
          </p:cNvSpPr>
          <p:nvPr>
            <p:ph idx="1"/>
          </p:nvPr>
        </p:nvSpPr>
        <p:spPr>
          <a:xfrm>
            <a:off x="162231" y="1825625"/>
            <a:ext cx="11857703" cy="4929136"/>
          </a:xfrm>
        </p:spPr>
        <p:txBody>
          <a:bodyPr>
            <a:normAutofit fontScale="92500" lnSpcReduction="20000"/>
          </a:bodyPr>
          <a:lstStyle/>
          <a:p>
            <a:pPr marL="0" indent="0">
              <a:buNone/>
            </a:pPr>
            <a:r>
              <a:rPr lang="en-CA" dirty="0" smtClean="0"/>
              <a:t>Typically when discussing population growth, certain terms arise:</a:t>
            </a:r>
          </a:p>
          <a:p>
            <a:r>
              <a:rPr lang="en-CA" b="1" dirty="0" smtClean="0"/>
              <a:t>Mortality rates – </a:t>
            </a:r>
            <a:r>
              <a:rPr lang="en-CA" dirty="0" smtClean="0"/>
              <a:t/>
            </a:r>
            <a:br>
              <a:rPr lang="en-CA" dirty="0" smtClean="0"/>
            </a:br>
            <a:r>
              <a:rPr lang="en-CA" dirty="0" smtClean="0"/>
              <a:t>Amount of deaths in a population over a period of time.</a:t>
            </a:r>
          </a:p>
          <a:p>
            <a:r>
              <a:rPr lang="en-CA" b="1" dirty="0" smtClean="0"/>
              <a:t>Natality/fertility rates –</a:t>
            </a:r>
            <a:br>
              <a:rPr lang="en-CA" b="1" dirty="0" smtClean="0"/>
            </a:br>
            <a:r>
              <a:rPr lang="en-CA" dirty="0" smtClean="0"/>
              <a:t>Amount of births in a population over a period of time. </a:t>
            </a:r>
            <a:endParaRPr lang="en-CA" b="1" dirty="0" smtClean="0"/>
          </a:p>
          <a:p>
            <a:r>
              <a:rPr lang="en-CA" b="1" dirty="0" smtClean="0"/>
              <a:t>Exponential growth – </a:t>
            </a:r>
            <a:br>
              <a:rPr lang="en-CA" b="1" dirty="0" smtClean="0"/>
            </a:br>
            <a:r>
              <a:rPr lang="en-CA" dirty="0" smtClean="0"/>
              <a:t>growth that increases at an increasing rate in proportion to the growth of the total population size 				 (1</a:t>
            </a:r>
            <a:r>
              <a:rPr lang="en-CA" dirty="0" smtClean="0">
                <a:sym typeface="Wingdings" panose="05000000000000000000" pitchFamily="2" charset="2"/>
              </a:rPr>
              <a:t>  </a:t>
            </a:r>
            <a:r>
              <a:rPr lang="en-CA" dirty="0" smtClean="0"/>
              <a:t>2</a:t>
            </a:r>
            <a:r>
              <a:rPr lang="en-CA" dirty="0" smtClean="0">
                <a:sym typeface="Wingdings" panose="05000000000000000000" pitchFamily="2" charset="2"/>
              </a:rPr>
              <a:t>  </a:t>
            </a:r>
            <a:r>
              <a:rPr lang="en-CA" dirty="0" smtClean="0"/>
              <a:t>4</a:t>
            </a:r>
            <a:r>
              <a:rPr lang="en-CA" dirty="0" smtClean="0">
                <a:sym typeface="Wingdings" panose="05000000000000000000" pitchFamily="2" charset="2"/>
              </a:rPr>
              <a:t>  </a:t>
            </a:r>
            <a:r>
              <a:rPr lang="en-CA" dirty="0" smtClean="0"/>
              <a:t>8</a:t>
            </a:r>
            <a:r>
              <a:rPr lang="en-CA" dirty="0" smtClean="0">
                <a:sym typeface="Wingdings" panose="05000000000000000000" pitchFamily="2" charset="2"/>
              </a:rPr>
              <a:t></a:t>
            </a:r>
            <a:r>
              <a:rPr lang="en-CA" dirty="0" smtClean="0"/>
              <a:t> 16)</a:t>
            </a:r>
            <a:endParaRPr lang="en-CA" b="1" dirty="0" smtClean="0"/>
          </a:p>
          <a:p>
            <a:r>
              <a:rPr lang="en-CA" b="1" dirty="0" smtClean="0">
                <a:hlinkClick r:id="rId2"/>
              </a:rPr>
              <a:t>“First World”</a:t>
            </a:r>
            <a:r>
              <a:rPr lang="en-CA" b="1" dirty="0" smtClean="0"/>
              <a:t> and </a:t>
            </a:r>
            <a:r>
              <a:rPr lang="en-CA" b="1" dirty="0" smtClean="0">
                <a:hlinkClick r:id="rId3"/>
              </a:rPr>
              <a:t>“Third World”</a:t>
            </a:r>
            <a:r>
              <a:rPr lang="en-CA" b="1" dirty="0" smtClean="0"/>
              <a:t> countries –</a:t>
            </a:r>
            <a:br>
              <a:rPr lang="en-CA" b="1" dirty="0" smtClean="0"/>
            </a:br>
            <a:r>
              <a:rPr lang="en-CA" dirty="0" smtClean="0"/>
              <a:t>“Developed” and “undeveloped” countries as determined during the Cold War. Typically FW has low birth/death rates. Typically TW has high birth/death rates.</a:t>
            </a:r>
            <a:endParaRPr lang="en-CA" b="1" dirty="0" smtClean="0"/>
          </a:p>
          <a:p>
            <a:r>
              <a:rPr lang="en-CA" b="1" dirty="0" smtClean="0"/>
              <a:t>Carrying capacity and </a:t>
            </a:r>
            <a:r>
              <a:rPr lang="en-CA" b="1" dirty="0" smtClean="0">
                <a:hlinkClick r:id="rId4"/>
              </a:rPr>
              <a:t>population growth</a:t>
            </a:r>
            <a:r>
              <a:rPr lang="en-CA" b="1" dirty="0" smtClean="0"/>
              <a:t> -</a:t>
            </a:r>
            <a:r>
              <a:rPr lang="en-CA" dirty="0" smtClean="0"/>
              <a:t/>
            </a:r>
            <a:br>
              <a:rPr lang="en-CA" dirty="0" smtClean="0"/>
            </a:br>
            <a:r>
              <a:rPr lang="en-CA" dirty="0" smtClean="0"/>
              <a:t>Environments possess a limit to available resources that allow for the growth of organisms. </a:t>
            </a:r>
          </a:p>
          <a:p>
            <a:endParaRPr lang="en-CA" dirty="0"/>
          </a:p>
        </p:txBody>
      </p:sp>
    </p:spTree>
    <p:extLst>
      <p:ext uri="{BB962C8B-B14F-4D97-AF65-F5344CB8AC3E}">
        <p14:creationId xmlns:p14="http://schemas.microsoft.com/office/powerpoint/2010/main" val="15824320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Third World Countries</a:t>
            </a:r>
            <a:endParaRPr lang="en-CA" dirty="0"/>
          </a:p>
        </p:txBody>
      </p:sp>
      <p:sp>
        <p:nvSpPr>
          <p:cNvPr id="3" name="Content Placeholder 2"/>
          <p:cNvSpPr>
            <a:spLocks noGrp="1"/>
          </p:cNvSpPr>
          <p:nvPr>
            <p:ph idx="1"/>
          </p:nvPr>
        </p:nvSpPr>
        <p:spPr/>
        <p:txBody>
          <a:bodyPr/>
          <a:lstStyle/>
          <a:p>
            <a:r>
              <a:rPr lang="en-CA" dirty="0" smtClean="0"/>
              <a:t>Why would they have high birth/death rates?</a:t>
            </a:r>
            <a:br>
              <a:rPr lang="en-CA" dirty="0" smtClean="0"/>
            </a:br>
            <a:r>
              <a:rPr lang="en-CA" dirty="0" smtClean="0"/>
              <a:t/>
            </a:r>
            <a:br>
              <a:rPr lang="en-CA" dirty="0" smtClean="0"/>
            </a:br>
            <a:r>
              <a:rPr lang="en-CA" dirty="0" smtClean="0"/>
              <a:t/>
            </a:r>
            <a:br>
              <a:rPr lang="en-CA" dirty="0" smtClean="0"/>
            </a:br>
            <a:r>
              <a:rPr lang="en-CA" dirty="0" smtClean="0"/>
              <a:t/>
            </a:r>
            <a:br>
              <a:rPr lang="en-CA" dirty="0" smtClean="0"/>
            </a:br>
            <a:endParaRPr lang="en-CA" dirty="0" smtClean="0"/>
          </a:p>
          <a:p>
            <a:r>
              <a:rPr lang="en-CA" dirty="0" smtClean="0"/>
              <a:t>How might worldview and political ideologies influence these rates?</a:t>
            </a:r>
          </a:p>
          <a:p>
            <a:pPr marL="0" indent="0">
              <a:buNone/>
            </a:pPr>
            <a:r>
              <a:rPr lang="en-CA" dirty="0" smtClean="0"/>
              <a:t>Capitalism – </a:t>
            </a:r>
            <a:br>
              <a:rPr lang="en-CA" dirty="0" smtClean="0"/>
            </a:br>
            <a:r>
              <a:rPr lang="en-CA" dirty="0" smtClean="0"/>
              <a:t>Religion that is anti-contraceptive - </a:t>
            </a:r>
            <a:endParaRPr lang="en-CA" dirty="0"/>
          </a:p>
        </p:txBody>
      </p:sp>
    </p:spTree>
    <p:extLst>
      <p:ext uri="{BB962C8B-B14F-4D97-AF65-F5344CB8AC3E}">
        <p14:creationId xmlns:p14="http://schemas.microsoft.com/office/powerpoint/2010/main" val="12490327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Third World Countries</a:t>
            </a:r>
            <a:endParaRPr lang="en-CA" dirty="0"/>
          </a:p>
        </p:txBody>
      </p:sp>
      <p:sp>
        <p:nvSpPr>
          <p:cNvPr id="3" name="Content Placeholder 2"/>
          <p:cNvSpPr>
            <a:spLocks noGrp="1"/>
          </p:cNvSpPr>
          <p:nvPr>
            <p:ph idx="1"/>
          </p:nvPr>
        </p:nvSpPr>
        <p:spPr>
          <a:xfrm>
            <a:off x="127000" y="1825624"/>
            <a:ext cx="11747500" cy="4841875"/>
          </a:xfrm>
        </p:spPr>
        <p:txBody>
          <a:bodyPr>
            <a:normAutofit fontScale="92500" lnSpcReduction="20000"/>
          </a:bodyPr>
          <a:lstStyle/>
          <a:p>
            <a:r>
              <a:rPr lang="en-CA" b="1" dirty="0" smtClean="0"/>
              <a:t>Why would they have high birth/death rates?</a:t>
            </a:r>
            <a:r>
              <a:rPr lang="en-CA" dirty="0" smtClean="0"/>
              <a:t/>
            </a:r>
            <a:br>
              <a:rPr lang="en-CA" dirty="0" smtClean="0"/>
            </a:br>
            <a:r>
              <a:rPr lang="en-CA" dirty="0" smtClean="0"/>
              <a:t/>
            </a:r>
            <a:br>
              <a:rPr lang="en-CA" dirty="0" smtClean="0"/>
            </a:br>
            <a:r>
              <a:rPr lang="en-CA" dirty="0" smtClean="0"/>
              <a:t>More education </a:t>
            </a:r>
            <a:r>
              <a:rPr lang="en-CA" dirty="0" smtClean="0">
                <a:sym typeface="Wingdings" panose="05000000000000000000" pitchFamily="2" charset="2"/>
              </a:rPr>
              <a:t> smaller families – Why? More time spent in post-secondary and working? Knowledge of contraceptives?</a:t>
            </a:r>
            <a:br>
              <a:rPr lang="en-CA" dirty="0" smtClean="0">
                <a:sym typeface="Wingdings" panose="05000000000000000000" pitchFamily="2" charset="2"/>
              </a:rPr>
            </a:br>
            <a:r>
              <a:rPr lang="en-CA" dirty="0" smtClean="0">
                <a:sym typeface="Wingdings" panose="05000000000000000000" pitchFamily="2" charset="2"/>
              </a:rPr>
              <a:t>These are less prevalent in Third World Countries.</a:t>
            </a:r>
            <a:br>
              <a:rPr lang="en-CA" dirty="0" smtClean="0">
                <a:sym typeface="Wingdings" panose="05000000000000000000" pitchFamily="2" charset="2"/>
              </a:rPr>
            </a:br>
            <a:r>
              <a:rPr lang="en-CA" dirty="0" smtClean="0">
                <a:sym typeface="Wingdings" panose="05000000000000000000" pitchFamily="2" charset="2"/>
              </a:rPr>
              <a:t/>
            </a:r>
            <a:br>
              <a:rPr lang="en-CA" dirty="0" smtClean="0">
                <a:sym typeface="Wingdings" panose="05000000000000000000" pitchFamily="2" charset="2"/>
              </a:rPr>
            </a:br>
            <a:r>
              <a:rPr lang="en-CA" dirty="0" smtClean="0">
                <a:sym typeface="Wingdings" panose="05000000000000000000" pitchFamily="2" charset="2"/>
              </a:rPr>
              <a:t> - More food security and access to medicine increase birth and decrease death rates</a:t>
            </a:r>
            <a:r>
              <a:rPr lang="en-CA" dirty="0" smtClean="0"/>
              <a:t/>
            </a:r>
            <a:br>
              <a:rPr lang="en-CA" dirty="0" smtClean="0"/>
            </a:br>
            <a:endParaRPr lang="en-CA" dirty="0" smtClean="0"/>
          </a:p>
          <a:p>
            <a:r>
              <a:rPr lang="en-CA" b="1" dirty="0" smtClean="0"/>
              <a:t>How might worldview and political ideologies influence these rates?</a:t>
            </a:r>
          </a:p>
          <a:p>
            <a:pPr marL="0" indent="0">
              <a:buNone/>
            </a:pPr>
            <a:r>
              <a:rPr lang="en-CA" b="1" i="1" dirty="0" smtClean="0"/>
              <a:t>Capitalism</a:t>
            </a:r>
            <a:r>
              <a:rPr lang="en-CA" dirty="0" smtClean="0"/>
              <a:t> – individualism actually contributes to smaller families!</a:t>
            </a:r>
            <a:br>
              <a:rPr lang="en-CA" dirty="0" smtClean="0"/>
            </a:br>
            <a:r>
              <a:rPr lang="en-CA" dirty="0" smtClean="0"/>
              <a:t>- but the poor who are left behind typically have larger families.</a:t>
            </a:r>
            <a:br>
              <a:rPr lang="en-CA" dirty="0" smtClean="0"/>
            </a:br>
            <a:r>
              <a:rPr lang="en-CA" b="1" i="1" dirty="0" smtClean="0"/>
              <a:t>Religion that is anti-contraceptive </a:t>
            </a:r>
            <a:r>
              <a:rPr lang="en-CA" dirty="0" smtClean="0"/>
              <a:t>– families identifying with certain religions tend to have larger family sizes - people who are “secular” may have smaller family sizes as there may be less affiliation with negativity associated with sexual activity for the sake of pleasure.</a:t>
            </a:r>
            <a:endParaRPr lang="en-CA" dirty="0"/>
          </a:p>
        </p:txBody>
      </p:sp>
    </p:spTree>
    <p:extLst>
      <p:ext uri="{BB962C8B-B14F-4D97-AF65-F5344CB8AC3E}">
        <p14:creationId xmlns:p14="http://schemas.microsoft.com/office/powerpoint/2010/main" val="1775423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Videos of Human Population Growth</a:t>
            </a:r>
            <a:br>
              <a:rPr lang="en-CA" dirty="0" smtClean="0"/>
            </a:br>
            <a:r>
              <a:rPr lang="en-CA" sz="2400" dirty="0" smtClean="0"/>
              <a:t>Write down three points that stood out for each.</a:t>
            </a:r>
            <a:endParaRPr lang="en-CA" dirty="0"/>
          </a:p>
        </p:txBody>
      </p:sp>
      <p:pic>
        <p:nvPicPr>
          <p:cNvPr id="4" name="E8dkWQVFAoA"/>
          <p:cNvPicPr>
            <a:picLocks noGrp="1" noRot="1" noChangeAspect="1"/>
          </p:cNvPicPr>
          <p:nvPr>
            <p:ph sz="half" idx="1"/>
            <a:videoFile r:link="rId1"/>
          </p:nvPr>
        </p:nvPicPr>
        <p:blipFill>
          <a:blip r:embed="rId4"/>
          <a:stretch>
            <a:fillRect/>
          </a:stretch>
        </p:blipFill>
        <p:spPr>
          <a:xfrm>
            <a:off x="838200" y="1690688"/>
            <a:ext cx="4572000" cy="2571750"/>
          </a:xfrm>
          <a:prstGeom prst="rect">
            <a:avLst/>
          </a:prstGeom>
        </p:spPr>
      </p:pic>
      <p:pic>
        <p:nvPicPr>
          <p:cNvPr id="6" name="QsBT5EQt348"/>
          <p:cNvPicPr>
            <a:picLocks noGrp="1" noRot="1" noChangeAspect="1"/>
          </p:cNvPicPr>
          <p:nvPr>
            <p:ph sz="half" idx="2"/>
            <a:videoFile r:link="rId2"/>
          </p:nvPr>
        </p:nvPicPr>
        <p:blipFill>
          <a:blip r:embed="rId5"/>
          <a:stretch>
            <a:fillRect/>
          </a:stretch>
        </p:blipFill>
        <p:spPr>
          <a:xfrm>
            <a:off x="6781800" y="1690688"/>
            <a:ext cx="4572000" cy="2571750"/>
          </a:xfrm>
          <a:prstGeom prst="rect">
            <a:avLst/>
          </a:prstGeom>
        </p:spPr>
      </p:pic>
      <p:sp>
        <p:nvSpPr>
          <p:cNvPr id="3" name="TextBox 2"/>
          <p:cNvSpPr txBox="1"/>
          <p:nvPr/>
        </p:nvSpPr>
        <p:spPr>
          <a:xfrm>
            <a:off x="0" y="4572000"/>
            <a:ext cx="11353800" cy="2431435"/>
          </a:xfrm>
          <a:prstGeom prst="rect">
            <a:avLst/>
          </a:prstGeom>
          <a:noFill/>
        </p:spPr>
        <p:txBody>
          <a:bodyPr wrap="square" rtlCol="0">
            <a:spAutoFit/>
          </a:bodyPr>
          <a:lstStyle/>
          <a:p>
            <a:pPr marL="285750" indent="-285750">
              <a:buFont typeface="Arial" panose="020B0604020202020204" pitchFamily="34" charset="0"/>
              <a:buChar char="•"/>
            </a:pPr>
            <a:r>
              <a:rPr lang="en-CA" sz="2400" dirty="0" smtClean="0"/>
              <a:t> r/K theory (organisms have different birth rates and this is also reflective of their impact on carrying capacity)</a:t>
            </a:r>
          </a:p>
          <a:p>
            <a:pPr marL="285750" indent="-285750">
              <a:buFont typeface="Arial" panose="020B0604020202020204" pitchFamily="34" charset="0"/>
              <a:buChar char="•"/>
            </a:pPr>
            <a:r>
              <a:rPr lang="en-CA" sz="3600" dirty="0"/>
              <a:t> </a:t>
            </a:r>
            <a:r>
              <a:rPr lang="en-CA" sz="2000" dirty="0" smtClean="0"/>
              <a:t>Human population is beginning to have a </a:t>
            </a:r>
            <a:r>
              <a:rPr lang="en-CA" sz="2000" b="1" dirty="0" smtClean="0"/>
              <a:t>negative feedback loop</a:t>
            </a:r>
            <a:r>
              <a:rPr lang="en-CA" sz="2000" dirty="0" smtClean="0"/>
              <a:t> – when people have kids, their kids are less likely to have more kids.</a:t>
            </a:r>
          </a:p>
          <a:p>
            <a:pPr marL="285750" indent="-285750">
              <a:buFont typeface="Arial" panose="020B0604020202020204" pitchFamily="34" charset="0"/>
              <a:buChar char="•"/>
            </a:pPr>
            <a:r>
              <a:rPr lang="en-CA" sz="2400" dirty="0" smtClean="0"/>
              <a:t>Human population growth rate has declined from 1962 from over 2% to close to 1%</a:t>
            </a:r>
          </a:p>
          <a:p>
            <a:pPr marL="285750" indent="-285750">
              <a:buFont typeface="Arial" panose="020B0604020202020204" pitchFamily="34" charset="0"/>
              <a:buChar char="•"/>
            </a:pPr>
            <a:r>
              <a:rPr lang="en-CA" sz="2400" dirty="0" smtClean="0"/>
              <a:t>Empowerment of women – not viewed solely as a vehicle for childbirth.</a:t>
            </a:r>
            <a:endParaRPr lang="en-CA" sz="2800" dirty="0"/>
          </a:p>
        </p:txBody>
      </p:sp>
    </p:spTree>
    <p:extLst>
      <p:ext uri="{BB962C8B-B14F-4D97-AF65-F5344CB8AC3E}">
        <p14:creationId xmlns:p14="http://schemas.microsoft.com/office/powerpoint/2010/main" val="78598909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CA" dirty="0" smtClean="0"/>
              <a:t>How does the human population affect the planet?</a:t>
            </a:r>
            <a:endParaRPr lang="en-CA" dirty="0"/>
          </a:p>
        </p:txBody>
      </p:sp>
      <p:sp>
        <p:nvSpPr>
          <p:cNvPr id="6" name="Text Placeholder 5"/>
          <p:cNvSpPr>
            <a:spLocks noGrp="1"/>
          </p:cNvSpPr>
          <p:nvPr>
            <p:ph type="body" idx="1"/>
          </p:nvPr>
        </p:nvSpPr>
        <p:spPr/>
        <p:txBody>
          <a:bodyPr/>
          <a:lstStyle/>
          <a:p>
            <a:r>
              <a:rPr lang="en-CA" dirty="0" smtClean="0"/>
              <a:t>Is this good?</a:t>
            </a:r>
          </a:p>
          <a:p>
            <a:r>
              <a:rPr lang="en-CA" dirty="0" smtClean="0"/>
              <a:t>Is this bad?</a:t>
            </a:r>
          </a:p>
          <a:p>
            <a:r>
              <a:rPr lang="en-CA" dirty="0" smtClean="0"/>
              <a:t>What do we do?</a:t>
            </a:r>
            <a:endParaRPr lang="en-CA" dirty="0"/>
          </a:p>
        </p:txBody>
      </p:sp>
    </p:spTree>
    <p:extLst>
      <p:ext uri="{BB962C8B-B14F-4D97-AF65-F5344CB8AC3E}">
        <p14:creationId xmlns:p14="http://schemas.microsoft.com/office/powerpoint/2010/main" val="321823369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CA" dirty="0" smtClean="0"/>
              <a:t>Claims about Human Population</a:t>
            </a:r>
            <a:endParaRPr lang="en-CA" dirty="0"/>
          </a:p>
        </p:txBody>
      </p:sp>
      <p:sp>
        <p:nvSpPr>
          <p:cNvPr id="5" name="Content Placeholder 4"/>
          <p:cNvSpPr>
            <a:spLocks noGrp="1"/>
          </p:cNvSpPr>
          <p:nvPr>
            <p:ph idx="1"/>
          </p:nvPr>
        </p:nvSpPr>
        <p:spPr/>
        <p:txBody>
          <a:bodyPr/>
          <a:lstStyle/>
          <a:p>
            <a:r>
              <a:rPr lang="en-CA" dirty="0" smtClean="0"/>
              <a:t>In general, how does an increasing population of humans on Earth affect environments and other species within it?</a:t>
            </a:r>
            <a:br>
              <a:rPr lang="en-CA" dirty="0" smtClean="0"/>
            </a:br>
            <a:r>
              <a:rPr lang="en-CA" dirty="0" smtClean="0"/>
              <a:t/>
            </a:r>
            <a:br>
              <a:rPr lang="en-CA" dirty="0" smtClean="0"/>
            </a:br>
            <a:endParaRPr lang="en-CA" dirty="0" smtClean="0"/>
          </a:p>
          <a:p>
            <a:r>
              <a:rPr lang="en-CA" dirty="0" smtClean="0">
                <a:hlinkClick r:id="rId2"/>
              </a:rPr>
              <a:t>If humans vanished from the planet</a:t>
            </a:r>
            <a:r>
              <a:rPr lang="en-CA" dirty="0" smtClean="0"/>
              <a:t>, what would change?</a:t>
            </a:r>
            <a:br>
              <a:rPr lang="en-CA" dirty="0" smtClean="0"/>
            </a:br>
            <a:r>
              <a:rPr lang="en-CA" dirty="0" smtClean="0"/>
              <a:t/>
            </a:r>
            <a:br>
              <a:rPr lang="en-CA" dirty="0" smtClean="0"/>
            </a:br>
            <a:endParaRPr lang="en-CA" dirty="0" smtClean="0"/>
          </a:p>
          <a:p>
            <a:r>
              <a:rPr lang="en-CA" dirty="0" smtClean="0"/>
              <a:t>Humans individually may directly release pollutants in the devices we use – but what about the creation of pollutants by what we create?</a:t>
            </a:r>
          </a:p>
        </p:txBody>
      </p:sp>
    </p:spTree>
    <p:extLst>
      <p:ext uri="{BB962C8B-B14F-4D97-AF65-F5344CB8AC3E}">
        <p14:creationId xmlns:p14="http://schemas.microsoft.com/office/powerpoint/2010/main" val="244619287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CA" dirty="0" smtClean="0"/>
              <a:t>Claims about Human Population</a:t>
            </a:r>
            <a:endParaRPr lang="en-CA" dirty="0"/>
          </a:p>
        </p:txBody>
      </p:sp>
      <p:sp>
        <p:nvSpPr>
          <p:cNvPr id="5" name="Content Placeholder 4"/>
          <p:cNvSpPr>
            <a:spLocks noGrp="1"/>
          </p:cNvSpPr>
          <p:nvPr>
            <p:ph idx="1"/>
          </p:nvPr>
        </p:nvSpPr>
        <p:spPr>
          <a:xfrm>
            <a:off x="117987" y="1690688"/>
            <a:ext cx="11488994" cy="4990331"/>
          </a:xfrm>
        </p:spPr>
        <p:txBody>
          <a:bodyPr>
            <a:normAutofit fontScale="92500" lnSpcReduction="10000"/>
          </a:bodyPr>
          <a:lstStyle/>
          <a:p>
            <a:r>
              <a:rPr lang="en-CA" dirty="0" smtClean="0"/>
              <a:t>In general, how does an increasing population of humans on Earth affect environments and other species within it?</a:t>
            </a:r>
            <a:br>
              <a:rPr lang="en-CA" dirty="0" smtClean="0"/>
            </a:br>
            <a:r>
              <a:rPr lang="en-CA" dirty="0" smtClean="0"/>
              <a:t>- Increase population = increased need for resources = increased pollution due to resource production</a:t>
            </a:r>
          </a:p>
          <a:p>
            <a:pPr marL="0" indent="0">
              <a:buNone/>
            </a:pPr>
            <a:r>
              <a:rPr lang="en-CA" dirty="0" smtClean="0"/>
              <a:t> 	- Reduced resources</a:t>
            </a:r>
            <a:br>
              <a:rPr lang="en-CA" dirty="0" smtClean="0"/>
            </a:br>
            <a:r>
              <a:rPr lang="en-CA" dirty="0" smtClean="0"/>
              <a:t> 	- Loss of habitats due to industrialization – extinction due to habitat fragmentation</a:t>
            </a:r>
            <a:br>
              <a:rPr lang="en-CA" dirty="0" smtClean="0"/>
            </a:br>
            <a:endParaRPr lang="en-CA" dirty="0" smtClean="0"/>
          </a:p>
          <a:p>
            <a:r>
              <a:rPr lang="en-CA" dirty="0" smtClean="0">
                <a:hlinkClick r:id="rId2"/>
              </a:rPr>
              <a:t>If humans vanished from the planet</a:t>
            </a:r>
            <a:r>
              <a:rPr lang="en-CA" dirty="0" smtClean="0"/>
              <a:t>, what would change?</a:t>
            </a:r>
            <a:br>
              <a:rPr lang="en-CA" dirty="0" smtClean="0"/>
            </a:br>
            <a:r>
              <a:rPr lang="en-CA" dirty="0" smtClean="0"/>
              <a:t>Much of our infrastructure may soon “decompose” and we’d see a reorganization of the food chain.</a:t>
            </a:r>
            <a:br>
              <a:rPr lang="en-CA" dirty="0" smtClean="0"/>
            </a:br>
            <a:endParaRPr lang="en-CA" dirty="0" smtClean="0"/>
          </a:p>
          <a:p>
            <a:r>
              <a:rPr lang="en-CA" dirty="0" smtClean="0"/>
              <a:t>Humans individually may directly release pollutants in the devices we use – but what about the creation of pollutants by what we create?</a:t>
            </a:r>
          </a:p>
        </p:txBody>
      </p:sp>
    </p:spTree>
    <p:extLst>
      <p:ext uri="{BB962C8B-B14F-4D97-AF65-F5344CB8AC3E}">
        <p14:creationId xmlns:p14="http://schemas.microsoft.com/office/powerpoint/2010/main" val="350519537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Human Impact on a Specific Area</a:t>
            </a:r>
            <a:endParaRPr lang="en-CA" dirty="0"/>
          </a:p>
        </p:txBody>
      </p:sp>
      <p:sp>
        <p:nvSpPr>
          <p:cNvPr id="3" name="Content Placeholder 2"/>
          <p:cNvSpPr>
            <a:spLocks noGrp="1"/>
          </p:cNvSpPr>
          <p:nvPr>
            <p:ph idx="1"/>
          </p:nvPr>
        </p:nvSpPr>
        <p:spPr/>
        <p:txBody>
          <a:bodyPr/>
          <a:lstStyle/>
          <a:p>
            <a:r>
              <a:rPr lang="en-CA" dirty="0" smtClean="0"/>
              <a:t>How has the increase in human population affected resource use, waste generation and pollution in…</a:t>
            </a:r>
            <a:br>
              <a:rPr lang="en-CA" dirty="0" smtClean="0"/>
            </a:br>
            <a:endParaRPr lang="en-CA" dirty="0" smtClean="0"/>
          </a:p>
          <a:p>
            <a:r>
              <a:rPr lang="en-CA" dirty="0" smtClean="0"/>
              <a:t>Canada?</a:t>
            </a:r>
            <a:br>
              <a:rPr lang="en-CA" dirty="0" smtClean="0"/>
            </a:br>
            <a:endParaRPr lang="en-CA" dirty="0"/>
          </a:p>
          <a:p>
            <a:r>
              <a:rPr lang="en-CA" dirty="0" smtClean="0"/>
              <a:t>Moose Jaw?</a:t>
            </a:r>
            <a:br>
              <a:rPr lang="en-CA" dirty="0" smtClean="0"/>
            </a:br>
            <a:endParaRPr lang="en-CA" dirty="0" smtClean="0"/>
          </a:p>
          <a:p>
            <a:r>
              <a:rPr lang="en-CA" dirty="0" smtClean="0"/>
              <a:t>&lt;Insert other part of the world?&gt;</a:t>
            </a:r>
            <a:endParaRPr lang="en-CA" dirty="0"/>
          </a:p>
        </p:txBody>
      </p:sp>
    </p:spTree>
    <p:extLst>
      <p:ext uri="{BB962C8B-B14F-4D97-AF65-F5344CB8AC3E}">
        <p14:creationId xmlns:p14="http://schemas.microsoft.com/office/powerpoint/2010/main" val="235963551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Human Impact on a Specific Area</a:t>
            </a:r>
            <a:endParaRPr lang="en-CA" dirty="0"/>
          </a:p>
        </p:txBody>
      </p:sp>
      <p:sp>
        <p:nvSpPr>
          <p:cNvPr id="3" name="Content Placeholder 2"/>
          <p:cNvSpPr>
            <a:spLocks noGrp="1"/>
          </p:cNvSpPr>
          <p:nvPr>
            <p:ph idx="1"/>
          </p:nvPr>
        </p:nvSpPr>
        <p:spPr/>
        <p:txBody>
          <a:bodyPr>
            <a:normAutofit fontScale="92500" lnSpcReduction="20000"/>
          </a:bodyPr>
          <a:lstStyle/>
          <a:p>
            <a:r>
              <a:rPr lang="en-CA" dirty="0" smtClean="0"/>
              <a:t>How has the increase in human population affected resource use, waste generation and pollution in…</a:t>
            </a:r>
            <a:br>
              <a:rPr lang="en-CA" dirty="0" smtClean="0"/>
            </a:br>
            <a:endParaRPr lang="en-CA" dirty="0" smtClean="0"/>
          </a:p>
          <a:p>
            <a:r>
              <a:rPr lang="en-CA" dirty="0" smtClean="0"/>
              <a:t>Canada?</a:t>
            </a:r>
            <a:br>
              <a:rPr lang="en-CA" dirty="0" smtClean="0"/>
            </a:br>
            <a:endParaRPr lang="en-CA" dirty="0"/>
          </a:p>
          <a:p>
            <a:r>
              <a:rPr lang="en-CA" dirty="0" smtClean="0"/>
              <a:t>Moose Jaw?</a:t>
            </a:r>
            <a:br>
              <a:rPr lang="en-CA" dirty="0" smtClean="0"/>
            </a:br>
            <a:endParaRPr lang="en-CA" dirty="0" smtClean="0"/>
          </a:p>
          <a:p>
            <a:r>
              <a:rPr lang="en-CA" dirty="0" smtClean="0"/>
              <a:t>&lt;Insert other part of the world?&gt;</a:t>
            </a:r>
          </a:p>
          <a:p>
            <a:endParaRPr lang="en-CA" dirty="0"/>
          </a:p>
          <a:p>
            <a:r>
              <a:rPr lang="en-CA" dirty="0" smtClean="0"/>
              <a:t>Ultimately human population growth has an impact on previous environments whether it is in the harvesting of resources or accommodations for individuals.</a:t>
            </a:r>
            <a:endParaRPr lang="en-CA" dirty="0"/>
          </a:p>
        </p:txBody>
      </p:sp>
    </p:spTree>
    <p:extLst>
      <p:ext uri="{BB962C8B-B14F-4D97-AF65-F5344CB8AC3E}">
        <p14:creationId xmlns:p14="http://schemas.microsoft.com/office/powerpoint/2010/main" val="350543139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Optional Viewing</a:t>
            </a:r>
            <a:endParaRPr lang="en-CA" dirty="0"/>
          </a:p>
        </p:txBody>
      </p:sp>
      <p:sp>
        <p:nvSpPr>
          <p:cNvPr id="3" name="Content Placeholder 2"/>
          <p:cNvSpPr>
            <a:spLocks noGrp="1"/>
          </p:cNvSpPr>
          <p:nvPr>
            <p:ph idx="1"/>
          </p:nvPr>
        </p:nvSpPr>
        <p:spPr/>
        <p:txBody>
          <a:bodyPr/>
          <a:lstStyle/>
          <a:p>
            <a:r>
              <a:rPr lang="en-CA" dirty="0" smtClean="0"/>
              <a:t>Bill Nye Saves the World: Overpopulation and Empowering Women</a:t>
            </a:r>
            <a:endParaRPr lang="en-CA" dirty="0"/>
          </a:p>
        </p:txBody>
      </p:sp>
    </p:spTree>
    <p:extLst>
      <p:ext uri="{BB962C8B-B14F-4D97-AF65-F5344CB8AC3E}">
        <p14:creationId xmlns:p14="http://schemas.microsoft.com/office/powerpoint/2010/main" val="29996989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Using resources wisely – Sustainability</a:t>
            </a:r>
            <a:br>
              <a:rPr lang="en-CA" dirty="0" smtClean="0"/>
            </a:br>
            <a:r>
              <a:rPr lang="en-CA" sz="2000" dirty="0" smtClean="0"/>
              <a:t>Research First Nations and Metis beliefs and practices that demonstrate these perspectives.</a:t>
            </a:r>
            <a:endParaRPr lang="en-CA" dirty="0"/>
          </a:p>
        </p:txBody>
      </p:sp>
      <p:sp>
        <p:nvSpPr>
          <p:cNvPr id="3" name="Content Placeholder 2"/>
          <p:cNvSpPr>
            <a:spLocks noGrp="1"/>
          </p:cNvSpPr>
          <p:nvPr>
            <p:ph idx="1"/>
          </p:nvPr>
        </p:nvSpPr>
        <p:spPr/>
        <p:txBody>
          <a:bodyPr/>
          <a:lstStyle/>
          <a:p>
            <a:r>
              <a:rPr lang="en-CA" dirty="0" smtClean="0"/>
              <a:t>Can we be self-sufficient? Live off the grid?</a:t>
            </a:r>
          </a:p>
          <a:p>
            <a:r>
              <a:rPr lang="en-CA" dirty="0" smtClean="0"/>
              <a:t>Perspective: What are ideas and principles used by First Nation’s culture in the past we can incorporate – or at the very least critique our current world on?</a:t>
            </a:r>
            <a:endParaRPr lang="en-CA" dirty="0"/>
          </a:p>
        </p:txBody>
      </p:sp>
      <p:pic>
        <p:nvPicPr>
          <p:cNvPr id="4" name="v8Pe_u_4q5M"/>
          <p:cNvPicPr>
            <a:picLocks noRot="1" noChangeAspect="1"/>
          </p:cNvPicPr>
          <p:nvPr>
            <a:videoFile r:link="rId1"/>
          </p:nvPr>
        </p:nvPicPr>
        <p:blipFill>
          <a:blip r:embed="rId3"/>
          <a:stretch>
            <a:fillRect/>
          </a:stretch>
        </p:blipFill>
        <p:spPr>
          <a:xfrm>
            <a:off x="749300" y="3740150"/>
            <a:ext cx="5105400" cy="2871788"/>
          </a:xfrm>
          <a:prstGeom prst="rect">
            <a:avLst/>
          </a:prstGeom>
        </p:spPr>
      </p:pic>
      <p:sp>
        <p:nvSpPr>
          <p:cNvPr id="5" name="TextBox 4"/>
          <p:cNvSpPr txBox="1"/>
          <p:nvPr/>
        </p:nvSpPr>
        <p:spPr>
          <a:xfrm>
            <a:off x="6159500" y="3740150"/>
            <a:ext cx="5448300" cy="2954655"/>
          </a:xfrm>
          <a:prstGeom prst="rect">
            <a:avLst/>
          </a:prstGeom>
          <a:noFill/>
        </p:spPr>
        <p:txBody>
          <a:bodyPr wrap="square" rtlCol="0">
            <a:spAutoFit/>
          </a:bodyPr>
          <a:lstStyle/>
          <a:p>
            <a:r>
              <a:rPr lang="en-CA" sz="2800" dirty="0" smtClean="0"/>
              <a:t>- Should our diets be more plant-based? Why or why not?</a:t>
            </a:r>
          </a:p>
          <a:p>
            <a:r>
              <a:rPr lang="en-CA" sz="2800" dirty="0" smtClean="0"/>
              <a:t>- Do we </a:t>
            </a:r>
            <a:r>
              <a:rPr lang="en-CA" sz="2800" u="sng" dirty="0" smtClean="0"/>
              <a:t>need</a:t>
            </a:r>
            <a:r>
              <a:rPr lang="en-CA" sz="2800" dirty="0" smtClean="0"/>
              <a:t> over 1000 sq. ft. houses?</a:t>
            </a:r>
          </a:p>
          <a:p>
            <a:r>
              <a:rPr lang="en-CA" sz="2800" dirty="0" smtClean="0"/>
              <a:t>- What causes us to answer the way we do?</a:t>
            </a:r>
          </a:p>
          <a:p>
            <a:endParaRPr lang="en-CA" dirty="0"/>
          </a:p>
        </p:txBody>
      </p:sp>
    </p:spTree>
    <p:extLst>
      <p:ext uri="{BB962C8B-B14F-4D97-AF65-F5344CB8AC3E}">
        <p14:creationId xmlns:p14="http://schemas.microsoft.com/office/powerpoint/2010/main" val="136116082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smtClean="0"/>
              <a:t>Analyzing our Impact</a:t>
            </a:r>
            <a:br>
              <a:rPr lang="en-CA" dirty="0" smtClean="0"/>
            </a:br>
            <a:r>
              <a:rPr lang="en-CA" sz="2700" dirty="0" smtClean="0"/>
              <a:t>Discuss the strengths and limitations of models (like the I=PAT model)</a:t>
            </a:r>
            <a:r>
              <a:rPr lang="en-US" sz="2700" dirty="0"/>
              <a:t> </a:t>
            </a:r>
            <a:r>
              <a:rPr lang="en-US" sz="2700" dirty="0" smtClean="0"/>
              <a:t>that </a:t>
            </a:r>
            <a:r>
              <a:rPr lang="en-US" sz="2700" dirty="0" err="1" smtClean="0"/>
              <a:t>scienctists</a:t>
            </a:r>
            <a:r>
              <a:rPr lang="en-US" sz="2700" dirty="0" smtClean="0"/>
              <a:t> use to quantify impacts on the environment.</a:t>
            </a:r>
            <a:endParaRPr lang="en-CA" sz="2700" dirty="0"/>
          </a:p>
        </p:txBody>
      </p:sp>
      <p:sp>
        <p:nvSpPr>
          <p:cNvPr id="3" name="Content Placeholder 2"/>
          <p:cNvSpPr>
            <a:spLocks noGrp="1"/>
          </p:cNvSpPr>
          <p:nvPr>
            <p:ph idx="1"/>
          </p:nvPr>
        </p:nvSpPr>
        <p:spPr/>
        <p:txBody>
          <a:bodyPr>
            <a:normAutofit/>
          </a:bodyPr>
          <a:lstStyle/>
          <a:p>
            <a:r>
              <a:rPr lang="en-CA" sz="3600" b="1" i="1" dirty="0"/>
              <a:t>I = (</a:t>
            </a:r>
            <a:r>
              <a:rPr lang="en-CA" sz="3600" b="1" i="1" dirty="0" err="1"/>
              <a:t>PxAxT</a:t>
            </a:r>
            <a:r>
              <a:rPr lang="en-CA" sz="3600" b="1" i="1" dirty="0"/>
              <a:t>)/S</a:t>
            </a:r>
            <a:r>
              <a:rPr lang="en-CA" sz="6000" b="1" i="1" dirty="0"/>
              <a:t/>
            </a:r>
            <a:br>
              <a:rPr lang="en-CA" sz="6000" b="1" i="1" dirty="0"/>
            </a:br>
            <a:r>
              <a:rPr lang="en-CA" sz="4000" dirty="0" smtClean="0"/>
              <a:t>I=impact on environment, </a:t>
            </a:r>
            <a:r>
              <a:rPr lang="en-CA" sz="4000" dirty="0"/>
              <a:t>P=population, A=affluence, T = technology, </a:t>
            </a:r>
            <a:r>
              <a:rPr lang="en-CA" sz="4000" dirty="0" smtClean="0"/>
              <a:t>S=environmental Stewardship</a:t>
            </a:r>
            <a:r>
              <a:rPr lang="en-CA" sz="6000" b="1" i="1" dirty="0"/>
              <a:t/>
            </a:r>
            <a:br>
              <a:rPr lang="en-CA" sz="6000" b="1" i="1" dirty="0"/>
            </a:br>
            <a:r>
              <a:rPr lang="en-CA" sz="6000" b="1" i="1" dirty="0"/>
              <a:t>Work with a partner or two and explain this equation/model.</a:t>
            </a:r>
            <a:endParaRPr lang="en-CA" sz="6000" dirty="0" smtClean="0">
              <a:sym typeface="Wingdings" panose="05000000000000000000" pitchFamily="2" charset="2"/>
            </a:endParaRPr>
          </a:p>
        </p:txBody>
      </p:sp>
    </p:spTree>
    <p:extLst>
      <p:ext uri="{BB962C8B-B14F-4D97-AF65-F5344CB8AC3E}">
        <p14:creationId xmlns:p14="http://schemas.microsoft.com/office/powerpoint/2010/main" val="279042541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smtClean="0"/>
              <a:t>Analyzing our Impact</a:t>
            </a:r>
            <a:br>
              <a:rPr lang="en-CA" dirty="0" smtClean="0"/>
            </a:br>
            <a:r>
              <a:rPr lang="en-CA" sz="2700" dirty="0" smtClean="0"/>
              <a:t>Discuss the strengths and limitations of models (like the I=PAT model)</a:t>
            </a:r>
            <a:r>
              <a:rPr lang="en-US" sz="2700" dirty="0"/>
              <a:t> </a:t>
            </a:r>
            <a:r>
              <a:rPr lang="en-US" sz="2700" dirty="0" smtClean="0"/>
              <a:t>that scientists use to quantify impacts on the environment.</a:t>
            </a:r>
            <a:endParaRPr lang="en-CA" sz="2700" dirty="0"/>
          </a:p>
        </p:txBody>
      </p:sp>
      <p:sp>
        <p:nvSpPr>
          <p:cNvPr id="3" name="Content Placeholder 2"/>
          <p:cNvSpPr>
            <a:spLocks noGrp="1"/>
          </p:cNvSpPr>
          <p:nvPr>
            <p:ph idx="1"/>
          </p:nvPr>
        </p:nvSpPr>
        <p:spPr/>
        <p:txBody>
          <a:bodyPr>
            <a:normAutofit lnSpcReduction="10000"/>
          </a:bodyPr>
          <a:lstStyle/>
          <a:p>
            <a:r>
              <a:rPr lang="en-CA" sz="3600" b="1" i="1" dirty="0"/>
              <a:t>I = (</a:t>
            </a:r>
            <a:r>
              <a:rPr lang="en-CA" sz="3600" b="1" i="1" dirty="0" err="1"/>
              <a:t>PxAxT</a:t>
            </a:r>
            <a:r>
              <a:rPr lang="en-CA" sz="3600" b="1" i="1" dirty="0"/>
              <a:t>)/S</a:t>
            </a:r>
            <a:r>
              <a:rPr lang="en-CA" sz="6000" b="1" i="1" dirty="0"/>
              <a:t/>
            </a:r>
            <a:br>
              <a:rPr lang="en-CA" sz="6000" b="1" i="1" dirty="0"/>
            </a:br>
            <a:r>
              <a:rPr lang="en-CA" dirty="0" smtClean="0"/>
              <a:t>I=impact on environment, </a:t>
            </a:r>
            <a:r>
              <a:rPr lang="en-CA" dirty="0"/>
              <a:t>P=population, A=affluence, T = technology, </a:t>
            </a:r>
            <a:r>
              <a:rPr lang="en-CA" dirty="0" smtClean="0"/>
              <a:t>S=environmental Stewardship</a:t>
            </a:r>
            <a:r>
              <a:rPr lang="en-CA" sz="6000" b="1" i="1" dirty="0"/>
              <a:t/>
            </a:r>
            <a:br>
              <a:rPr lang="en-CA" sz="6000" b="1" i="1" dirty="0"/>
            </a:br>
            <a:r>
              <a:rPr lang="en-CA" sz="3600" b="1" i="1" dirty="0" smtClean="0"/>
              <a:t>Each of P,A,T individually impact the environment, but when you combine population with affluence you begin to see a greater negative impact on the environment. S (enviro stewardship) is placed on the bottom as the more ideas you have in place to minimize impact on the environment decreases the effect of P,A,T</a:t>
            </a:r>
            <a:endParaRPr lang="en-CA" sz="6000" dirty="0" smtClean="0">
              <a:sym typeface="Wingdings" panose="05000000000000000000" pitchFamily="2" charset="2"/>
            </a:endParaRPr>
          </a:p>
        </p:txBody>
      </p:sp>
    </p:spTree>
    <p:extLst>
      <p:ext uri="{BB962C8B-B14F-4D97-AF65-F5344CB8AC3E}">
        <p14:creationId xmlns:p14="http://schemas.microsoft.com/office/powerpoint/2010/main" val="138782738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Analyzing our Impact</a:t>
            </a:r>
            <a:r>
              <a:rPr lang="en-CA" dirty="0" smtClean="0"/>
              <a:t/>
            </a:r>
            <a:br>
              <a:rPr lang="en-CA" dirty="0" smtClean="0"/>
            </a:br>
            <a:r>
              <a:rPr lang="en-CA" sz="3200" dirty="0" smtClean="0"/>
              <a:t>I = (</a:t>
            </a:r>
            <a:r>
              <a:rPr lang="en-CA" sz="3200" dirty="0" err="1" smtClean="0"/>
              <a:t>PxAxT</a:t>
            </a:r>
            <a:r>
              <a:rPr lang="en-CA" sz="3200" dirty="0" smtClean="0"/>
              <a:t>)/S</a:t>
            </a:r>
            <a:endParaRPr lang="en-CA" sz="3200" dirty="0"/>
          </a:p>
        </p:txBody>
      </p:sp>
      <p:sp>
        <p:nvSpPr>
          <p:cNvPr id="3" name="Content Placeholder 2"/>
          <p:cNvSpPr>
            <a:spLocks noGrp="1"/>
          </p:cNvSpPr>
          <p:nvPr>
            <p:ph idx="1"/>
          </p:nvPr>
        </p:nvSpPr>
        <p:spPr>
          <a:xfrm>
            <a:off x="260684" y="1789530"/>
            <a:ext cx="10515600" cy="4351338"/>
          </a:xfrm>
        </p:spPr>
        <p:txBody>
          <a:bodyPr/>
          <a:lstStyle/>
          <a:p>
            <a:r>
              <a:rPr lang="en-CA" dirty="0" smtClean="0"/>
              <a:t>The </a:t>
            </a:r>
            <a:r>
              <a:rPr lang="en-CA" b="1" i="1" dirty="0" smtClean="0"/>
              <a:t>impact on the environment</a:t>
            </a:r>
            <a:r>
              <a:rPr lang="en-CA" dirty="0" smtClean="0"/>
              <a:t> is affected by the total </a:t>
            </a:r>
            <a:r>
              <a:rPr lang="en-CA" b="1" i="1" dirty="0" smtClean="0"/>
              <a:t>population of humans.</a:t>
            </a:r>
            <a:r>
              <a:rPr lang="en-CA" dirty="0" smtClean="0"/>
              <a:t> If a place is densely populated, there may be more vehicles due to more people, more vehicles may mean greater amounts of waste/pollution. If population is lower, but more </a:t>
            </a:r>
            <a:r>
              <a:rPr lang="en-CA" b="1" i="1" dirty="0" smtClean="0"/>
              <a:t>affluent </a:t>
            </a:r>
            <a:r>
              <a:rPr lang="en-CA" dirty="0" smtClean="0"/>
              <a:t>(has more money), they can still have many vehicles that can cause a similar effect. More </a:t>
            </a:r>
            <a:r>
              <a:rPr lang="en-CA" b="1" i="1" dirty="0" smtClean="0"/>
              <a:t>technology</a:t>
            </a:r>
            <a:r>
              <a:rPr lang="en-CA" dirty="0" smtClean="0"/>
              <a:t> can lead to more creations that may hurt/help the environment. All of this can be reduced (divided) by individuals being </a:t>
            </a:r>
            <a:r>
              <a:rPr lang="en-CA" b="1" i="1" dirty="0" smtClean="0"/>
              <a:t>environmental stewards </a:t>
            </a:r>
            <a:r>
              <a:rPr lang="en-CA" dirty="0" smtClean="0"/>
              <a:t>who takes steps to care for the environment.</a:t>
            </a:r>
            <a:endParaRPr lang="en-CA" b="1" i="1" dirty="0"/>
          </a:p>
        </p:txBody>
      </p:sp>
    </p:spTree>
    <p:extLst>
      <p:ext uri="{BB962C8B-B14F-4D97-AF65-F5344CB8AC3E}">
        <p14:creationId xmlns:p14="http://schemas.microsoft.com/office/powerpoint/2010/main" val="47894765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Calculating Your Ecological Footprint</a:t>
            </a:r>
            <a:endParaRPr lang="en-CA" dirty="0"/>
          </a:p>
        </p:txBody>
      </p:sp>
      <p:sp>
        <p:nvSpPr>
          <p:cNvPr id="3" name="Content Placeholder 2"/>
          <p:cNvSpPr>
            <a:spLocks noGrp="1"/>
          </p:cNvSpPr>
          <p:nvPr>
            <p:ph idx="1"/>
          </p:nvPr>
        </p:nvSpPr>
        <p:spPr/>
        <p:txBody>
          <a:bodyPr/>
          <a:lstStyle/>
          <a:p>
            <a:r>
              <a:rPr lang="en-CA" dirty="0" smtClean="0"/>
              <a:t>Myfootprint.org</a:t>
            </a:r>
          </a:p>
          <a:p>
            <a:endParaRPr lang="en-CA" dirty="0"/>
          </a:p>
          <a:p>
            <a:r>
              <a:rPr lang="en-CA" dirty="0" smtClean="0"/>
              <a:t>Calculate your Footprint.</a:t>
            </a:r>
          </a:p>
          <a:p>
            <a:endParaRPr lang="en-CA" dirty="0"/>
          </a:p>
          <a:p>
            <a:r>
              <a:rPr lang="en-CA" dirty="0" smtClean="0"/>
              <a:t>Complete the booklet!</a:t>
            </a:r>
          </a:p>
        </p:txBody>
      </p:sp>
    </p:spTree>
    <p:extLst>
      <p:ext uri="{BB962C8B-B14F-4D97-AF65-F5344CB8AC3E}">
        <p14:creationId xmlns:p14="http://schemas.microsoft.com/office/powerpoint/2010/main" val="46190021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CA" dirty="0" smtClean="0"/>
              <a:t>Waste Management</a:t>
            </a:r>
            <a:endParaRPr lang="en-CA" dirty="0"/>
          </a:p>
        </p:txBody>
      </p:sp>
      <p:sp>
        <p:nvSpPr>
          <p:cNvPr id="5" name="Text Placeholder 4"/>
          <p:cNvSpPr>
            <a:spLocks noGrp="1"/>
          </p:cNvSpPr>
          <p:nvPr>
            <p:ph type="body" idx="1"/>
          </p:nvPr>
        </p:nvSpPr>
        <p:spPr/>
        <p:txBody>
          <a:bodyPr/>
          <a:lstStyle/>
          <a:p>
            <a:r>
              <a:rPr lang="en-CA" dirty="0" smtClean="0"/>
              <a:t>Investigate waste management practices and technologies</a:t>
            </a:r>
            <a:endParaRPr lang="en-CA" dirty="0"/>
          </a:p>
        </p:txBody>
      </p:sp>
    </p:spTree>
    <p:extLst>
      <p:ext uri="{BB962C8B-B14F-4D97-AF65-F5344CB8AC3E}">
        <p14:creationId xmlns:p14="http://schemas.microsoft.com/office/powerpoint/2010/main" val="394756008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CA" dirty="0" smtClean="0"/>
              <a:t>Types of Waste</a:t>
            </a:r>
            <a:endParaRPr lang="en-CA" dirty="0"/>
          </a:p>
        </p:txBody>
      </p:sp>
      <p:sp>
        <p:nvSpPr>
          <p:cNvPr id="5" name="Content Placeholder 4"/>
          <p:cNvSpPr>
            <a:spLocks noGrp="1"/>
          </p:cNvSpPr>
          <p:nvPr>
            <p:ph sz="half" idx="1"/>
          </p:nvPr>
        </p:nvSpPr>
        <p:spPr>
          <a:xfrm>
            <a:off x="838200" y="1825625"/>
            <a:ext cx="9715500" cy="4351338"/>
          </a:xfrm>
        </p:spPr>
        <p:txBody>
          <a:bodyPr/>
          <a:lstStyle/>
          <a:p>
            <a:r>
              <a:rPr lang="en-CA" dirty="0"/>
              <a:t>Municipal Solid Waste </a:t>
            </a:r>
            <a:r>
              <a:rPr lang="en-CA" dirty="0" smtClean="0"/>
              <a:t>- </a:t>
            </a:r>
          </a:p>
          <a:p>
            <a:endParaRPr lang="en-CA" dirty="0"/>
          </a:p>
          <a:p>
            <a:r>
              <a:rPr lang="en-CA" dirty="0"/>
              <a:t>Industrial Waste </a:t>
            </a:r>
            <a:r>
              <a:rPr lang="en-CA" dirty="0" smtClean="0"/>
              <a:t>-</a:t>
            </a:r>
          </a:p>
          <a:p>
            <a:endParaRPr lang="en-CA" dirty="0"/>
          </a:p>
          <a:p>
            <a:r>
              <a:rPr lang="en-CA" dirty="0" err="1" smtClean="0"/>
              <a:t>Harzardous</a:t>
            </a:r>
            <a:r>
              <a:rPr lang="en-CA" dirty="0" smtClean="0"/>
              <a:t> </a:t>
            </a:r>
            <a:r>
              <a:rPr lang="en-CA" dirty="0"/>
              <a:t>Waste </a:t>
            </a:r>
            <a:r>
              <a:rPr lang="en-CA" dirty="0" smtClean="0"/>
              <a:t>– </a:t>
            </a:r>
          </a:p>
          <a:p>
            <a:endParaRPr lang="en-CA" dirty="0"/>
          </a:p>
          <a:p>
            <a:r>
              <a:rPr lang="en-CA" dirty="0" smtClean="0"/>
              <a:t>E-Waste - </a:t>
            </a:r>
            <a:endParaRPr lang="en-CA" dirty="0"/>
          </a:p>
        </p:txBody>
      </p:sp>
    </p:spTree>
    <p:extLst>
      <p:ext uri="{BB962C8B-B14F-4D97-AF65-F5344CB8AC3E}">
        <p14:creationId xmlns:p14="http://schemas.microsoft.com/office/powerpoint/2010/main" val="204224463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CA" dirty="0" smtClean="0"/>
              <a:t>Types of Waste</a:t>
            </a:r>
            <a:endParaRPr lang="en-CA" dirty="0"/>
          </a:p>
        </p:txBody>
      </p:sp>
      <p:sp>
        <p:nvSpPr>
          <p:cNvPr id="5" name="Content Placeholder 4"/>
          <p:cNvSpPr>
            <a:spLocks noGrp="1"/>
          </p:cNvSpPr>
          <p:nvPr>
            <p:ph sz="half" idx="1"/>
          </p:nvPr>
        </p:nvSpPr>
        <p:spPr>
          <a:xfrm>
            <a:off x="838200" y="1825624"/>
            <a:ext cx="10299700" cy="4689475"/>
          </a:xfrm>
        </p:spPr>
        <p:txBody>
          <a:bodyPr>
            <a:normAutofit/>
          </a:bodyPr>
          <a:lstStyle/>
          <a:p>
            <a:r>
              <a:rPr lang="en-CA" dirty="0"/>
              <a:t>Municipal solid waste – non-liquid waste from homes and institutions like small businesses.</a:t>
            </a:r>
          </a:p>
          <a:p>
            <a:r>
              <a:rPr lang="en-CA" dirty="0"/>
              <a:t>Industrial Waste – production of goods (metal, agriculture, mining, etc.)</a:t>
            </a:r>
          </a:p>
          <a:p>
            <a:r>
              <a:rPr lang="en-CA" dirty="0"/>
              <a:t>Hazardous – solid or liquid waste that is toxic. Household cleaners, medical waste, industrial solvents</a:t>
            </a:r>
            <a:r>
              <a:rPr lang="en-CA" dirty="0" smtClean="0"/>
              <a:t>.</a:t>
            </a:r>
          </a:p>
          <a:p>
            <a:r>
              <a:rPr lang="en-CA" dirty="0" smtClean="0"/>
              <a:t>E-Waste - </a:t>
            </a:r>
            <a:r>
              <a:rPr lang="en-CA" dirty="0"/>
              <a:t> electronic waste, old electronics that maybe weren’t disposed of </a:t>
            </a:r>
            <a:r>
              <a:rPr lang="en-CA" dirty="0" smtClean="0"/>
              <a:t>properly. </a:t>
            </a:r>
          </a:p>
          <a:p>
            <a:endParaRPr lang="en-CA" dirty="0"/>
          </a:p>
          <a:p>
            <a:pPr marL="0" indent="0">
              <a:buNone/>
            </a:pPr>
            <a:r>
              <a:rPr lang="en-CA" dirty="0" smtClean="0"/>
              <a:t>All of these require different types and considerations for disposal.</a:t>
            </a:r>
            <a:endParaRPr lang="en-CA" dirty="0"/>
          </a:p>
          <a:p>
            <a:endParaRPr lang="en-CA" dirty="0"/>
          </a:p>
        </p:txBody>
      </p:sp>
    </p:spTree>
    <p:extLst>
      <p:ext uri="{BB962C8B-B14F-4D97-AF65-F5344CB8AC3E}">
        <p14:creationId xmlns:p14="http://schemas.microsoft.com/office/powerpoint/2010/main" val="6268890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Waste Management Practices</a:t>
            </a:r>
            <a:br>
              <a:rPr lang="en-CA" dirty="0" smtClean="0"/>
            </a:br>
            <a:r>
              <a:rPr lang="en-CA" sz="2800" dirty="0" smtClean="0"/>
              <a:t>How do they work?</a:t>
            </a:r>
            <a:endParaRPr lang="en-CA" sz="2800" dirty="0"/>
          </a:p>
        </p:txBody>
      </p:sp>
      <p:sp>
        <p:nvSpPr>
          <p:cNvPr id="3" name="Content Placeholder 2"/>
          <p:cNvSpPr>
            <a:spLocks noGrp="1"/>
          </p:cNvSpPr>
          <p:nvPr>
            <p:ph sz="half" idx="1"/>
          </p:nvPr>
        </p:nvSpPr>
        <p:spPr>
          <a:xfrm>
            <a:off x="558800" y="1825625"/>
            <a:ext cx="11379200" cy="4351338"/>
          </a:xfrm>
        </p:spPr>
        <p:txBody>
          <a:bodyPr/>
          <a:lstStyle/>
          <a:p>
            <a:r>
              <a:rPr lang="en-CA" dirty="0" smtClean="0"/>
              <a:t>Incineration </a:t>
            </a:r>
            <a:r>
              <a:rPr lang="en-CA" dirty="0" smtClean="0">
                <a:hlinkClick r:id="rId2"/>
              </a:rPr>
              <a:t>(Sweden)</a:t>
            </a:r>
            <a:r>
              <a:rPr lang="en-CA" dirty="0" smtClean="0"/>
              <a:t> –</a:t>
            </a:r>
          </a:p>
          <a:p>
            <a:endParaRPr lang="en-CA" dirty="0"/>
          </a:p>
          <a:p>
            <a:endParaRPr lang="en-CA" dirty="0" smtClean="0"/>
          </a:p>
          <a:p>
            <a:r>
              <a:rPr lang="en-CA" dirty="0" smtClean="0"/>
              <a:t>Sanitary Landfills – </a:t>
            </a:r>
          </a:p>
          <a:p>
            <a:endParaRPr lang="en-CA" dirty="0"/>
          </a:p>
          <a:p>
            <a:endParaRPr lang="en-CA" dirty="0" smtClean="0"/>
          </a:p>
          <a:p>
            <a:r>
              <a:rPr lang="en-CA" dirty="0" smtClean="0"/>
              <a:t>Recycling – </a:t>
            </a:r>
          </a:p>
          <a:p>
            <a:endParaRPr lang="en-CA" dirty="0"/>
          </a:p>
        </p:txBody>
      </p:sp>
      <p:pic>
        <p:nvPicPr>
          <p:cNvPr id="5" name="Content Placeholder 4"/>
          <p:cNvPicPr>
            <a:picLocks noGrp="1" noChangeAspect="1"/>
          </p:cNvPicPr>
          <p:nvPr>
            <p:ph sz="half" idx="2"/>
          </p:nvPr>
        </p:nvPicPr>
        <p:blipFill>
          <a:blip r:embed="rId3"/>
          <a:stretch>
            <a:fillRect/>
          </a:stretch>
        </p:blipFill>
        <p:spPr>
          <a:xfrm>
            <a:off x="5307124" y="2465388"/>
            <a:ext cx="6884876" cy="4392612"/>
          </a:xfrm>
          <a:prstGeom prst="rect">
            <a:avLst/>
          </a:prstGeom>
        </p:spPr>
      </p:pic>
    </p:spTree>
    <p:extLst>
      <p:ext uri="{BB962C8B-B14F-4D97-AF65-F5344CB8AC3E}">
        <p14:creationId xmlns:p14="http://schemas.microsoft.com/office/powerpoint/2010/main" val="90924395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Waste Management Practices</a:t>
            </a:r>
            <a:br>
              <a:rPr lang="en-CA" dirty="0" smtClean="0"/>
            </a:br>
            <a:r>
              <a:rPr lang="en-CA" sz="2800" dirty="0" smtClean="0"/>
              <a:t>How do they work?</a:t>
            </a:r>
            <a:endParaRPr lang="en-CA" sz="2800" dirty="0"/>
          </a:p>
        </p:txBody>
      </p:sp>
      <p:sp>
        <p:nvSpPr>
          <p:cNvPr id="3" name="Content Placeholder 2"/>
          <p:cNvSpPr>
            <a:spLocks noGrp="1"/>
          </p:cNvSpPr>
          <p:nvPr>
            <p:ph sz="half" idx="1"/>
          </p:nvPr>
        </p:nvSpPr>
        <p:spPr>
          <a:xfrm>
            <a:off x="241300" y="1587500"/>
            <a:ext cx="11696700" cy="4589463"/>
          </a:xfrm>
        </p:spPr>
        <p:txBody>
          <a:bodyPr>
            <a:normAutofit fontScale="92500" lnSpcReduction="10000"/>
          </a:bodyPr>
          <a:lstStyle/>
          <a:p>
            <a:r>
              <a:rPr lang="en-CA" b="1" dirty="0" smtClean="0"/>
              <a:t>Incineration</a:t>
            </a:r>
            <a:r>
              <a:rPr lang="en-CA" dirty="0" smtClean="0"/>
              <a:t> </a:t>
            </a:r>
            <a:r>
              <a:rPr lang="en-CA" dirty="0" smtClean="0">
                <a:hlinkClick r:id="rId2"/>
              </a:rPr>
              <a:t>(Sweden)</a:t>
            </a:r>
            <a:r>
              <a:rPr lang="en-CA" dirty="0" smtClean="0"/>
              <a:t> – burning of waste, decreases volume and can actually help produce energy – but it may release more harmful toxins.</a:t>
            </a:r>
            <a:endParaRPr lang="en-CA" dirty="0"/>
          </a:p>
          <a:p>
            <a:endParaRPr lang="en-CA" dirty="0" smtClean="0"/>
          </a:p>
          <a:p>
            <a:r>
              <a:rPr lang="en-CA" b="1" i="1" dirty="0" smtClean="0"/>
              <a:t>Sanitary Landfills</a:t>
            </a:r>
            <a:r>
              <a:rPr lang="en-CA" dirty="0" smtClean="0"/>
              <a:t> – a place to dump waste – isolated from the environment until it is safe.</a:t>
            </a:r>
            <a:endParaRPr lang="en-CA" dirty="0"/>
          </a:p>
          <a:p>
            <a:pPr marL="0" indent="0">
              <a:buNone/>
            </a:pPr>
            <a:endParaRPr lang="en-CA" dirty="0" smtClean="0"/>
          </a:p>
          <a:p>
            <a:r>
              <a:rPr lang="en-CA" b="1" i="1" dirty="0" smtClean="0"/>
              <a:t>Recycling </a:t>
            </a:r>
            <a:r>
              <a:rPr lang="en-CA" dirty="0" smtClean="0"/>
              <a:t>– Conversion of waste materials into new materials and objects.</a:t>
            </a:r>
            <a:br>
              <a:rPr lang="en-CA" dirty="0" smtClean="0"/>
            </a:br>
            <a:r>
              <a:rPr lang="en-CA" dirty="0" smtClean="0"/>
              <a:t>But what all is recyclable? </a:t>
            </a:r>
            <a:br>
              <a:rPr lang="en-CA" dirty="0" smtClean="0"/>
            </a:br>
            <a:r>
              <a:rPr lang="en-CA" dirty="0" smtClean="0"/>
              <a:t>Should all companies use recyclable products? </a:t>
            </a:r>
            <a:br>
              <a:rPr lang="en-CA" dirty="0" smtClean="0"/>
            </a:br>
            <a:r>
              <a:rPr lang="en-CA" dirty="0" smtClean="0">
                <a:hlinkClick r:id="rId3"/>
              </a:rPr>
              <a:t>Do people know how to recycle?</a:t>
            </a:r>
            <a:r>
              <a:rPr lang="en-CA" dirty="0" smtClean="0"/>
              <a:t/>
            </a:r>
            <a:br>
              <a:rPr lang="en-CA" dirty="0" smtClean="0"/>
            </a:br>
            <a:r>
              <a:rPr lang="en-CA" dirty="0" smtClean="0"/>
              <a:t/>
            </a:r>
            <a:br>
              <a:rPr lang="en-CA" dirty="0" smtClean="0"/>
            </a:br>
            <a:r>
              <a:rPr lang="en-CA" dirty="0" smtClean="0"/>
              <a:t>The </a:t>
            </a:r>
            <a:r>
              <a:rPr lang="en-CA" dirty="0" smtClean="0">
                <a:hlinkClick r:id="rId4"/>
              </a:rPr>
              <a:t>recycling industry</a:t>
            </a:r>
            <a:r>
              <a:rPr lang="en-CA" dirty="0" smtClean="0"/>
              <a:t> is beginning to struggle. </a:t>
            </a:r>
          </a:p>
          <a:p>
            <a:endParaRPr lang="en-CA" dirty="0"/>
          </a:p>
        </p:txBody>
      </p:sp>
      <p:pic>
        <p:nvPicPr>
          <p:cNvPr id="5" name="Content Placeholder 4"/>
          <p:cNvPicPr>
            <a:picLocks noGrp="1" noChangeAspect="1"/>
          </p:cNvPicPr>
          <p:nvPr>
            <p:ph sz="half" idx="2"/>
          </p:nvPr>
        </p:nvPicPr>
        <p:blipFill>
          <a:blip r:embed="rId5"/>
          <a:stretch>
            <a:fillRect/>
          </a:stretch>
        </p:blipFill>
        <p:spPr>
          <a:xfrm>
            <a:off x="8597900" y="4564932"/>
            <a:ext cx="3594100" cy="2293068"/>
          </a:xfrm>
          <a:prstGeom prst="rect">
            <a:avLst/>
          </a:prstGeom>
        </p:spPr>
      </p:pic>
    </p:spTree>
    <p:extLst>
      <p:ext uri="{BB962C8B-B14F-4D97-AF65-F5344CB8AC3E}">
        <p14:creationId xmlns:p14="http://schemas.microsoft.com/office/powerpoint/2010/main" val="140952207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Recycling and Waste Disposal in MJ</a:t>
            </a:r>
            <a:endParaRPr lang="en-CA" dirty="0"/>
          </a:p>
        </p:txBody>
      </p:sp>
      <p:sp>
        <p:nvSpPr>
          <p:cNvPr id="3" name="Content Placeholder 2"/>
          <p:cNvSpPr>
            <a:spLocks noGrp="1"/>
          </p:cNvSpPr>
          <p:nvPr>
            <p:ph sz="half" idx="1"/>
          </p:nvPr>
        </p:nvSpPr>
        <p:spPr/>
        <p:txBody>
          <a:bodyPr/>
          <a:lstStyle/>
          <a:p>
            <a:r>
              <a:rPr lang="en-CA" dirty="0" smtClean="0"/>
              <a:t>How do you recycle?</a:t>
            </a:r>
          </a:p>
          <a:p>
            <a:endParaRPr lang="en-CA" dirty="0"/>
          </a:p>
          <a:p>
            <a:endParaRPr lang="en-CA" dirty="0" smtClean="0"/>
          </a:p>
          <a:p>
            <a:r>
              <a:rPr lang="en-CA" dirty="0" smtClean="0"/>
              <a:t>What is okay to recycle in Moose Jaw?</a:t>
            </a:r>
            <a:endParaRPr lang="en-CA" dirty="0"/>
          </a:p>
        </p:txBody>
      </p:sp>
      <p:sp>
        <p:nvSpPr>
          <p:cNvPr id="4" name="Content Placeholder 3"/>
          <p:cNvSpPr>
            <a:spLocks noGrp="1"/>
          </p:cNvSpPr>
          <p:nvPr>
            <p:ph sz="half" idx="2"/>
          </p:nvPr>
        </p:nvSpPr>
        <p:spPr/>
        <p:txBody>
          <a:bodyPr/>
          <a:lstStyle/>
          <a:p>
            <a:r>
              <a:rPr lang="en-CA" dirty="0" smtClean="0"/>
              <a:t>How do you dispose of electronics, paint, and batteries in Moose Jaw?</a:t>
            </a:r>
            <a:endParaRPr lang="en-CA" dirty="0"/>
          </a:p>
        </p:txBody>
      </p:sp>
    </p:spTree>
    <p:extLst>
      <p:ext uri="{BB962C8B-B14F-4D97-AF65-F5344CB8AC3E}">
        <p14:creationId xmlns:p14="http://schemas.microsoft.com/office/powerpoint/2010/main" val="252296504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Recycling and Waste Disposal in MJ</a:t>
            </a:r>
            <a:endParaRPr lang="en-CA" dirty="0"/>
          </a:p>
        </p:txBody>
      </p:sp>
      <p:sp>
        <p:nvSpPr>
          <p:cNvPr id="3" name="Content Placeholder 2"/>
          <p:cNvSpPr>
            <a:spLocks noGrp="1"/>
          </p:cNvSpPr>
          <p:nvPr>
            <p:ph sz="half" idx="1"/>
          </p:nvPr>
        </p:nvSpPr>
        <p:spPr/>
        <p:txBody>
          <a:bodyPr/>
          <a:lstStyle/>
          <a:p>
            <a:r>
              <a:rPr lang="en-CA" dirty="0" smtClean="0"/>
              <a:t>How do you recycle?</a:t>
            </a:r>
          </a:p>
          <a:p>
            <a:endParaRPr lang="en-CA" dirty="0"/>
          </a:p>
          <a:p>
            <a:endParaRPr lang="en-CA" dirty="0" smtClean="0"/>
          </a:p>
          <a:p>
            <a:r>
              <a:rPr lang="en-CA" dirty="0" smtClean="0"/>
              <a:t>What is okay to recycle in Moose Jaw?</a:t>
            </a:r>
            <a:endParaRPr lang="en-CA" dirty="0"/>
          </a:p>
        </p:txBody>
      </p:sp>
      <p:sp>
        <p:nvSpPr>
          <p:cNvPr id="4" name="Content Placeholder 3"/>
          <p:cNvSpPr>
            <a:spLocks noGrp="1"/>
          </p:cNvSpPr>
          <p:nvPr>
            <p:ph sz="half" idx="2"/>
          </p:nvPr>
        </p:nvSpPr>
        <p:spPr/>
        <p:txBody>
          <a:bodyPr/>
          <a:lstStyle/>
          <a:p>
            <a:r>
              <a:rPr lang="en-CA" dirty="0" smtClean="0"/>
              <a:t>How do you dispose of electronics, paint, and batteries in Moose Jaw?</a:t>
            </a:r>
            <a:endParaRPr lang="en-CA" dirty="0"/>
          </a:p>
        </p:txBody>
      </p:sp>
    </p:spTree>
    <p:extLst>
      <p:ext uri="{BB962C8B-B14F-4D97-AF65-F5344CB8AC3E}">
        <p14:creationId xmlns:p14="http://schemas.microsoft.com/office/powerpoint/2010/main" val="226406027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Life Cycle of a Product</a:t>
            </a:r>
            <a:endParaRPr lang="en-CA" dirty="0"/>
          </a:p>
        </p:txBody>
      </p:sp>
      <p:sp>
        <p:nvSpPr>
          <p:cNvPr id="3" name="Content Placeholder 2"/>
          <p:cNvSpPr>
            <a:spLocks noGrp="1"/>
          </p:cNvSpPr>
          <p:nvPr>
            <p:ph sz="half" idx="1"/>
          </p:nvPr>
        </p:nvSpPr>
        <p:spPr>
          <a:xfrm>
            <a:off x="838200" y="1825625"/>
            <a:ext cx="10731500" cy="4351338"/>
          </a:xfrm>
        </p:spPr>
        <p:txBody>
          <a:bodyPr/>
          <a:lstStyle/>
          <a:p>
            <a:r>
              <a:rPr lang="en-CA" dirty="0" smtClean="0"/>
              <a:t>What are all the steps of the process involved in us being able to cook a burger on a BBQ at home?</a:t>
            </a:r>
          </a:p>
          <a:p>
            <a:pPr marL="0" indent="0">
              <a:buNone/>
            </a:pPr>
            <a:endParaRPr lang="en-CA" dirty="0" smtClean="0"/>
          </a:p>
        </p:txBody>
      </p:sp>
      <p:sp>
        <p:nvSpPr>
          <p:cNvPr id="4" name="Content Placeholder 3"/>
          <p:cNvSpPr>
            <a:spLocks noGrp="1"/>
          </p:cNvSpPr>
          <p:nvPr>
            <p:ph sz="half" idx="2"/>
          </p:nvPr>
        </p:nvSpPr>
        <p:spPr>
          <a:xfrm>
            <a:off x="6908800" y="4708525"/>
            <a:ext cx="5181600" cy="1920875"/>
          </a:xfrm>
        </p:spPr>
        <p:txBody>
          <a:bodyPr/>
          <a:lstStyle/>
          <a:p>
            <a:r>
              <a:rPr lang="en-CA" dirty="0" smtClean="0"/>
              <a:t>It’s important to consider this when considering alternatives to environmentally-detrimental practices.</a:t>
            </a:r>
            <a:endParaRPr lang="en-CA" dirty="0"/>
          </a:p>
        </p:txBody>
      </p:sp>
    </p:spTree>
    <p:extLst>
      <p:ext uri="{BB962C8B-B14F-4D97-AF65-F5344CB8AC3E}">
        <p14:creationId xmlns:p14="http://schemas.microsoft.com/office/powerpoint/2010/main" val="316091997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Life Cycle of a Product</a:t>
            </a:r>
            <a:endParaRPr lang="en-CA" dirty="0"/>
          </a:p>
        </p:txBody>
      </p:sp>
      <p:sp>
        <p:nvSpPr>
          <p:cNvPr id="3" name="Content Placeholder 2"/>
          <p:cNvSpPr>
            <a:spLocks noGrp="1"/>
          </p:cNvSpPr>
          <p:nvPr>
            <p:ph sz="half" idx="1"/>
          </p:nvPr>
        </p:nvSpPr>
        <p:spPr>
          <a:xfrm>
            <a:off x="838200" y="1825625"/>
            <a:ext cx="10731500" cy="4351338"/>
          </a:xfrm>
        </p:spPr>
        <p:txBody>
          <a:bodyPr/>
          <a:lstStyle/>
          <a:p>
            <a:r>
              <a:rPr lang="en-CA" dirty="0" smtClean="0"/>
              <a:t>What are all the steps of the process involved in us being able to cook a burger on a BBQ at home?</a:t>
            </a:r>
          </a:p>
          <a:p>
            <a:pPr marL="0" indent="0">
              <a:buNone/>
            </a:pPr>
            <a:endParaRPr lang="en-CA" dirty="0" smtClean="0"/>
          </a:p>
        </p:txBody>
      </p:sp>
      <p:sp>
        <p:nvSpPr>
          <p:cNvPr id="4" name="Content Placeholder 3"/>
          <p:cNvSpPr>
            <a:spLocks noGrp="1"/>
          </p:cNvSpPr>
          <p:nvPr>
            <p:ph sz="half" idx="2"/>
          </p:nvPr>
        </p:nvSpPr>
        <p:spPr>
          <a:xfrm>
            <a:off x="6908800" y="4708525"/>
            <a:ext cx="5181600" cy="1920875"/>
          </a:xfrm>
        </p:spPr>
        <p:txBody>
          <a:bodyPr/>
          <a:lstStyle/>
          <a:p>
            <a:r>
              <a:rPr lang="en-CA" dirty="0" smtClean="0"/>
              <a:t>It’s important to consider this when considering alternatives to environmentally-detrimental practices.</a:t>
            </a:r>
            <a:endParaRPr lang="en-CA" dirty="0"/>
          </a:p>
        </p:txBody>
      </p:sp>
    </p:spTree>
    <p:extLst>
      <p:ext uri="{BB962C8B-B14F-4D97-AF65-F5344CB8AC3E}">
        <p14:creationId xmlns:p14="http://schemas.microsoft.com/office/powerpoint/2010/main" val="277344030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Research Tech/Policy Project</a:t>
            </a:r>
            <a:br>
              <a:rPr lang="en-CA" dirty="0" smtClean="0"/>
            </a:br>
            <a:r>
              <a:rPr lang="en-CA" sz="2400" dirty="0" smtClean="0"/>
              <a:t>Local</a:t>
            </a:r>
            <a:endParaRPr lang="en-CA" dirty="0"/>
          </a:p>
        </p:txBody>
      </p:sp>
      <p:sp>
        <p:nvSpPr>
          <p:cNvPr id="3" name="Content Placeholder 2"/>
          <p:cNvSpPr>
            <a:spLocks noGrp="1"/>
          </p:cNvSpPr>
          <p:nvPr>
            <p:ph sz="half" idx="1"/>
          </p:nvPr>
        </p:nvSpPr>
        <p:spPr>
          <a:xfrm>
            <a:off x="419100" y="1825625"/>
            <a:ext cx="5600700" cy="4351338"/>
          </a:xfrm>
        </p:spPr>
        <p:txBody>
          <a:bodyPr>
            <a:normAutofit fontScale="92500"/>
          </a:bodyPr>
          <a:lstStyle/>
          <a:p>
            <a:r>
              <a:rPr lang="en-CA" dirty="0" smtClean="0"/>
              <a:t>Topics:</a:t>
            </a:r>
          </a:p>
          <a:p>
            <a:pPr marL="0" indent="0">
              <a:buNone/>
            </a:pPr>
            <a:r>
              <a:rPr lang="en-CA" dirty="0" smtClean="0"/>
              <a:t>Composting</a:t>
            </a:r>
          </a:p>
          <a:p>
            <a:pPr marL="0" indent="0">
              <a:buNone/>
            </a:pPr>
            <a:r>
              <a:rPr lang="en-CA" dirty="0" smtClean="0"/>
              <a:t>Renewable Energy Source (Solar, Wind, etc.)</a:t>
            </a:r>
          </a:p>
          <a:p>
            <a:pPr marL="0" indent="0">
              <a:buNone/>
            </a:pPr>
            <a:r>
              <a:rPr lang="en-CA" dirty="0" smtClean="0"/>
              <a:t>Curbside Recycling</a:t>
            </a:r>
          </a:p>
          <a:p>
            <a:pPr marL="0" indent="0">
              <a:buNone/>
            </a:pPr>
            <a:r>
              <a:rPr lang="en-CA" dirty="0" smtClean="0"/>
              <a:t>Sewage Treatment Plants</a:t>
            </a:r>
          </a:p>
          <a:p>
            <a:pPr marL="0" indent="0">
              <a:buNone/>
            </a:pPr>
            <a:r>
              <a:rPr lang="en-CA" dirty="0" smtClean="0"/>
              <a:t>Eco-Friendly Fertilizers and Tech to Increase Agricultural Output (effects on environment).</a:t>
            </a:r>
          </a:p>
          <a:p>
            <a:pPr marL="0" indent="0">
              <a:buNone/>
            </a:pPr>
            <a:endParaRPr lang="en-CA" dirty="0"/>
          </a:p>
        </p:txBody>
      </p:sp>
      <p:sp>
        <p:nvSpPr>
          <p:cNvPr id="4" name="Content Placeholder 3"/>
          <p:cNvSpPr>
            <a:spLocks noGrp="1"/>
          </p:cNvSpPr>
          <p:nvPr>
            <p:ph sz="half" idx="2"/>
          </p:nvPr>
        </p:nvSpPr>
        <p:spPr/>
        <p:txBody>
          <a:bodyPr>
            <a:normAutofit fontScale="92500"/>
          </a:bodyPr>
          <a:lstStyle/>
          <a:p>
            <a:r>
              <a:rPr lang="en-CA" dirty="0" smtClean="0"/>
              <a:t>In this assignment you will be looking into one of the following topics related to the production of waste and a means to reduce it.</a:t>
            </a:r>
          </a:p>
          <a:p>
            <a:endParaRPr lang="en-CA" dirty="0"/>
          </a:p>
          <a:p>
            <a:r>
              <a:rPr lang="en-CA" dirty="0" smtClean="0"/>
              <a:t>Consider the life cycle of these products, how these products work, and how we may implement this in Moose Jaw (or how we already do – can we improve this?)</a:t>
            </a:r>
            <a:endParaRPr lang="en-CA" dirty="0"/>
          </a:p>
        </p:txBody>
      </p:sp>
    </p:spTree>
    <p:extLst>
      <p:ext uri="{BB962C8B-B14F-4D97-AF65-F5344CB8AC3E}">
        <p14:creationId xmlns:p14="http://schemas.microsoft.com/office/powerpoint/2010/main" val="181379236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smtClean="0"/>
              <a:t>Field Work: Lab – Collecting Garbage around school</a:t>
            </a:r>
            <a:br>
              <a:rPr lang="en-CA" dirty="0" smtClean="0"/>
            </a:br>
            <a:r>
              <a:rPr lang="en-US" sz="2000" dirty="0"/>
              <a:t>Design and carry out a waste audit, and propose a plan of action for waste reduction and/or diversion based on the findings. (S, A, K)</a:t>
            </a:r>
            <a:endParaRPr lang="en-CA" dirty="0"/>
          </a:p>
        </p:txBody>
      </p:sp>
      <p:sp>
        <p:nvSpPr>
          <p:cNvPr id="3" name="Content Placeholder 2"/>
          <p:cNvSpPr>
            <a:spLocks noGrp="1"/>
          </p:cNvSpPr>
          <p:nvPr>
            <p:ph idx="1"/>
          </p:nvPr>
        </p:nvSpPr>
        <p:spPr>
          <a:xfrm>
            <a:off x="838200" y="2188232"/>
            <a:ext cx="10515600" cy="4351338"/>
          </a:xfrm>
        </p:spPr>
        <p:txBody>
          <a:bodyPr>
            <a:normAutofit/>
          </a:bodyPr>
          <a:lstStyle/>
          <a:p>
            <a:r>
              <a:rPr lang="en-CA" dirty="0" smtClean="0"/>
              <a:t>Count number of separate pieces of garbage 		_______</a:t>
            </a:r>
          </a:p>
          <a:p>
            <a:r>
              <a:rPr lang="en-CA" dirty="0" smtClean="0"/>
              <a:t>Weight of total amount of garbage 				_______</a:t>
            </a:r>
          </a:p>
          <a:p>
            <a:r>
              <a:rPr lang="en-CA" dirty="0" smtClean="0"/>
              <a:t>Pictures of garbage – put on “Global” in “Environmental Science 20”</a:t>
            </a:r>
          </a:p>
          <a:p>
            <a:r>
              <a:rPr lang="en-CA" dirty="0" smtClean="0"/>
              <a:t>Location of garbage (we will have a map)</a:t>
            </a:r>
          </a:p>
          <a:p>
            <a:r>
              <a:rPr lang="en-CA" dirty="0" smtClean="0"/>
              <a:t>What garbage did we find the most of? How does this particular garbage affect the environment? How is it normally disposed of (landfill, recycle)? What is our best way to dispose of it?</a:t>
            </a:r>
          </a:p>
          <a:p>
            <a:r>
              <a:rPr lang="en-CA" dirty="0" smtClean="0"/>
              <a:t>What is the cause/source? </a:t>
            </a:r>
          </a:p>
          <a:p>
            <a:r>
              <a:rPr lang="en-CA" dirty="0" smtClean="0"/>
              <a:t>Solution: how do we combat this?</a:t>
            </a:r>
          </a:p>
        </p:txBody>
      </p:sp>
    </p:spTree>
    <p:extLst>
      <p:ext uri="{BB962C8B-B14F-4D97-AF65-F5344CB8AC3E}">
        <p14:creationId xmlns:p14="http://schemas.microsoft.com/office/powerpoint/2010/main" val="312025152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How do we dispose of some of these forms of waste?</a:t>
            </a:r>
            <a:endParaRPr lang="en-CA" dirty="0"/>
          </a:p>
        </p:txBody>
      </p:sp>
      <p:sp>
        <p:nvSpPr>
          <p:cNvPr id="3" name="Content Placeholder 2"/>
          <p:cNvSpPr>
            <a:spLocks noGrp="1"/>
          </p:cNvSpPr>
          <p:nvPr>
            <p:ph idx="1"/>
          </p:nvPr>
        </p:nvSpPr>
        <p:spPr>
          <a:xfrm>
            <a:off x="838200" y="1825625"/>
            <a:ext cx="10960100" cy="4351338"/>
          </a:xfrm>
        </p:spPr>
        <p:txBody>
          <a:bodyPr/>
          <a:lstStyle/>
          <a:p>
            <a:r>
              <a:rPr lang="en-CA" dirty="0" smtClean="0"/>
              <a:t>Which of these are biodegradable? (Does that matter? Can it still be hazardous?)</a:t>
            </a:r>
            <a:br>
              <a:rPr lang="en-CA" dirty="0" smtClean="0"/>
            </a:br>
            <a:r>
              <a:rPr lang="en-CA" dirty="0" smtClean="0"/>
              <a:t/>
            </a:r>
            <a:br>
              <a:rPr lang="en-CA" dirty="0" smtClean="0"/>
            </a:br>
            <a:r>
              <a:rPr lang="en-CA" dirty="0" smtClean="0"/>
              <a:t/>
            </a:r>
            <a:br>
              <a:rPr lang="en-CA" dirty="0" smtClean="0"/>
            </a:br>
            <a:endParaRPr lang="en-CA" dirty="0" smtClean="0"/>
          </a:p>
          <a:p>
            <a:r>
              <a:rPr lang="en-CA" dirty="0" smtClean="0"/>
              <a:t>How do we reduce the production of this waste directly and indirectly?</a:t>
            </a:r>
          </a:p>
          <a:p>
            <a:endParaRPr lang="en-CA" dirty="0"/>
          </a:p>
        </p:txBody>
      </p:sp>
    </p:spTree>
    <p:extLst>
      <p:ext uri="{BB962C8B-B14F-4D97-AF65-F5344CB8AC3E}">
        <p14:creationId xmlns:p14="http://schemas.microsoft.com/office/powerpoint/2010/main" val="22009839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CA" dirty="0" smtClean="0"/>
              <a:t>Analyzing Data</a:t>
            </a:r>
            <a:br>
              <a:rPr lang="en-CA" dirty="0" smtClean="0"/>
            </a:br>
            <a:r>
              <a:rPr lang="en-CA" sz="2400" dirty="0" smtClean="0"/>
              <a:t>Making observations and inferences given what we found</a:t>
            </a:r>
            <a:endParaRPr lang="en-CA" sz="2400" dirty="0"/>
          </a:p>
        </p:txBody>
      </p:sp>
      <p:sp>
        <p:nvSpPr>
          <p:cNvPr id="3" name="Content Placeholder 2"/>
          <p:cNvSpPr>
            <a:spLocks noGrp="1"/>
          </p:cNvSpPr>
          <p:nvPr>
            <p:ph idx="1"/>
          </p:nvPr>
        </p:nvSpPr>
        <p:spPr/>
        <p:txBody>
          <a:bodyPr/>
          <a:lstStyle/>
          <a:p>
            <a:r>
              <a:rPr lang="en-CA" dirty="0" smtClean="0"/>
              <a:t>Most garbage was found in the bushes before the fence leading to the field! Regardless of whether it was by the teacher parking lot or student parking lot!</a:t>
            </a:r>
          </a:p>
          <a:p>
            <a:r>
              <a:rPr lang="en-CA" dirty="0" smtClean="0"/>
              <a:t>There was a greater concentration of cigarette butts in the student parking lot. This implies that more students probably smoke more than teachers and that is the source of the cigarette butts.</a:t>
            </a:r>
            <a:endParaRPr lang="en-CA" dirty="0"/>
          </a:p>
        </p:txBody>
      </p:sp>
    </p:spTree>
    <p:extLst>
      <p:ext uri="{BB962C8B-B14F-4D97-AF65-F5344CB8AC3E}">
        <p14:creationId xmlns:p14="http://schemas.microsoft.com/office/powerpoint/2010/main" val="253004240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Cigarette Butts</a:t>
            </a:r>
            <a:endParaRPr lang="en-CA" dirty="0"/>
          </a:p>
        </p:txBody>
      </p:sp>
      <p:sp>
        <p:nvSpPr>
          <p:cNvPr id="3" name="Content Placeholder 2"/>
          <p:cNvSpPr>
            <a:spLocks noGrp="1"/>
          </p:cNvSpPr>
          <p:nvPr>
            <p:ph idx="1"/>
          </p:nvPr>
        </p:nvSpPr>
        <p:spPr>
          <a:xfrm>
            <a:off x="838200" y="1825624"/>
            <a:ext cx="10515600" cy="4930017"/>
          </a:xfrm>
        </p:spPr>
        <p:txBody>
          <a:bodyPr>
            <a:normAutofit/>
          </a:bodyPr>
          <a:lstStyle/>
          <a:p>
            <a:r>
              <a:rPr lang="en-CA" dirty="0"/>
              <a:t>How does this particular garbage affect the environment? </a:t>
            </a:r>
            <a:r>
              <a:rPr lang="en-CA" dirty="0" smtClean="0"/>
              <a:t/>
            </a:r>
            <a:br>
              <a:rPr lang="en-CA" dirty="0" smtClean="0"/>
            </a:br>
            <a:r>
              <a:rPr lang="en-CA" dirty="0" smtClean="0">
                <a:solidFill>
                  <a:srgbClr val="FF0000"/>
                </a:solidFill>
              </a:rPr>
              <a:t> </a:t>
            </a:r>
            <a:br>
              <a:rPr lang="en-CA" dirty="0" smtClean="0">
                <a:solidFill>
                  <a:srgbClr val="FF0000"/>
                </a:solidFill>
              </a:rPr>
            </a:br>
            <a:endParaRPr lang="en-CA" dirty="0" smtClean="0">
              <a:solidFill>
                <a:srgbClr val="FF0000"/>
              </a:solidFill>
            </a:endParaRPr>
          </a:p>
          <a:p>
            <a:r>
              <a:rPr lang="en-CA" dirty="0" smtClean="0"/>
              <a:t>How </a:t>
            </a:r>
            <a:r>
              <a:rPr lang="en-CA" dirty="0"/>
              <a:t>is it </a:t>
            </a:r>
            <a:r>
              <a:rPr lang="en-CA" dirty="0" smtClean="0"/>
              <a:t>normally/properly </a:t>
            </a:r>
            <a:r>
              <a:rPr lang="en-CA" dirty="0"/>
              <a:t>disposed of (landfill, recycle)? </a:t>
            </a:r>
            <a:r>
              <a:rPr lang="en-CA" dirty="0" smtClean="0"/>
              <a:t/>
            </a:r>
            <a:br>
              <a:rPr lang="en-CA" dirty="0" smtClean="0"/>
            </a:br>
            <a:r>
              <a:rPr lang="en-CA" dirty="0" smtClean="0">
                <a:solidFill>
                  <a:srgbClr val="FF0000"/>
                </a:solidFill>
              </a:rPr>
              <a:t> </a:t>
            </a:r>
          </a:p>
          <a:p>
            <a:pPr marL="0" indent="0">
              <a:buNone/>
            </a:pPr>
            <a:endParaRPr lang="en-CA" dirty="0" smtClean="0">
              <a:solidFill>
                <a:srgbClr val="FF0000"/>
              </a:solidFill>
            </a:endParaRPr>
          </a:p>
          <a:p>
            <a:r>
              <a:rPr lang="en-CA" dirty="0" smtClean="0"/>
              <a:t>What </a:t>
            </a:r>
            <a:r>
              <a:rPr lang="en-CA" dirty="0"/>
              <a:t>is our best way to dispose </a:t>
            </a:r>
            <a:r>
              <a:rPr lang="en-CA" dirty="0" smtClean="0"/>
              <a:t>of/reduce </a:t>
            </a:r>
            <a:r>
              <a:rPr lang="en-CA" dirty="0"/>
              <a:t>it</a:t>
            </a:r>
            <a:r>
              <a:rPr lang="en-CA" dirty="0" smtClean="0"/>
              <a:t>?</a:t>
            </a:r>
            <a:br>
              <a:rPr lang="en-CA" dirty="0" smtClean="0"/>
            </a:br>
            <a:r>
              <a:rPr lang="en-CA" dirty="0" smtClean="0">
                <a:solidFill>
                  <a:srgbClr val="FF0000"/>
                </a:solidFill>
              </a:rPr>
              <a:t> </a:t>
            </a:r>
            <a:endParaRPr lang="en-CA" dirty="0">
              <a:solidFill>
                <a:srgbClr val="FF0000"/>
              </a:solidFill>
            </a:endParaRPr>
          </a:p>
          <a:p>
            <a:endParaRPr lang="en-CA" dirty="0"/>
          </a:p>
        </p:txBody>
      </p:sp>
    </p:spTree>
    <p:extLst>
      <p:ext uri="{BB962C8B-B14F-4D97-AF65-F5344CB8AC3E}">
        <p14:creationId xmlns:p14="http://schemas.microsoft.com/office/powerpoint/2010/main" val="327800450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Cigarette Butts</a:t>
            </a:r>
            <a:endParaRPr lang="en-CA" dirty="0"/>
          </a:p>
        </p:txBody>
      </p:sp>
      <p:sp>
        <p:nvSpPr>
          <p:cNvPr id="3" name="Content Placeholder 2"/>
          <p:cNvSpPr>
            <a:spLocks noGrp="1"/>
          </p:cNvSpPr>
          <p:nvPr>
            <p:ph idx="1"/>
          </p:nvPr>
        </p:nvSpPr>
        <p:spPr>
          <a:xfrm>
            <a:off x="838200" y="1825624"/>
            <a:ext cx="10515600" cy="4930017"/>
          </a:xfrm>
        </p:spPr>
        <p:txBody>
          <a:bodyPr>
            <a:normAutofit lnSpcReduction="10000"/>
          </a:bodyPr>
          <a:lstStyle/>
          <a:p>
            <a:r>
              <a:rPr lang="en-CA" dirty="0"/>
              <a:t>How does this particular garbage affect the environment? </a:t>
            </a:r>
            <a:r>
              <a:rPr lang="en-CA" dirty="0" smtClean="0"/>
              <a:t/>
            </a:r>
            <a:br>
              <a:rPr lang="en-CA" dirty="0" smtClean="0"/>
            </a:br>
            <a:r>
              <a:rPr lang="en-CA" dirty="0" smtClean="0">
                <a:solidFill>
                  <a:srgbClr val="FF0000"/>
                </a:solidFill>
              </a:rPr>
              <a:t>Cigarette butts – air pollutant due to chemicals released into the air. This waste can collect in water bodies. Discarding them can cause fires. Toxins they contain can leach into the soil and leak into the water supply. If it’s in the soil it can damage plant/animal life.</a:t>
            </a:r>
            <a:br>
              <a:rPr lang="en-CA" dirty="0" smtClean="0">
                <a:solidFill>
                  <a:srgbClr val="FF0000"/>
                </a:solidFill>
              </a:rPr>
            </a:br>
            <a:endParaRPr lang="en-CA" dirty="0" smtClean="0">
              <a:solidFill>
                <a:srgbClr val="FF0000"/>
              </a:solidFill>
            </a:endParaRPr>
          </a:p>
          <a:p>
            <a:r>
              <a:rPr lang="en-CA" dirty="0" smtClean="0"/>
              <a:t>How </a:t>
            </a:r>
            <a:r>
              <a:rPr lang="en-CA" dirty="0"/>
              <a:t>is it </a:t>
            </a:r>
            <a:r>
              <a:rPr lang="en-CA" dirty="0" smtClean="0"/>
              <a:t>normally/properly </a:t>
            </a:r>
            <a:r>
              <a:rPr lang="en-CA" dirty="0"/>
              <a:t>disposed of (landfill, recycle)? </a:t>
            </a:r>
            <a:r>
              <a:rPr lang="en-CA" dirty="0" smtClean="0"/>
              <a:t/>
            </a:r>
            <a:br>
              <a:rPr lang="en-CA" dirty="0" smtClean="0"/>
            </a:br>
            <a:r>
              <a:rPr lang="en-CA" dirty="0" smtClean="0">
                <a:solidFill>
                  <a:srgbClr val="FF0000"/>
                </a:solidFill>
              </a:rPr>
              <a:t>“Portable ash tray” – throw in garbage after – sent to land fill</a:t>
            </a:r>
          </a:p>
          <a:p>
            <a:r>
              <a:rPr lang="en-CA" dirty="0" smtClean="0"/>
              <a:t>What </a:t>
            </a:r>
            <a:r>
              <a:rPr lang="en-CA" dirty="0"/>
              <a:t>is our best way to dispose </a:t>
            </a:r>
            <a:r>
              <a:rPr lang="en-CA" dirty="0" smtClean="0"/>
              <a:t>of/reduce </a:t>
            </a:r>
            <a:r>
              <a:rPr lang="en-CA" dirty="0"/>
              <a:t>it</a:t>
            </a:r>
            <a:r>
              <a:rPr lang="en-CA" dirty="0" smtClean="0"/>
              <a:t>?</a:t>
            </a:r>
            <a:br>
              <a:rPr lang="en-CA" dirty="0" smtClean="0"/>
            </a:br>
            <a:r>
              <a:rPr lang="en-CA" dirty="0" smtClean="0">
                <a:solidFill>
                  <a:srgbClr val="FF0000"/>
                </a:solidFill>
              </a:rPr>
              <a:t>“Green butts” – when tossing them they have seeds to help grow.</a:t>
            </a:r>
            <a:br>
              <a:rPr lang="en-CA" dirty="0" smtClean="0">
                <a:solidFill>
                  <a:srgbClr val="FF0000"/>
                </a:solidFill>
              </a:rPr>
            </a:br>
            <a:r>
              <a:rPr lang="en-CA" dirty="0" smtClean="0">
                <a:solidFill>
                  <a:srgbClr val="FF0000"/>
                </a:solidFill>
              </a:rPr>
              <a:t>Have disposal places available nearby individuals who smoke.</a:t>
            </a:r>
            <a:br>
              <a:rPr lang="en-CA" dirty="0" smtClean="0">
                <a:solidFill>
                  <a:srgbClr val="FF0000"/>
                </a:solidFill>
              </a:rPr>
            </a:br>
            <a:r>
              <a:rPr lang="en-CA" dirty="0" smtClean="0">
                <a:solidFill>
                  <a:srgbClr val="FF0000"/>
                </a:solidFill>
              </a:rPr>
              <a:t>Don’t smoke – advocate against smoking.</a:t>
            </a:r>
            <a:endParaRPr lang="en-CA" dirty="0">
              <a:solidFill>
                <a:srgbClr val="FF0000"/>
              </a:solidFill>
            </a:endParaRPr>
          </a:p>
          <a:p>
            <a:endParaRPr lang="en-CA" dirty="0"/>
          </a:p>
        </p:txBody>
      </p:sp>
    </p:spTree>
    <p:extLst>
      <p:ext uri="{BB962C8B-B14F-4D97-AF65-F5344CB8AC3E}">
        <p14:creationId xmlns:p14="http://schemas.microsoft.com/office/powerpoint/2010/main" val="210874694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Fast Food Waste</a:t>
            </a:r>
            <a:endParaRPr lang="en-CA" dirty="0"/>
          </a:p>
        </p:txBody>
      </p:sp>
      <p:sp>
        <p:nvSpPr>
          <p:cNvPr id="3" name="Content Placeholder 2"/>
          <p:cNvSpPr>
            <a:spLocks noGrp="1"/>
          </p:cNvSpPr>
          <p:nvPr>
            <p:ph idx="1"/>
          </p:nvPr>
        </p:nvSpPr>
        <p:spPr>
          <a:xfrm>
            <a:off x="0" y="1266066"/>
            <a:ext cx="11353800" cy="4930017"/>
          </a:xfrm>
        </p:spPr>
        <p:txBody>
          <a:bodyPr>
            <a:normAutofit/>
          </a:bodyPr>
          <a:lstStyle/>
          <a:p>
            <a:r>
              <a:rPr lang="en-CA" dirty="0"/>
              <a:t>How does this particular garbage affect the environment? </a:t>
            </a:r>
            <a:r>
              <a:rPr lang="en-CA" dirty="0" smtClean="0"/>
              <a:t/>
            </a:r>
            <a:br>
              <a:rPr lang="en-CA" dirty="0" smtClean="0"/>
            </a:br>
            <a:r>
              <a:rPr lang="en-CA" dirty="0" smtClean="0">
                <a:solidFill>
                  <a:srgbClr val="FF0000"/>
                </a:solidFill>
              </a:rPr>
              <a:t> </a:t>
            </a:r>
          </a:p>
          <a:p>
            <a:endParaRPr lang="en-CA" dirty="0">
              <a:solidFill>
                <a:srgbClr val="FF0000"/>
              </a:solidFill>
            </a:endParaRPr>
          </a:p>
          <a:p>
            <a:endParaRPr lang="en-CA" dirty="0" smtClean="0">
              <a:solidFill>
                <a:srgbClr val="FF0000"/>
              </a:solidFill>
            </a:endParaRPr>
          </a:p>
          <a:p>
            <a:r>
              <a:rPr lang="en-CA" dirty="0" smtClean="0"/>
              <a:t>How </a:t>
            </a:r>
            <a:r>
              <a:rPr lang="en-CA" dirty="0"/>
              <a:t>is it </a:t>
            </a:r>
            <a:r>
              <a:rPr lang="en-CA" dirty="0" smtClean="0"/>
              <a:t>normally/properly </a:t>
            </a:r>
            <a:r>
              <a:rPr lang="en-CA" dirty="0"/>
              <a:t>disposed of (landfill, recycle)? </a:t>
            </a:r>
            <a:r>
              <a:rPr lang="en-CA" dirty="0" smtClean="0"/>
              <a:t/>
            </a:r>
            <a:br>
              <a:rPr lang="en-CA" dirty="0" smtClean="0"/>
            </a:br>
            <a:r>
              <a:rPr lang="en-CA" dirty="0" smtClean="0">
                <a:solidFill>
                  <a:srgbClr val="FF0000"/>
                </a:solidFill>
              </a:rPr>
              <a:t> </a:t>
            </a:r>
          </a:p>
          <a:p>
            <a:r>
              <a:rPr lang="en-CA" dirty="0" smtClean="0"/>
              <a:t>What </a:t>
            </a:r>
            <a:r>
              <a:rPr lang="en-CA" dirty="0"/>
              <a:t>is our best way to dispose </a:t>
            </a:r>
            <a:r>
              <a:rPr lang="en-CA" dirty="0" smtClean="0"/>
              <a:t>of/reduce </a:t>
            </a:r>
            <a:r>
              <a:rPr lang="en-CA" dirty="0"/>
              <a:t>it</a:t>
            </a:r>
            <a:r>
              <a:rPr lang="en-CA" dirty="0" smtClean="0"/>
              <a:t>?</a:t>
            </a:r>
            <a:br>
              <a:rPr lang="en-CA" dirty="0" smtClean="0"/>
            </a:br>
            <a:r>
              <a:rPr lang="en-CA" dirty="0" smtClean="0">
                <a:solidFill>
                  <a:srgbClr val="FF0000"/>
                </a:solidFill>
              </a:rPr>
              <a:t> </a:t>
            </a:r>
            <a:endParaRPr lang="en-CA" dirty="0">
              <a:solidFill>
                <a:srgbClr val="FF0000"/>
              </a:solidFill>
            </a:endParaRPr>
          </a:p>
        </p:txBody>
      </p:sp>
    </p:spTree>
    <p:extLst>
      <p:ext uri="{BB962C8B-B14F-4D97-AF65-F5344CB8AC3E}">
        <p14:creationId xmlns:p14="http://schemas.microsoft.com/office/powerpoint/2010/main" val="276386467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0"/>
            <a:ext cx="10515600" cy="1325563"/>
          </a:xfrm>
        </p:spPr>
        <p:txBody>
          <a:bodyPr/>
          <a:lstStyle/>
          <a:p>
            <a:r>
              <a:rPr lang="en-CA" dirty="0" smtClean="0"/>
              <a:t>Advocacy – making a change</a:t>
            </a:r>
            <a:endParaRPr lang="en-CA" dirty="0"/>
          </a:p>
        </p:txBody>
      </p:sp>
      <p:sp>
        <p:nvSpPr>
          <p:cNvPr id="3" name="Content Placeholder 2"/>
          <p:cNvSpPr>
            <a:spLocks noGrp="1"/>
          </p:cNvSpPr>
          <p:nvPr>
            <p:ph idx="1"/>
          </p:nvPr>
        </p:nvSpPr>
        <p:spPr>
          <a:xfrm>
            <a:off x="0" y="1378424"/>
            <a:ext cx="12192000" cy="5479576"/>
          </a:xfrm>
        </p:spPr>
        <p:txBody>
          <a:bodyPr>
            <a:normAutofit/>
          </a:bodyPr>
          <a:lstStyle/>
          <a:p>
            <a:r>
              <a:rPr lang="en-CA" dirty="0" smtClean="0"/>
              <a:t>Why is this important? Why should people care? </a:t>
            </a:r>
            <a:br>
              <a:rPr lang="en-CA" dirty="0" smtClean="0"/>
            </a:br>
            <a:r>
              <a:rPr lang="en-CA" dirty="0" smtClean="0">
                <a:solidFill>
                  <a:srgbClr val="FF0000"/>
                </a:solidFill>
              </a:rPr>
              <a:t> </a:t>
            </a:r>
            <a:r>
              <a:rPr lang="en-CA" dirty="0" smtClean="0"/>
              <a:t/>
            </a:r>
            <a:br>
              <a:rPr lang="en-CA" dirty="0" smtClean="0"/>
            </a:br>
            <a:endParaRPr lang="en-CA" dirty="0" smtClean="0"/>
          </a:p>
          <a:p>
            <a:r>
              <a:rPr lang="en-CA" dirty="0" smtClean="0"/>
              <a:t>Facts help! </a:t>
            </a:r>
            <a:r>
              <a:rPr lang="en-CA" dirty="0" smtClean="0">
                <a:solidFill>
                  <a:srgbClr val="FF0000"/>
                </a:solidFill>
              </a:rPr>
              <a:t> </a:t>
            </a:r>
            <a:r>
              <a:rPr lang="en-CA" dirty="0" smtClean="0"/>
              <a:t/>
            </a:r>
            <a:br>
              <a:rPr lang="en-CA" dirty="0" smtClean="0"/>
            </a:br>
            <a:r>
              <a:rPr lang="en-CA" dirty="0" smtClean="0"/>
              <a:t>Providing waste disposal information – </a:t>
            </a:r>
            <a:r>
              <a:rPr lang="en-CA" dirty="0" smtClean="0">
                <a:solidFill>
                  <a:srgbClr val="FF0000"/>
                </a:solidFill>
              </a:rPr>
              <a:t> </a:t>
            </a:r>
          </a:p>
          <a:p>
            <a:endParaRPr lang="en-CA" dirty="0">
              <a:solidFill>
                <a:srgbClr val="FF0000"/>
              </a:solidFill>
            </a:endParaRPr>
          </a:p>
          <a:p>
            <a:endParaRPr lang="en-CA" dirty="0" smtClean="0">
              <a:solidFill>
                <a:srgbClr val="FF0000"/>
              </a:solidFill>
            </a:endParaRPr>
          </a:p>
          <a:p>
            <a:endParaRPr lang="en-CA" dirty="0" smtClean="0">
              <a:solidFill>
                <a:srgbClr val="FF0000"/>
              </a:solidFill>
            </a:endParaRPr>
          </a:p>
          <a:p>
            <a:r>
              <a:rPr lang="en-CA" dirty="0" smtClean="0"/>
              <a:t>Convey information (announcements, posters, social media)</a:t>
            </a:r>
            <a:br>
              <a:rPr lang="en-CA" dirty="0" smtClean="0"/>
            </a:br>
            <a:endParaRPr lang="en-CA" dirty="0" smtClean="0"/>
          </a:p>
        </p:txBody>
      </p:sp>
    </p:spTree>
    <p:extLst>
      <p:ext uri="{BB962C8B-B14F-4D97-AF65-F5344CB8AC3E}">
        <p14:creationId xmlns:p14="http://schemas.microsoft.com/office/powerpoint/2010/main" val="60101270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0"/>
            <a:ext cx="10515600" cy="1325563"/>
          </a:xfrm>
        </p:spPr>
        <p:txBody>
          <a:bodyPr/>
          <a:lstStyle/>
          <a:p>
            <a:r>
              <a:rPr lang="en-CA" dirty="0" smtClean="0"/>
              <a:t>Advocacy – making a change</a:t>
            </a:r>
            <a:endParaRPr lang="en-CA" dirty="0"/>
          </a:p>
        </p:txBody>
      </p:sp>
      <p:sp>
        <p:nvSpPr>
          <p:cNvPr id="3" name="Content Placeholder 2"/>
          <p:cNvSpPr>
            <a:spLocks noGrp="1"/>
          </p:cNvSpPr>
          <p:nvPr>
            <p:ph idx="1"/>
          </p:nvPr>
        </p:nvSpPr>
        <p:spPr>
          <a:xfrm>
            <a:off x="0" y="1378424"/>
            <a:ext cx="12192000" cy="5479576"/>
          </a:xfrm>
        </p:spPr>
        <p:txBody>
          <a:bodyPr>
            <a:normAutofit fontScale="92500" lnSpcReduction="10000"/>
          </a:bodyPr>
          <a:lstStyle/>
          <a:p>
            <a:r>
              <a:rPr lang="en-CA" dirty="0" smtClean="0"/>
              <a:t>Why is this important? Why should people care? </a:t>
            </a:r>
            <a:br>
              <a:rPr lang="en-CA" dirty="0" smtClean="0"/>
            </a:br>
            <a:r>
              <a:rPr lang="en-CA" dirty="0" smtClean="0">
                <a:solidFill>
                  <a:srgbClr val="FF0000"/>
                </a:solidFill>
              </a:rPr>
              <a:t>It affects people we care or will potentially care about in the future and now.</a:t>
            </a:r>
            <a:r>
              <a:rPr lang="en-CA" dirty="0" smtClean="0"/>
              <a:t/>
            </a:r>
            <a:br>
              <a:rPr lang="en-CA" dirty="0" smtClean="0"/>
            </a:br>
            <a:r>
              <a:rPr lang="en-CA" dirty="0" smtClean="0">
                <a:solidFill>
                  <a:srgbClr val="FF0000"/>
                </a:solidFill>
              </a:rPr>
              <a:t>Environment takes care of us – all resources from it one way or another so we need to take care of it.</a:t>
            </a:r>
            <a:br>
              <a:rPr lang="en-CA" dirty="0" smtClean="0">
                <a:solidFill>
                  <a:srgbClr val="FF0000"/>
                </a:solidFill>
              </a:rPr>
            </a:br>
            <a:r>
              <a:rPr lang="en-CA" dirty="0" smtClean="0">
                <a:solidFill>
                  <a:srgbClr val="FF0000"/>
                </a:solidFill>
              </a:rPr>
              <a:t>We don’t want animals to get sick.</a:t>
            </a:r>
            <a:r>
              <a:rPr lang="en-CA" dirty="0" smtClean="0"/>
              <a:t/>
            </a:r>
            <a:br>
              <a:rPr lang="en-CA" dirty="0" smtClean="0"/>
            </a:br>
            <a:endParaRPr lang="en-CA" dirty="0" smtClean="0"/>
          </a:p>
          <a:p>
            <a:r>
              <a:rPr lang="en-CA" dirty="0" smtClean="0"/>
              <a:t>Facts help! </a:t>
            </a:r>
            <a:r>
              <a:rPr lang="en-CA" dirty="0" smtClean="0">
                <a:solidFill>
                  <a:srgbClr val="FF0000"/>
                </a:solidFill>
              </a:rPr>
              <a:t>We have some facts to back up our claims.</a:t>
            </a:r>
            <a:r>
              <a:rPr lang="en-CA" dirty="0" smtClean="0"/>
              <a:t/>
            </a:r>
            <a:br>
              <a:rPr lang="en-CA" dirty="0" smtClean="0"/>
            </a:br>
            <a:endParaRPr lang="en-CA" dirty="0" smtClean="0"/>
          </a:p>
          <a:p>
            <a:r>
              <a:rPr lang="en-CA" dirty="0" smtClean="0"/>
              <a:t>Waste disposal information – </a:t>
            </a:r>
            <a:r>
              <a:rPr lang="en-CA" dirty="0" smtClean="0">
                <a:solidFill>
                  <a:srgbClr val="FF0000"/>
                </a:solidFill>
              </a:rPr>
              <a:t>how do we get rid of it? </a:t>
            </a:r>
            <a:br>
              <a:rPr lang="en-CA" dirty="0" smtClean="0">
                <a:solidFill>
                  <a:srgbClr val="FF0000"/>
                </a:solidFill>
              </a:rPr>
            </a:br>
            <a:r>
              <a:rPr lang="en-CA" dirty="0" smtClean="0">
                <a:solidFill>
                  <a:srgbClr val="FF0000"/>
                </a:solidFill>
              </a:rPr>
              <a:t>Placing more waste disposal containers near where people are.</a:t>
            </a:r>
            <a:r>
              <a:rPr lang="en-CA" dirty="0" smtClean="0"/>
              <a:t/>
            </a:r>
            <a:br>
              <a:rPr lang="en-CA" dirty="0" smtClean="0"/>
            </a:br>
            <a:r>
              <a:rPr lang="en-CA" dirty="0" smtClean="0">
                <a:solidFill>
                  <a:srgbClr val="FF0000"/>
                </a:solidFill>
              </a:rPr>
              <a:t>Improve our current waste disposal containers – add lids. Is there a chemical to reduce the volume of the waste in these containers?</a:t>
            </a:r>
            <a:br>
              <a:rPr lang="en-CA" dirty="0" smtClean="0">
                <a:solidFill>
                  <a:srgbClr val="FF0000"/>
                </a:solidFill>
              </a:rPr>
            </a:br>
            <a:r>
              <a:rPr lang="en-CA" dirty="0" smtClean="0">
                <a:solidFill>
                  <a:srgbClr val="FF0000"/>
                </a:solidFill>
              </a:rPr>
              <a:t>TELL PEOPLE TO THROW OUT THEIR GARBAGE.</a:t>
            </a:r>
          </a:p>
          <a:p>
            <a:r>
              <a:rPr lang="en-CA" dirty="0" smtClean="0"/>
              <a:t>Convey information (announcements, posters, social media)</a:t>
            </a:r>
            <a:br>
              <a:rPr lang="en-CA" dirty="0" smtClean="0"/>
            </a:br>
            <a:endParaRPr lang="en-CA" dirty="0" smtClean="0"/>
          </a:p>
        </p:txBody>
      </p:sp>
    </p:spTree>
    <p:extLst>
      <p:ext uri="{BB962C8B-B14F-4D97-AF65-F5344CB8AC3E}">
        <p14:creationId xmlns:p14="http://schemas.microsoft.com/office/powerpoint/2010/main" val="34810870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Activism Booklets</a:t>
            </a:r>
            <a:endParaRPr lang="en-CA" dirty="0"/>
          </a:p>
        </p:txBody>
      </p:sp>
      <p:sp>
        <p:nvSpPr>
          <p:cNvPr id="3" name="Content Placeholder 2"/>
          <p:cNvSpPr>
            <a:spLocks noGrp="1"/>
          </p:cNvSpPr>
          <p:nvPr>
            <p:ph idx="1"/>
          </p:nvPr>
        </p:nvSpPr>
        <p:spPr/>
        <p:txBody>
          <a:bodyPr/>
          <a:lstStyle/>
          <a:p>
            <a:r>
              <a:rPr lang="en-CA" dirty="0" smtClean="0"/>
              <a:t>Consider using social media – it’s what you’re all on… however is there the uncool preachy aspect to this?</a:t>
            </a:r>
          </a:p>
          <a:p>
            <a:endParaRPr lang="en-CA" dirty="0"/>
          </a:p>
          <a:p>
            <a:r>
              <a:rPr lang="en-CA" dirty="0" smtClean="0"/>
              <a:t>Movie Trailer </a:t>
            </a:r>
            <a:r>
              <a:rPr lang="en-CA" u="sng" dirty="0">
                <a:hlinkClick r:id="rId2"/>
              </a:rPr>
              <a:t>http://greenlivingideas.com/2015/04/24/how-our-trash-affects-the-whole-planet</a:t>
            </a:r>
            <a:r>
              <a:rPr lang="en-CA" u="sng" dirty="0" smtClean="0">
                <a:hlinkClick r:id="rId2"/>
              </a:rPr>
              <a:t>/</a:t>
            </a:r>
            <a:r>
              <a:rPr lang="en-CA" u="sng" dirty="0" smtClean="0"/>
              <a:t> </a:t>
            </a:r>
            <a:r>
              <a:rPr lang="en-CA" dirty="0" smtClean="0"/>
              <a:t/>
            </a:r>
            <a:br>
              <a:rPr lang="en-CA" dirty="0" smtClean="0"/>
            </a:br>
            <a:endParaRPr lang="en-CA" dirty="0"/>
          </a:p>
        </p:txBody>
      </p:sp>
    </p:spTree>
    <p:extLst>
      <p:ext uri="{BB962C8B-B14F-4D97-AF65-F5344CB8AC3E}">
        <p14:creationId xmlns:p14="http://schemas.microsoft.com/office/powerpoint/2010/main" val="30477193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4051" y="310534"/>
            <a:ext cx="7227627" cy="1325563"/>
          </a:xfrm>
        </p:spPr>
        <p:txBody>
          <a:bodyPr/>
          <a:lstStyle/>
          <a:p>
            <a:r>
              <a:rPr lang="en-CA" dirty="0" smtClean="0"/>
              <a:t>Project: Environmental Activism 				/10</a:t>
            </a:r>
            <a:endParaRPr lang="en-CA" dirty="0"/>
          </a:p>
        </p:txBody>
      </p:sp>
      <p:sp>
        <p:nvSpPr>
          <p:cNvPr id="3" name="Content Placeholder 2"/>
          <p:cNvSpPr>
            <a:spLocks noGrp="1"/>
          </p:cNvSpPr>
          <p:nvPr>
            <p:ph idx="1"/>
          </p:nvPr>
        </p:nvSpPr>
        <p:spPr>
          <a:xfrm>
            <a:off x="838200" y="1825625"/>
            <a:ext cx="5548952" cy="4351338"/>
          </a:xfrm>
        </p:spPr>
        <p:txBody>
          <a:bodyPr/>
          <a:lstStyle/>
          <a:p>
            <a:r>
              <a:rPr lang="en-CA" dirty="0" smtClean="0"/>
              <a:t>What is a perceived problem in our immediate environment?</a:t>
            </a:r>
          </a:p>
          <a:p>
            <a:endParaRPr lang="en-CA" dirty="0"/>
          </a:p>
          <a:p>
            <a:r>
              <a:rPr lang="en-CA" dirty="0" smtClean="0"/>
              <a:t>What causes it?</a:t>
            </a:r>
          </a:p>
          <a:p>
            <a:endParaRPr lang="en-CA" dirty="0"/>
          </a:p>
          <a:p>
            <a:r>
              <a:rPr lang="en-CA" dirty="0" smtClean="0"/>
              <a:t>What can be done to fix it?</a:t>
            </a:r>
          </a:p>
          <a:p>
            <a:endParaRPr lang="en-CA" dirty="0"/>
          </a:p>
          <a:p>
            <a:r>
              <a:rPr lang="en-CA" dirty="0" smtClean="0"/>
              <a:t>Do it.</a:t>
            </a:r>
            <a:endParaRPr lang="en-CA" dirty="0"/>
          </a:p>
        </p:txBody>
      </p:sp>
      <p:sp>
        <p:nvSpPr>
          <p:cNvPr id="4" name="TextBox 3"/>
          <p:cNvSpPr txBox="1"/>
          <p:nvPr/>
        </p:nvSpPr>
        <p:spPr>
          <a:xfrm>
            <a:off x="7315200" y="150126"/>
            <a:ext cx="4876800" cy="6555641"/>
          </a:xfrm>
          <a:prstGeom prst="rect">
            <a:avLst/>
          </a:prstGeom>
          <a:noFill/>
        </p:spPr>
        <p:txBody>
          <a:bodyPr wrap="square" rtlCol="0">
            <a:spAutoFit/>
          </a:bodyPr>
          <a:lstStyle/>
          <a:p>
            <a:r>
              <a:rPr lang="en-CA" sz="2800" b="1" dirty="0" smtClean="0"/>
              <a:t>Examples: </a:t>
            </a:r>
            <a:r>
              <a:rPr lang="en-CA" sz="2800" dirty="0" smtClean="0"/>
              <a:t/>
            </a:r>
            <a:br>
              <a:rPr lang="en-CA" sz="2800" dirty="0" smtClean="0"/>
            </a:br>
            <a:r>
              <a:rPr lang="en-CA" sz="2800" dirty="0" smtClean="0"/>
              <a:t>- Weekly Energy Saving-Tip Announcement, </a:t>
            </a:r>
            <a:br>
              <a:rPr lang="en-CA" sz="2800" dirty="0" smtClean="0"/>
            </a:br>
            <a:r>
              <a:rPr lang="en-CA" sz="2800" dirty="0" smtClean="0"/>
              <a:t/>
            </a:r>
            <a:br>
              <a:rPr lang="en-CA" sz="2800" dirty="0" smtClean="0"/>
            </a:br>
            <a:r>
              <a:rPr lang="en-CA" sz="2800" dirty="0" smtClean="0"/>
              <a:t>- Posters Providing Education and Advocating Pro-Environmental Change,</a:t>
            </a:r>
            <a:br>
              <a:rPr lang="en-CA" sz="2800" dirty="0" smtClean="0"/>
            </a:br>
            <a:r>
              <a:rPr lang="en-CA" sz="2800" dirty="0" smtClean="0"/>
              <a:t> </a:t>
            </a:r>
            <a:br>
              <a:rPr lang="en-CA" sz="2800" dirty="0" smtClean="0"/>
            </a:br>
            <a:r>
              <a:rPr lang="en-CA" sz="2800" dirty="0" smtClean="0"/>
              <a:t>- Social Media Group Advocating </a:t>
            </a:r>
            <a:r>
              <a:rPr lang="en-CA" sz="2800" dirty="0"/>
              <a:t>Pro-Environmental</a:t>
            </a:r>
            <a:r>
              <a:rPr lang="en-CA" sz="2800" dirty="0" smtClean="0"/>
              <a:t> Change</a:t>
            </a:r>
            <a:br>
              <a:rPr lang="en-CA" sz="2800" dirty="0" smtClean="0"/>
            </a:br>
            <a:r>
              <a:rPr lang="en-CA" sz="2800" dirty="0" smtClean="0"/>
              <a:t/>
            </a:r>
            <a:br>
              <a:rPr lang="en-CA" sz="2800" dirty="0" smtClean="0"/>
            </a:br>
            <a:r>
              <a:rPr lang="en-CA" sz="2800" strike="sngStrike" dirty="0" smtClean="0"/>
              <a:t>- Increase number of trash cans</a:t>
            </a:r>
            <a:r>
              <a:rPr lang="en-CA" sz="2800" dirty="0" smtClean="0"/>
              <a:t/>
            </a:r>
            <a:br>
              <a:rPr lang="en-CA" sz="2800" dirty="0" smtClean="0"/>
            </a:br>
            <a:r>
              <a:rPr lang="en-CA" sz="2800" dirty="0" smtClean="0"/>
              <a:t/>
            </a:r>
            <a:br>
              <a:rPr lang="en-CA" sz="2800" dirty="0" smtClean="0"/>
            </a:br>
            <a:r>
              <a:rPr lang="en-CA" sz="2800" dirty="0" smtClean="0"/>
              <a:t>- Recycling program</a:t>
            </a:r>
            <a:endParaRPr lang="en-CA" sz="2800" dirty="0"/>
          </a:p>
        </p:txBody>
      </p:sp>
    </p:spTree>
    <p:extLst>
      <p:ext uri="{BB962C8B-B14F-4D97-AF65-F5344CB8AC3E}">
        <p14:creationId xmlns:p14="http://schemas.microsoft.com/office/powerpoint/2010/main" val="440867743"/>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2737513" cy="1325563"/>
          </a:xfrm>
        </p:spPr>
        <p:txBody>
          <a:bodyPr/>
          <a:lstStyle/>
          <a:p>
            <a:r>
              <a:rPr lang="en-CA" dirty="0" smtClean="0"/>
              <a:t>Rubric</a:t>
            </a:r>
            <a:endParaRPr lang="en-CA" dirty="0"/>
          </a:p>
        </p:txBody>
      </p:sp>
      <p:sp>
        <p:nvSpPr>
          <p:cNvPr id="3" name="Content Placeholder 2"/>
          <p:cNvSpPr>
            <a:spLocks noGrp="1"/>
          </p:cNvSpPr>
          <p:nvPr>
            <p:ph idx="1"/>
          </p:nvPr>
        </p:nvSpPr>
        <p:spPr/>
        <p:txBody>
          <a:bodyPr/>
          <a:lstStyle/>
          <a:p>
            <a:r>
              <a:rPr lang="en-CA" dirty="0" smtClean="0"/>
              <a:t>Plan 	 /5</a:t>
            </a:r>
          </a:p>
          <a:p>
            <a:endParaRPr lang="en-CA" dirty="0"/>
          </a:p>
          <a:p>
            <a:r>
              <a:rPr lang="en-CA" dirty="0" smtClean="0"/>
              <a:t>Action 	/5</a:t>
            </a:r>
            <a:endParaRPr lang="en-CA" dirty="0"/>
          </a:p>
          <a:p>
            <a:endParaRPr lang="en-CA" dirty="0" smtClean="0"/>
          </a:p>
          <a:p>
            <a:r>
              <a:rPr lang="en-CA" dirty="0" smtClean="0"/>
              <a:t>Group Contribution – did they contribute fully/fairly (/100%)</a:t>
            </a:r>
          </a:p>
          <a:p>
            <a:endParaRPr lang="en-CA" dirty="0"/>
          </a:p>
        </p:txBody>
      </p:sp>
    </p:spTree>
    <p:extLst>
      <p:ext uri="{BB962C8B-B14F-4D97-AF65-F5344CB8AC3E}">
        <p14:creationId xmlns:p14="http://schemas.microsoft.com/office/powerpoint/2010/main" val="246865575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550</TotalTime>
  <Words>1310</Words>
  <Application>Microsoft Office PowerPoint</Application>
  <PresentationFormat>Widescreen</PresentationFormat>
  <Paragraphs>228</Paragraphs>
  <Slides>44</Slides>
  <Notes>0</Notes>
  <HiddenSlides>0</HiddenSlides>
  <MMClips>3</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44</vt:i4>
      </vt:variant>
    </vt:vector>
  </HeadingPairs>
  <TitlesOfParts>
    <vt:vector size="49" baseType="lpstr">
      <vt:lpstr>Arial</vt:lpstr>
      <vt:lpstr>Calibri</vt:lpstr>
      <vt:lpstr>Calibri Light</vt:lpstr>
      <vt:lpstr>Wingdings</vt:lpstr>
      <vt:lpstr>Office Theme</vt:lpstr>
      <vt:lpstr>Human Population</vt:lpstr>
      <vt:lpstr>What contributes to human population growth?</vt:lpstr>
      <vt:lpstr>What contributes to human population growth?</vt:lpstr>
      <vt:lpstr>What contributes to human population growth?</vt:lpstr>
      <vt:lpstr>Current Human Population Growth Trends</vt:lpstr>
      <vt:lpstr>Current Human Population Growth Trends</vt:lpstr>
      <vt:lpstr>PowerPoint Presentation</vt:lpstr>
      <vt:lpstr>Population</vt:lpstr>
      <vt:lpstr>Population</vt:lpstr>
      <vt:lpstr>Third World Countries</vt:lpstr>
      <vt:lpstr>Third World Countries</vt:lpstr>
      <vt:lpstr>Videos of Human Population Growth Write down three points that stood out for each.</vt:lpstr>
      <vt:lpstr>How does the human population affect the planet?</vt:lpstr>
      <vt:lpstr>Claims about Human Population</vt:lpstr>
      <vt:lpstr>Claims about Human Population</vt:lpstr>
      <vt:lpstr>Human Impact on a Specific Area</vt:lpstr>
      <vt:lpstr>Human Impact on a Specific Area</vt:lpstr>
      <vt:lpstr>Optional Viewing</vt:lpstr>
      <vt:lpstr>Using resources wisely – Sustainability Research First Nations and Metis beliefs and practices that demonstrate these perspectives.</vt:lpstr>
      <vt:lpstr>Analyzing our Impact Discuss the strengths and limitations of models (like the I=PAT model) that scienctists use to quantify impacts on the environment.</vt:lpstr>
      <vt:lpstr>Analyzing our Impact Discuss the strengths and limitations of models (like the I=PAT model) that scientists use to quantify impacts on the environment.</vt:lpstr>
      <vt:lpstr>Analyzing our Impact I = (PxAxT)/S</vt:lpstr>
      <vt:lpstr>Calculating Your Ecological Footprint</vt:lpstr>
      <vt:lpstr>Waste Management</vt:lpstr>
      <vt:lpstr>Types of Waste</vt:lpstr>
      <vt:lpstr>Types of Waste</vt:lpstr>
      <vt:lpstr>Waste Management Practices How do they work?</vt:lpstr>
      <vt:lpstr>Waste Management Practices How do they work?</vt:lpstr>
      <vt:lpstr>Recycling and Waste Disposal in MJ</vt:lpstr>
      <vt:lpstr>Recycling and Waste Disposal in MJ</vt:lpstr>
      <vt:lpstr>Life Cycle of a Product</vt:lpstr>
      <vt:lpstr>Life Cycle of a Product</vt:lpstr>
      <vt:lpstr>Research Tech/Policy Project Local</vt:lpstr>
      <vt:lpstr>Field Work: Lab – Collecting Garbage around school Design and carry out a waste audit, and propose a plan of action for waste reduction and/or diversion based on the findings. (S, A, K)</vt:lpstr>
      <vt:lpstr>How do we dispose of some of these forms of waste?</vt:lpstr>
      <vt:lpstr>Analyzing Data Making observations and inferences given what we found</vt:lpstr>
      <vt:lpstr>Cigarette Butts</vt:lpstr>
      <vt:lpstr>Cigarette Butts</vt:lpstr>
      <vt:lpstr>Fast Food Waste</vt:lpstr>
      <vt:lpstr>Advocacy – making a change</vt:lpstr>
      <vt:lpstr>Advocacy – making a change</vt:lpstr>
      <vt:lpstr>Activism Booklets</vt:lpstr>
      <vt:lpstr>Project: Environmental Activism     /10</vt:lpstr>
      <vt:lpstr>Rubric</vt:lpstr>
    </vt:vector>
  </TitlesOfParts>
  <Company>Prairie South Schools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Human Population</dc:title>
  <dc:creator>Petlak, Logan</dc:creator>
  <cp:lastModifiedBy>Petlak, Logan</cp:lastModifiedBy>
  <cp:revision>31</cp:revision>
  <cp:lastPrinted>2018-04-09T15:54:29Z</cp:lastPrinted>
  <dcterms:created xsi:type="dcterms:W3CDTF">2018-04-09T15:14:07Z</dcterms:created>
  <dcterms:modified xsi:type="dcterms:W3CDTF">2018-04-16T15:18:40Z</dcterms:modified>
</cp:coreProperties>
</file>