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94"/>
  </p:handoutMasterIdLst>
  <p:sldIdLst>
    <p:sldId id="256" r:id="rId2"/>
    <p:sldId id="262" r:id="rId3"/>
    <p:sldId id="263" r:id="rId4"/>
    <p:sldId id="258" r:id="rId5"/>
    <p:sldId id="257" r:id="rId6"/>
    <p:sldId id="260" r:id="rId7"/>
    <p:sldId id="259" r:id="rId8"/>
    <p:sldId id="261" r:id="rId9"/>
    <p:sldId id="269" r:id="rId10"/>
    <p:sldId id="289" r:id="rId11"/>
    <p:sldId id="264" r:id="rId12"/>
    <p:sldId id="265" r:id="rId13"/>
    <p:sldId id="266" r:id="rId14"/>
    <p:sldId id="268" r:id="rId15"/>
    <p:sldId id="365" r:id="rId16"/>
    <p:sldId id="267" r:id="rId17"/>
    <p:sldId id="283" r:id="rId18"/>
    <p:sldId id="277" r:id="rId19"/>
    <p:sldId id="297" r:id="rId20"/>
    <p:sldId id="298" r:id="rId21"/>
    <p:sldId id="271" r:id="rId22"/>
    <p:sldId id="274" r:id="rId23"/>
    <p:sldId id="287" r:id="rId24"/>
    <p:sldId id="275" r:id="rId25"/>
    <p:sldId id="288" r:id="rId26"/>
    <p:sldId id="276" r:id="rId27"/>
    <p:sldId id="278" r:id="rId28"/>
    <p:sldId id="291" r:id="rId29"/>
    <p:sldId id="292" r:id="rId30"/>
    <p:sldId id="347" r:id="rId31"/>
    <p:sldId id="279" r:id="rId32"/>
    <p:sldId id="296" r:id="rId33"/>
    <p:sldId id="348" r:id="rId34"/>
    <p:sldId id="307" r:id="rId35"/>
    <p:sldId id="303" r:id="rId36"/>
    <p:sldId id="349" r:id="rId37"/>
    <p:sldId id="366" r:id="rId38"/>
    <p:sldId id="350" r:id="rId39"/>
    <p:sldId id="300" r:id="rId40"/>
    <p:sldId id="343" r:id="rId41"/>
    <p:sldId id="351" r:id="rId42"/>
    <p:sldId id="352" r:id="rId43"/>
    <p:sldId id="353" r:id="rId44"/>
    <p:sldId id="299" r:id="rId45"/>
    <p:sldId id="354" r:id="rId46"/>
    <p:sldId id="355" r:id="rId47"/>
    <p:sldId id="280" r:id="rId48"/>
    <p:sldId id="284" r:id="rId49"/>
    <p:sldId id="281" r:id="rId50"/>
    <p:sldId id="285" r:id="rId51"/>
    <p:sldId id="304" r:id="rId52"/>
    <p:sldId id="305" r:id="rId53"/>
    <p:sldId id="367" r:id="rId54"/>
    <p:sldId id="272" r:id="rId55"/>
    <p:sldId id="286" r:id="rId56"/>
    <p:sldId id="306" r:id="rId57"/>
    <p:sldId id="308" r:id="rId58"/>
    <p:sldId id="345" r:id="rId59"/>
    <p:sldId id="309" r:id="rId60"/>
    <p:sldId id="310" r:id="rId61"/>
    <p:sldId id="282" r:id="rId62"/>
    <p:sldId id="317" r:id="rId63"/>
    <p:sldId id="318" r:id="rId64"/>
    <p:sldId id="357" r:id="rId65"/>
    <p:sldId id="341" r:id="rId66"/>
    <p:sldId id="342" r:id="rId67"/>
    <p:sldId id="337" r:id="rId68"/>
    <p:sldId id="338" r:id="rId69"/>
    <p:sldId id="346" r:id="rId70"/>
    <p:sldId id="320" r:id="rId71"/>
    <p:sldId id="321" r:id="rId72"/>
    <p:sldId id="322" r:id="rId73"/>
    <p:sldId id="323" r:id="rId74"/>
    <p:sldId id="324" r:id="rId75"/>
    <p:sldId id="325" r:id="rId76"/>
    <p:sldId id="326" r:id="rId77"/>
    <p:sldId id="327" r:id="rId78"/>
    <p:sldId id="329" r:id="rId79"/>
    <p:sldId id="330" r:id="rId80"/>
    <p:sldId id="331" r:id="rId81"/>
    <p:sldId id="332" r:id="rId82"/>
    <p:sldId id="333" r:id="rId83"/>
    <p:sldId id="356" r:id="rId84"/>
    <p:sldId id="360" r:id="rId85"/>
    <p:sldId id="361" r:id="rId86"/>
    <p:sldId id="358" r:id="rId87"/>
    <p:sldId id="362" r:id="rId88"/>
    <p:sldId id="359" r:id="rId89"/>
    <p:sldId id="363" r:id="rId90"/>
    <p:sldId id="364" r:id="rId91"/>
    <p:sldId id="293" r:id="rId92"/>
    <p:sldId id="294" r:id="rId9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53301FA-DAC7-4BE8-B82A-9DDA71142A1B}">
          <p14:sldIdLst>
            <p14:sldId id="256"/>
            <p14:sldId id="262"/>
            <p14:sldId id="263"/>
            <p14:sldId id="258"/>
            <p14:sldId id="257"/>
            <p14:sldId id="260"/>
            <p14:sldId id="259"/>
            <p14:sldId id="261"/>
            <p14:sldId id="269"/>
            <p14:sldId id="289"/>
            <p14:sldId id="264"/>
            <p14:sldId id="265"/>
            <p14:sldId id="266"/>
            <p14:sldId id="268"/>
            <p14:sldId id="365"/>
            <p14:sldId id="267"/>
            <p14:sldId id="283"/>
            <p14:sldId id="277"/>
            <p14:sldId id="297"/>
            <p14:sldId id="298"/>
            <p14:sldId id="271"/>
            <p14:sldId id="274"/>
            <p14:sldId id="287"/>
            <p14:sldId id="275"/>
            <p14:sldId id="288"/>
            <p14:sldId id="276"/>
            <p14:sldId id="278"/>
            <p14:sldId id="291"/>
            <p14:sldId id="292"/>
            <p14:sldId id="347"/>
            <p14:sldId id="279"/>
            <p14:sldId id="296"/>
            <p14:sldId id="348"/>
            <p14:sldId id="307"/>
            <p14:sldId id="303"/>
            <p14:sldId id="349"/>
            <p14:sldId id="366"/>
            <p14:sldId id="350"/>
            <p14:sldId id="300"/>
            <p14:sldId id="343"/>
            <p14:sldId id="351"/>
            <p14:sldId id="352"/>
            <p14:sldId id="353"/>
            <p14:sldId id="299"/>
            <p14:sldId id="354"/>
            <p14:sldId id="355"/>
            <p14:sldId id="280"/>
            <p14:sldId id="284"/>
            <p14:sldId id="281"/>
            <p14:sldId id="285"/>
            <p14:sldId id="304"/>
            <p14:sldId id="305"/>
            <p14:sldId id="367"/>
            <p14:sldId id="272"/>
            <p14:sldId id="286"/>
            <p14:sldId id="306"/>
            <p14:sldId id="308"/>
            <p14:sldId id="345"/>
            <p14:sldId id="309"/>
            <p14:sldId id="310"/>
            <p14:sldId id="282"/>
            <p14:sldId id="317"/>
            <p14:sldId id="318"/>
            <p14:sldId id="357"/>
            <p14:sldId id="341"/>
            <p14:sldId id="342"/>
            <p14:sldId id="337"/>
            <p14:sldId id="338"/>
            <p14:sldId id="346"/>
            <p14:sldId id="320"/>
            <p14:sldId id="321"/>
            <p14:sldId id="322"/>
            <p14:sldId id="323"/>
            <p14:sldId id="324"/>
            <p14:sldId id="325"/>
            <p14:sldId id="326"/>
            <p14:sldId id="327"/>
            <p14:sldId id="329"/>
            <p14:sldId id="330"/>
            <p14:sldId id="331"/>
            <p14:sldId id="332"/>
            <p14:sldId id="333"/>
            <p14:sldId id="356"/>
            <p14:sldId id="360"/>
            <p14:sldId id="361"/>
            <p14:sldId id="358"/>
            <p14:sldId id="362"/>
            <p14:sldId id="359"/>
            <p14:sldId id="363"/>
            <p14:sldId id="364"/>
            <p14:sldId id="293"/>
            <p14:sldId id="2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66"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56734525-8A5B-4492-9E3D-C1D8D2D02DD2}" type="datetimeFigureOut">
              <a:rPr lang="en-CA" smtClean="0"/>
              <a:t>9/18/18</a:t>
            </a:fld>
            <a:endParaRPr lang="en-CA"/>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B7EBC61B-CAC8-4245-9684-CA3D31570707}" type="slidenum">
              <a:rPr lang="en-CA" smtClean="0"/>
              <a:t>‹#›</a:t>
            </a:fld>
            <a:endParaRPr lang="en-CA"/>
          </a:p>
        </p:txBody>
      </p:sp>
    </p:spTree>
    <p:extLst>
      <p:ext uri="{BB962C8B-B14F-4D97-AF65-F5344CB8AC3E}">
        <p14:creationId xmlns:p14="http://schemas.microsoft.com/office/powerpoint/2010/main" val="333915556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C3E9630-4643-4A3C-AF6A-5746D1433F28}" type="datetimeFigureOut">
              <a:rPr lang="en-CA" smtClean="0"/>
              <a:t>9/18/18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2662314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C3E9630-4643-4A3C-AF6A-5746D1433F28}" type="datetimeFigureOut">
              <a:rPr lang="en-CA" smtClean="0"/>
              <a:t>9/18/18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3110045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3E9630-4643-4A3C-AF6A-5746D1433F28}" type="datetimeFigureOut">
              <a:rPr lang="en-CA" smtClean="0"/>
              <a:t>9/18/18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1233108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C3E9630-4643-4A3C-AF6A-5746D1433F28}" type="datetimeFigureOut">
              <a:rPr lang="en-CA" smtClean="0"/>
              <a:t>9/18/18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3731356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C3E9630-4643-4A3C-AF6A-5746D1433F28}" type="datetimeFigureOut">
              <a:rPr lang="en-CA" smtClean="0"/>
              <a:t>9/18/18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2118581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C3E9630-4643-4A3C-AF6A-5746D1433F28}" type="datetimeFigureOut">
              <a:rPr lang="en-CA" smtClean="0"/>
              <a:t>9/18/18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2460833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3E9630-4643-4A3C-AF6A-5746D1433F28}" type="datetimeFigureOut">
              <a:rPr lang="en-CA" smtClean="0"/>
              <a:t>9/18/18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1474882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3E9630-4643-4A3C-AF6A-5746D1433F28}" type="datetimeFigureOut">
              <a:rPr lang="en-CA" smtClean="0"/>
              <a:t>9/18/18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3793492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3E9630-4643-4A3C-AF6A-5746D1433F28}" type="datetimeFigureOut">
              <a:rPr lang="en-CA" smtClean="0"/>
              <a:t>9/18/18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2598081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C3E9630-4643-4A3C-AF6A-5746D1433F28}" type="datetimeFigureOut">
              <a:rPr lang="en-CA" smtClean="0"/>
              <a:t>9/18/18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68092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C3E9630-4643-4A3C-AF6A-5746D1433F28}" type="datetimeFigureOut">
              <a:rPr lang="en-CA" smtClean="0"/>
              <a:t>9/18/18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3597382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3E9630-4643-4A3C-AF6A-5746D1433F28}" type="datetimeFigureOut">
              <a:rPr lang="en-CA" smtClean="0"/>
              <a:t>9/18/18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D7F6AE-E11D-4DB1-A09E-B33A95B1E9D7}" type="slidenum">
              <a:rPr lang="en-CA" smtClean="0"/>
              <a:t>‹#›</a:t>
            </a:fld>
            <a:endParaRPr lang="en-CA"/>
          </a:p>
        </p:txBody>
      </p:sp>
    </p:spTree>
    <p:extLst>
      <p:ext uri="{BB962C8B-B14F-4D97-AF65-F5344CB8AC3E}">
        <p14:creationId xmlns:p14="http://schemas.microsoft.com/office/powerpoint/2010/main" val="1490239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m8j33fW7sJ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en.wikipedia.org/wiki/Banff_Springs_snai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video" Target="https://www.youtube.com/embed/plVk4NVIUh8"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video" Target="https://www.youtube.com/embed/plVk4NVIUh8"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static1.squarespace.com/static/5310da96e4b0c3335b990f62/538636c5e4b060af1350c5ef/562fc11ae4b07ad9714b4f69/1445970204336/threetreesshots.jpg?format=750w" TargetMode="Externa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hyperlink" Target="http://slideplayer.com/slide/5904538/"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images.slideplayer.com/19/5904538/slides/slide_5.jpg" TargetMode="External"/><Relationship Id="rId2" Type="http://schemas.openxmlformats.org/officeDocument/2006/relationships/hyperlink" Target="https://en.wikipedia.org/wiki/Radiocarbon_dating" TargetMode="Externa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4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genome.gov/10005835" TargetMode="External"/><Relationship Id="rId2" Type="http://schemas.openxmlformats.org/officeDocument/2006/relationships/hyperlink" Target="http://genome.cshlp.org/content/17/11/1675.full"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hyperlink" Target="https://3c1703fe8d.site.internapcdn.net/newman/gfx/news/hires/2017/12-researchersm.jpg" TargetMode="External"/><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en.wikipedia.org/wiki/Permian%E2%80%93Triassic_extinction_event"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en.wikipedia.org/wiki/Permian%E2%80%93Triassic_extinction_event"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s://www.youtube.com/watch?v=p1PID91sEW8"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hyperlink" Target="http://evolution.berkeley.edu/evolibrary/article/side_0_0/punctuated_01"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evolution.berkeley.edu/evolibrary/article/side_0_0/punctuated_01"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hyperlink" Target="https://en.wikipedia.org/wiki/RNA_world#cite_note-Flores.2C_R._2014-70" TargetMode="External"/><Relationship Id="rId2" Type="http://schemas.openxmlformats.org/officeDocument/2006/relationships/hyperlink" Target="https://www.ncbi.nlm.nih.gov/pmc/articles/PMC2982172/" TargetMode="Externa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hyperlink" Target="http://www.quarkweb.com/civ/CivCalc.html" TargetMode="Externa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hyperlink" Target="http://stattrek.com/online-calculator/chi-square.aspx" TargetMode="Externa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Big Idea 1</a:t>
            </a:r>
            <a:endParaRPr lang="en-CA" dirty="0"/>
          </a:p>
        </p:txBody>
      </p:sp>
      <p:sp>
        <p:nvSpPr>
          <p:cNvPr id="3" name="Subtitle 2"/>
          <p:cNvSpPr>
            <a:spLocks noGrp="1"/>
          </p:cNvSpPr>
          <p:nvPr>
            <p:ph type="subTitle" idx="1"/>
          </p:nvPr>
        </p:nvSpPr>
        <p:spPr/>
        <p:txBody>
          <a:bodyPr/>
          <a:lstStyle/>
          <a:p>
            <a:r>
              <a:rPr lang="en-CA" dirty="0" smtClean="0"/>
              <a:t>The process of evolution drives the diversity and unity of life.</a:t>
            </a:r>
            <a:endParaRPr lang="en-CA" dirty="0"/>
          </a:p>
        </p:txBody>
      </p:sp>
    </p:spTree>
    <p:extLst>
      <p:ext uri="{BB962C8B-B14F-4D97-AF65-F5344CB8AC3E}">
        <p14:creationId xmlns:p14="http://schemas.microsoft.com/office/powerpoint/2010/main" val="3315271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Misconceptions of Evolution</a:t>
            </a:r>
            <a:endParaRPr lang="en-CA" dirty="0"/>
          </a:p>
        </p:txBody>
      </p:sp>
      <p:sp>
        <p:nvSpPr>
          <p:cNvPr id="3" name="Content Placeholder 2"/>
          <p:cNvSpPr>
            <a:spLocks noGrp="1"/>
          </p:cNvSpPr>
          <p:nvPr>
            <p:ph idx="1"/>
          </p:nvPr>
        </p:nvSpPr>
        <p:spPr>
          <a:xfrm>
            <a:off x="838200" y="1825625"/>
            <a:ext cx="5665839" cy="4351338"/>
          </a:xfrm>
        </p:spPr>
        <p:txBody>
          <a:bodyPr/>
          <a:lstStyle/>
          <a:p>
            <a:r>
              <a:rPr lang="en-CA" dirty="0" smtClean="0"/>
              <a:t>List some off from the video!</a:t>
            </a:r>
          </a:p>
          <a:p>
            <a:endParaRPr lang="en-CA" dirty="0"/>
          </a:p>
          <a:p>
            <a:r>
              <a:rPr lang="en-CA" dirty="0" smtClean="0"/>
              <a:t>Get into groups of two</a:t>
            </a:r>
            <a:br>
              <a:rPr lang="en-CA" dirty="0" smtClean="0"/>
            </a:br>
            <a:r>
              <a:rPr lang="en-CA" dirty="0" smtClean="0"/>
              <a:t>Tell two, other person debunks them.</a:t>
            </a:r>
            <a:endParaRPr lang="en-CA" dirty="0"/>
          </a:p>
        </p:txBody>
      </p:sp>
      <p:pic>
        <p:nvPicPr>
          <p:cNvPr id="4" name="m8j33fW7sJ0"/>
          <p:cNvPicPr>
            <a:picLocks noRot="1" noChangeAspect="1"/>
          </p:cNvPicPr>
          <p:nvPr>
            <a:videoFile r:link="rId1"/>
          </p:nvPr>
        </p:nvPicPr>
        <p:blipFill>
          <a:blip r:embed="rId3"/>
          <a:stretch>
            <a:fillRect/>
          </a:stretch>
        </p:blipFill>
        <p:spPr>
          <a:xfrm>
            <a:off x="5645355" y="3175512"/>
            <a:ext cx="6546645" cy="3682488"/>
          </a:xfrm>
          <a:prstGeom prst="rect">
            <a:avLst/>
          </a:prstGeom>
        </p:spPr>
      </p:pic>
    </p:spTree>
    <p:extLst>
      <p:ext uri="{BB962C8B-B14F-4D97-AF65-F5344CB8AC3E}">
        <p14:creationId xmlns:p14="http://schemas.microsoft.com/office/powerpoint/2010/main" val="4111794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Misconceptions of Evolution</a:t>
            </a:r>
            <a:endParaRPr lang="en-CA" dirty="0"/>
          </a:p>
        </p:txBody>
      </p:sp>
      <p:sp>
        <p:nvSpPr>
          <p:cNvPr id="3" name="Content Placeholder 2"/>
          <p:cNvSpPr>
            <a:spLocks noGrp="1"/>
          </p:cNvSpPr>
          <p:nvPr>
            <p:ph idx="1"/>
          </p:nvPr>
        </p:nvSpPr>
        <p:spPr/>
        <p:txBody>
          <a:bodyPr/>
          <a:lstStyle/>
          <a:p>
            <a:r>
              <a:rPr lang="en-CA" dirty="0" smtClean="0"/>
              <a:t>Individuals evolve.</a:t>
            </a:r>
          </a:p>
          <a:p>
            <a:r>
              <a:rPr lang="en-CA" dirty="0" smtClean="0"/>
              <a:t>Evolution explains how life first came into being.</a:t>
            </a:r>
          </a:p>
          <a:p>
            <a:r>
              <a:rPr lang="en-CA" dirty="0" smtClean="0"/>
              <a:t>Evolution is </a:t>
            </a:r>
            <a:r>
              <a:rPr lang="en-CA" b="1" dirty="0" smtClean="0"/>
              <a:t>just</a:t>
            </a:r>
            <a:r>
              <a:rPr lang="en-CA" dirty="0" smtClean="0"/>
              <a:t> a theory.</a:t>
            </a:r>
          </a:p>
          <a:p>
            <a:r>
              <a:rPr lang="en-CA" dirty="0" smtClean="0"/>
              <a:t>Evolution is random.</a:t>
            </a:r>
          </a:p>
          <a:p>
            <a:endParaRPr lang="en-CA" dirty="0"/>
          </a:p>
          <a:p>
            <a:pPr marL="0" indent="0">
              <a:buNone/>
            </a:pPr>
            <a:endParaRPr lang="en-CA" dirty="0" smtClean="0"/>
          </a:p>
          <a:p>
            <a:pPr marL="0" indent="0">
              <a:buNone/>
            </a:pPr>
            <a:r>
              <a:rPr lang="en-CA" dirty="0" smtClean="0"/>
              <a:t>Importance: Being able to understand evolution is fundamental to biology and its applications to health and technology.</a:t>
            </a:r>
          </a:p>
        </p:txBody>
      </p:sp>
    </p:spTree>
    <p:extLst>
      <p:ext uri="{BB962C8B-B14F-4D97-AF65-F5344CB8AC3E}">
        <p14:creationId xmlns:p14="http://schemas.microsoft.com/office/powerpoint/2010/main" val="3648227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1.A: Change in the genetic makeup of a population over time is evolution.</a:t>
            </a:r>
            <a:endParaRPr lang="en-CA" dirty="0"/>
          </a:p>
        </p:txBody>
      </p:sp>
      <p:sp>
        <p:nvSpPr>
          <p:cNvPr id="5" name="Text Placeholder 4"/>
          <p:cNvSpPr>
            <a:spLocks noGrp="1"/>
          </p:cNvSpPr>
          <p:nvPr>
            <p:ph type="body" idx="1"/>
          </p:nvPr>
        </p:nvSpPr>
        <p:spPr/>
        <p:txBody>
          <a:bodyPr/>
          <a:lstStyle/>
          <a:p>
            <a:r>
              <a:rPr lang="en-CA" dirty="0" smtClean="0"/>
              <a:t>What does this mean?</a:t>
            </a:r>
            <a:endParaRPr lang="en-CA" dirty="0"/>
          </a:p>
        </p:txBody>
      </p:sp>
    </p:spTree>
    <p:extLst>
      <p:ext uri="{BB962C8B-B14F-4D97-AF65-F5344CB8AC3E}">
        <p14:creationId xmlns:p14="http://schemas.microsoft.com/office/powerpoint/2010/main" val="3252946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Natural selection is a major mechanism of evolution</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What is natural selection?</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What was the activity in the video?</a:t>
            </a:r>
            <a:endParaRPr lang="en-CA" dirty="0"/>
          </a:p>
          <a:p>
            <a:pPr marL="0" indent="0">
              <a:buNone/>
            </a:pPr>
            <a:r>
              <a:rPr lang="en-CA" dirty="0" smtClean="0"/>
              <a:t>Roll a dice, 1-2, means an increase in temperature – the cat with the most fur, would likely be less suitably adapted to the environment and would be unable to pass on its genetics.</a:t>
            </a:r>
          </a:p>
          <a:p>
            <a:pPr marL="0" indent="0">
              <a:buNone/>
            </a:pPr>
            <a:endParaRPr lang="en-CA" dirty="0"/>
          </a:p>
          <a:p>
            <a:pPr marL="0" indent="0">
              <a:buNone/>
            </a:pPr>
            <a:r>
              <a:rPr lang="en-CA" dirty="0" smtClean="0"/>
              <a:t>Create an example of this “game” and explain the outcome and the different environmental changes depending on the dice roll.</a:t>
            </a:r>
            <a:endParaRPr lang="en-CA" dirty="0"/>
          </a:p>
        </p:txBody>
      </p:sp>
    </p:spTree>
    <p:extLst>
      <p:ext uri="{BB962C8B-B14F-4D97-AF65-F5344CB8AC3E}">
        <p14:creationId xmlns:p14="http://schemas.microsoft.com/office/powerpoint/2010/main" val="4103108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Natural selection is a major mechanism of evolution</a:t>
            </a:r>
            <a:endParaRPr lang="en-CA" dirty="0"/>
          </a:p>
        </p:txBody>
      </p:sp>
      <p:sp>
        <p:nvSpPr>
          <p:cNvPr id="3" name="Content Placeholder 2"/>
          <p:cNvSpPr>
            <a:spLocks noGrp="1"/>
          </p:cNvSpPr>
          <p:nvPr>
            <p:ph idx="1"/>
          </p:nvPr>
        </p:nvSpPr>
        <p:spPr>
          <a:xfrm>
            <a:off x="838200" y="1825625"/>
            <a:ext cx="8586019" cy="4351338"/>
          </a:xfrm>
        </p:spPr>
        <p:txBody>
          <a:bodyPr/>
          <a:lstStyle/>
          <a:p>
            <a:r>
              <a:rPr lang="en-CA" dirty="0" smtClean="0"/>
              <a:t>What is natural selection?</a:t>
            </a:r>
            <a:br>
              <a:rPr lang="en-CA" dirty="0" smtClean="0"/>
            </a:br>
            <a:r>
              <a:rPr lang="en-CA" dirty="0" smtClean="0"/>
              <a:t/>
            </a:r>
            <a:br>
              <a:rPr lang="en-CA" dirty="0" smtClean="0"/>
            </a:br>
            <a:r>
              <a:rPr lang="en-CA" dirty="0" smtClean="0"/>
              <a:t>Individuals with more favourable </a:t>
            </a:r>
            <a:r>
              <a:rPr lang="en-CA" b="1" dirty="0" smtClean="0"/>
              <a:t>phenotypes</a:t>
            </a:r>
            <a:r>
              <a:rPr lang="en-CA" dirty="0" smtClean="0"/>
              <a:t> are more likely to survive and produce offspring – passing genetic traits to the next </a:t>
            </a:r>
            <a:r>
              <a:rPr lang="en-CA" dirty="0"/>
              <a:t>generation.</a:t>
            </a:r>
            <a:br>
              <a:rPr lang="en-CA" dirty="0"/>
            </a:br>
            <a:endParaRPr lang="en-CA" dirty="0" smtClean="0"/>
          </a:p>
          <a:p>
            <a:r>
              <a:rPr lang="en-CA" dirty="0" smtClean="0"/>
              <a:t>What </a:t>
            </a:r>
            <a:r>
              <a:rPr lang="en-CA" dirty="0"/>
              <a:t>was the activity in the </a:t>
            </a:r>
            <a:r>
              <a:rPr lang="en-CA" dirty="0" smtClean="0"/>
              <a:t>video?</a:t>
            </a:r>
          </a:p>
          <a:p>
            <a:pPr marL="0" indent="0">
              <a:buNone/>
            </a:pPr>
            <a:r>
              <a:rPr lang="en-CA" dirty="0" smtClean="0"/>
              <a:t>Cats! </a:t>
            </a:r>
            <a:r>
              <a:rPr lang="en-CA" b="1" dirty="0" smtClean="0"/>
              <a:t>Selective pressures </a:t>
            </a:r>
            <a:r>
              <a:rPr lang="en-CA" dirty="0" smtClean="0"/>
              <a:t>were introduced and affected the population!</a:t>
            </a:r>
            <a:endParaRPr lang="en-CA" dirty="0"/>
          </a:p>
        </p:txBody>
      </p:sp>
      <p:sp>
        <p:nvSpPr>
          <p:cNvPr id="4" name="TextBox 3"/>
          <p:cNvSpPr txBox="1"/>
          <p:nvPr/>
        </p:nvSpPr>
        <p:spPr>
          <a:xfrm>
            <a:off x="9495503" y="5761464"/>
            <a:ext cx="2551471" cy="830997"/>
          </a:xfrm>
          <a:prstGeom prst="rect">
            <a:avLst/>
          </a:prstGeom>
          <a:noFill/>
        </p:spPr>
        <p:txBody>
          <a:bodyPr wrap="square" rtlCol="0">
            <a:spAutoFit/>
          </a:bodyPr>
          <a:lstStyle/>
          <a:p>
            <a:r>
              <a:rPr lang="en-CA" sz="2400" dirty="0" smtClean="0"/>
              <a:t>What do the</a:t>
            </a:r>
            <a:r>
              <a:rPr lang="en-CA" sz="2400" b="1" dirty="0" smtClean="0"/>
              <a:t> bold </a:t>
            </a:r>
            <a:r>
              <a:rPr lang="en-CA" sz="2400" dirty="0" smtClean="0"/>
              <a:t>terms mean?</a:t>
            </a:r>
            <a:endParaRPr lang="en-CA" sz="2400" dirty="0"/>
          </a:p>
        </p:txBody>
      </p:sp>
    </p:spTree>
    <p:extLst>
      <p:ext uri="{BB962C8B-B14F-4D97-AF65-F5344CB8AC3E}">
        <p14:creationId xmlns:p14="http://schemas.microsoft.com/office/powerpoint/2010/main" val="13977232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Survival of the fittest</a:t>
            </a:r>
            <a:endParaRPr lang="en-CA" dirty="0"/>
          </a:p>
        </p:txBody>
      </p:sp>
      <p:sp>
        <p:nvSpPr>
          <p:cNvPr id="3" name="Content Placeholder 2"/>
          <p:cNvSpPr>
            <a:spLocks noGrp="1"/>
          </p:cNvSpPr>
          <p:nvPr>
            <p:ph idx="1"/>
          </p:nvPr>
        </p:nvSpPr>
        <p:spPr/>
        <p:txBody>
          <a:bodyPr>
            <a:normAutofit lnSpcReduction="10000"/>
          </a:bodyPr>
          <a:lstStyle/>
          <a:p>
            <a:r>
              <a:rPr lang="en-CA" dirty="0" smtClean="0"/>
              <a:t>What’s wrong with this phrase?</a:t>
            </a:r>
            <a:br>
              <a:rPr lang="en-CA" dirty="0" smtClean="0"/>
            </a:br>
            <a:r>
              <a:rPr lang="en-CA" dirty="0" smtClean="0"/>
              <a:t/>
            </a:r>
            <a:br>
              <a:rPr lang="en-CA" dirty="0" smtClean="0"/>
            </a:br>
            <a:r>
              <a:rPr lang="en-CA" dirty="0" smtClean="0"/>
              <a:t>We typically think of </a:t>
            </a:r>
            <a:r>
              <a:rPr lang="en-CA" b="1" i="1" dirty="0" smtClean="0"/>
              <a:t>fit</a:t>
            </a:r>
            <a:r>
              <a:rPr lang="en-CA" dirty="0" smtClean="0"/>
              <a:t> as athletic.</a:t>
            </a:r>
            <a:br>
              <a:rPr lang="en-CA" dirty="0" smtClean="0"/>
            </a:br>
            <a:endParaRPr lang="en-CA" dirty="0" smtClean="0"/>
          </a:p>
          <a:p>
            <a:r>
              <a:rPr lang="en-CA" dirty="0" smtClean="0"/>
              <a:t>What does “fit” mean in this context?</a:t>
            </a:r>
            <a:br>
              <a:rPr lang="en-CA" dirty="0" smtClean="0"/>
            </a:br>
            <a:r>
              <a:rPr lang="en-CA" dirty="0" smtClean="0"/>
              <a:t/>
            </a:r>
            <a:br>
              <a:rPr lang="en-CA" dirty="0" smtClean="0"/>
            </a:br>
            <a:r>
              <a:rPr lang="en-CA" dirty="0" smtClean="0"/>
              <a:t>Best “fit” in a specific environment </a:t>
            </a:r>
            <a:r>
              <a:rPr lang="en-CA" b="1" i="1" dirty="0" smtClean="0"/>
              <a:t>to be able to reproduce.</a:t>
            </a:r>
            <a:r>
              <a:rPr lang="en-CA" dirty="0" smtClean="0"/>
              <a:t/>
            </a:r>
            <a:br>
              <a:rPr lang="en-CA" dirty="0" smtClean="0"/>
            </a:br>
            <a:r>
              <a:rPr lang="en-CA" dirty="0" smtClean="0"/>
              <a:t/>
            </a:r>
            <a:br>
              <a:rPr lang="en-CA" dirty="0" smtClean="0"/>
            </a:br>
            <a:endParaRPr lang="en-CA" dirty="0" smtClean="0"/>
          </a:p>
          <a:p>
            <a:r>
              <a:rPr lang="en-CA" dirty="0" smtClean="0"/>
              <a:t>How does this apply to humanity? Who is the most fit? Are we </a:t>
            </a:r>
            <a:r>
              <a:rPr lang="en-CA" b="1" dirty="0" smtClean="0"/>
              <a:t>evolving</a:t>
            </a:r>
            <a:r>
              <a:rPr lang="en-CA" dirty="0" smtClean="0"/>
              <a:t>? Or </a:t>
            </a:r>
            <a:r>
              <a:rPr lang="en-CA" b="1" dirty="0" smtClean="0"/>
              <a:t>devolving</a:t>
            </a:r>
            <a:r>
              <a:rPr lang="en-CA" dirty="0" smtClean="0"/>
              <a:t>?</a:t>
            </a:r>
            <a:endParaRPr lang="en-CA" dirty="0"/>
          </a:p>
        </p:txBody>
      </p:sp>
    </p:spTree>
    <p:extLst>
      <p:ext uri="{BB962C8B-B14F-4D97-AF65-F5344CB8AC3E}">
        <p14:creationId xmlns:p14="http://schemas.microsoft.com/office/powerpoint/2010/main" val="395255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Survival of the fittest</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What’s wrong with this phrase?</a:t>
            </a:r>
            <a:br>
              <a:rPr lang="en-CA" dirty="0" smtClean="0"/>
            </a:br>
            <a:r>
              <a:rPr lang="en-CA" dirty="0" smtClean="0"/>
              <a:t/>
            </a:r>
            <a:br>
              <a:rPr lang="en-CA" dirty="0" smtClean="0"/>
            </a:br>
            <a:r>
              <a:rPr lang="en-CA" dirty="0" smtClean="0"/>
              <a:t>Fitness means ability to reproduce.</a:t>
            </a:r>
            <a:br>
              <a:rPr lang="en-CA" dirty="0" smtClean="0"/>
            </a:br>
            <a:endParaRPr lang="en-CA" dirty="0" smtClean="0"/>
          </a:p>
          <a:p>
            <a:r>
              <a:rPr lang="en-CA" dirty="0" smtClean="0"/>
              <a:t>What does “fit” mean in this context?</a:t>
            </a:r>
            <a:br>
              <a:rPr lang="en-CA" dirty="0" smtClean="0"/>
            </a:br>
            <a:r>
              <a:rPr lang="en-CA" dirty="0" smtClean="0"/>
              <a:t/>
            </a:r>
            <a:br>
              <a:rPr lang="en-CA" dirty="0" smtClean="0"/>
            </a:br>
            <a:r>
              <a:rPr lang="en-CA" dirty="0"/>
              <a:t>Fitness means ability to reproduce.</a:t>
            </a:r>
            <a:r>
              <a:rPr lang="en-CA" dirty="0" smtClean="0"/>
              <a:t/>
            </a:r>
            <a:br>
              <a:rPr lang="en-CA" dirty="0" smtClean="0"/>
            </a:br>
            <a:endParaRPr lang="en-CA" dirty="0" smtClean="0"/>
          </a:p>
          <a:p>
            <a:r>
              <a:rPr lang="en-CA" dirty="0"/>
              <a:t>How does this apply to humanity? Who is the most fit? Are we </a:t>
            </a:r>
            <a:r>
              <a:rPr lang="en-CA" b="1" dirty="0"/>
              <a:t>evolving</a:t>
            </a:r>
            <a:r>
              <a:rPr lang="en-CA" dirty="0"/>
              <a:t>? Or </a:t>
            </a:r>
            <a:r>
              <a:rPr lang="en-CA" b="1" dirty="0"/>
              <a:t>devolving</a:t>
            </a:r>
            <a:r>
              <a:rPr lang="en-CA" dirty="0" smtClean="0"/>
              <a:t>?</a:t>
            </a:r>
            <a:br>
              <a:rPr lang="en-CA" dirty="0" smtClean="0"/>
            </a:br>
            <a:r>
              <a:rPr lang="en-CA" dirty="0" smtClean="0"/>
              <a:t/>
            </a:r>
            <a:br>
              <a:rPr lang="en-CA" dirty="0" smtClean="0"/>
            </a:br>
            <a:r>
              <a:rPr lang="en-CA" dirty="0" smtClean="0"/>
              <a:t>More kids? More “fit”. Most reproductive success. Educated people tend to have less children, why? Is my thought of it devolving an example of </a:t>
            </a:r>
            <a:r>
              <a:rPr lang="en-CA" b="1" dirty="0" smtClean="0"/>
              <a:t>eugenics</a:t>
            </a:r>
            <a:r>
              <a:rPr lang="en-CA" dirty="0" smtClean="0"/>
              <a:t>?</a:t>
            </a:r>
            <a:endParaRPr lang="en-CA" dirty="0"/>
          </a:p>
        </p:txBody>
      </p:sp>
    </p:spTree>
    <p:extLst>
      <p:ext uri="{BB962C8B-B14F-4D97-AF65-F5344CB8AC3E}">
        <p14:creationId xmlns:p14="http://schemas.microsoft.com/office/powerpoint/2010/main" val="1990176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Eugenics Discussion</a:t>
            </a:r>
            <a:endParaRPr lang="en-CA" dirty="0"/>
          </a:p>
        </p:txBody>
      </p:sp>
      <p:sp>
        <p:nvSpPr>
          <p:cNvPr id="3" name="Content Placeholder 2"/>
          <p:cNvSpPr>
            <a:spLocks noGrp="1"/>
          </p:cNvSpPr>
          <p:nvPr>
            <p:ph idx="1"/>
          </p:nvPr>
        </p:nvSpPr>
        <p:spPr>
          <a:xfrm>
            <a:off x="368710" y="1690688"/>
            <a:ext cx="10985090" cy="4857596"/>
          </a:xfrm>
        </p:spPr>
        <p:txBody>
          <a:bodyPr>
            <a:normAutofit lnSpcReduction="10000"/>
          </a:bodyPr>
          <a:lstStyle/>
          <a:p>
            <a:r>
              <a:rPr lang="en-CA" dirty="0" smtClean="0"/>
              <a:t>Tommy Douglas believed in Eugenics (and he was a Christian man).</a:t>
            </a:r>
          </a:p>
          <a:p>
            <a:r>
              <a:rPr lang="en-CA" dirty="0" smtClean="0"/>
              <a:t>Should only certain individuals be allowed to reproduce in the human population?</a:t>
            </a:r>
            <a:br>
              <a:rPr lang="en-CA" dirty="0" smtClean="0"/>
            </a:br>
            <a:endParaRPr lang="en-CA" dirty="0" smtClean="0"/>
          </a:p>
          <a:p>
            <a:r>
              <a:rPr lang="en-CA" dirty="0" smtClean="0"/>
              <a:t>All types of diversity have value.</a:t>
            </a:r>
          </a:p>
          <a:p>
            <a:endParaRPr lang="en-CA" dirty="0"/>
          </a:p>
          <a:p>
            <a:r>
              <a:rPr lang="en-CA" dirty="0" smtClean="0"/>
              <a:t>But what about the infrastructural strain that individuals that reproduce that may be unprepared to do so put on our governments and by extensions us and our tax dollars?</a:t>
            </a:r>
            <a:br>
              <a:rPr lang="en-CA" dirty="0" smtClean="0"/>
            </a:br>
            <a:endParaRPr lang="en-CA" dirty="0" smtClean="0"/>
          </a:p>
          <a:p>
            <a:r>
              <a:rPr lang="en-CA" dirty="0" smtClean="0"/>
              <a:t>Do we sacrifice freedom for a subjective idea of “perfection” </a:t>
            </a:r>
            <a:r>
              <a:rPr lang="en-CA" dirty="0" smtClean="0">
                <a:sym typeface="Wingdings" panose="05000000000000000000" pitchFamily="2" charset="2"/>
              </a:rPr>
              <a:t> “No Perfect Organism”</a:t>
            </a:r>
            <a:r>
              <a:rPr lang="en-CA" dirty="0" smtClean="0"/>
              <a:t>?</a:t>
            </a:r>
            <a:endParaRPr lang="en-CA" dirty="0"/>
          </a:p>
        </p:txBody>
      </p:sp>
    </p:spTree>
    <p:extLst>
      <p:ext uri="{BB962C8B-B14F-4D97-AF65-F5344CB8AC3E}">
        <p14:creationId xmlns:p14="http://schemas.microsoft.com/office/powerpoint/2010/main" val="2837477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New Law</a:t>
            </a:r>
            <a:endParaRPr lang="en-CA" dirty="0"/>
          </a:p>
        </p:txBody>
      </p:sp>
      <p:sp>
        <p:nvSpPr>
          <p:cNvPr id="3" name="Content Placeholder 2"/>
          <p:cNvSpPr>
            <a:spLocks noGrp="1"/>
          </p:cNvSpPr>
          <p:nvPr>
            <p:ph idx="1"/>
          </p:nvPr>
        </p:nvSpPr>
        <p:spPr/>
        <p:txBody>
          <a:bodyPr/>
          <a:lstStyle/>
          <a:p>
            <a:r>
              <a:rPr lang="en-CA" dirty="0" smtClean="0"/>
              <a:t>Starting January 1</a:t>
            </a:r>
            <a:r>
              <a:rPr lang="en-CA" baseline="30000" dirty="0" smtClean="0"/>
              <a:t>st</a:t>
            </a:r>
            <a:r>
              <a:rPr lang="en-CA" dirty="0" smtClean="0"/>
              <a:t>, 2019, all children will be sterilized upon birth (the procedure is completely safe and reversible) and will be allowed to procreate upon coming of age assuming their application for being a parent is accepted through a competency exam.</a:t>
            </a:r>
            <a:br>
              <a:rPr lang="en-CA" dirty="0" smtClean="0"/>
            </a:br>
            <a:r>
              <a:rPr lang="en-CA" dirty="0" smtClean="0"/>
              <a:t/>
            </a:r>
            <a:br>
              <a:rPr lang="en-CA" dirty="0" smtClean="0"/>
            </a:br>
            <a:r>
              <a:rPr lang="en-CA" dirty="0" smtClean="0"/>
              <a:t/>
            </a:r>
            <a:br>
              <a:rPr lang="en-CA" dirty="0" smtClean="0"/>
            </a:br>
            <a:r>
              <a:rPr lang="en-CA" dirty="0" smtClean="0"/>
              <a:t>Do you vote for or against it? Provide one point as to why.</a:t>
            </a:r>
            <a:endParaRPr lang="en-CA" dirty="0"/>
          </a:p>
        </p:txBody>
      </p:sp>
    </p:spTree>
    <p:extLst>
      <p:ext uri="{BB962C8B-B14F-4D97-AF65-F5344CB8AC3E}">
        <p14:creationId xmlns:p14="http://schemas.microsoft.com/office/powerpoint/2010/main" val="20423005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Genetics and mutation</a:t>
            </a:r>
            <a:endParaRPr lang="en-CA" dirty="0"/>
          </a:p>
        </p:txBody>
      </p:sp>
      <p:sp>
        <p:nvSpPr>
          <p:cNvPr id="3" name="Content Placeholder 2"/>
          <p:cNvSpPr>
            <a:spLocks noGrp="1"/>
          </p:cNvSpPr>
          <p:nvPr>
            <p:ph idx="1"/>
          </p:nvPr>
        </p:nvSpPr>
        <p:spPr/>
        <p:txBody>
          <a:bodyPr/>
          <a:lstStyle/>
          <a:p>
            <a:r>
              <a:rPr lang="en-CA" dirty="0" smtClean="0"/>
              <a:t>What are our genetics, </a:t>
            </a:r>
            <a:r>
              <a:rPr lang="en-CA" dirty="0"/>
              <a:t>where is our “code” found</a:t>
            </a:r>
            <a:r>
              <a:rPr lang="en-CA" dirty="0" smtClean="0"/>
              <a:t>? What does </a:t>
            </a:r>
            <a:r>
              <a:rPr lang="en-CA" b="1" dirty="0" smtClean="0"/>
              <a:t>genotype</a:t>
            </a:r>
            <a:r>
              <a:rPr lang="en-CA" dirty="0" smtClean="0"/>
              <a:t>, </a:t>
            </a:r>
            <a:r>
              <a:rPr lang="en-CA" b="1" dirty="0" smtClean="0"/>
              <a:t>phenotype</a:t>
            </a:r>
            <a:r>
              <a:rPr lang="en-CA" dirty="0" smtClean="0"/>
              <a:t> and </a:t>
            </a:r>
            <a:r>
              <a:rPr lang="en-CA" b="1" dirty="0" smtClean="0"/>
              <a:t>allele</a:t>
            </a:r>
            <a:r>
              <a:rPr lang="en-CA" dirty="0" smtClean="0"/>
              <a:t> mean?</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What is a </a:t>
            </a:r>
            <a:r>
              <a:rPr lang="en-CA" b="1" dirty="0" smtClean="0"/>
              <a:t>mutation</a:t>
            </a:r>
            <a:r>
              <a:rPr lang="en-CA" dirty="0" smtClean="0"/>
              <a:t>?</a:t>
            </a:r>
            <a:br>
              <a:rPr lang="en-CA" dirty="0" smtClean="0"/>
            </a:br>
            <a:endParaRPr lang="en-CA" dirty="0" smtClean="0"/>
          </a:p>
          <a:p>
            <a:r>
              <a:rPr lang="en-CA" dirty="0" smtClean="0"/>
              <a:t>How might the </a:t>
            </a:r>
            <a:r>
              <a:rPr lang="en-CA" b="1" dirty="0" smtClean="0"/>
              <a:t>gene pool </a:t>
            </a:r>
            <a:r>
              <a:rPr lang="en-CA" dirty="0" smtClean="0"/>
              <a:t>be affected by evolution?</a:t>
            </a:r>
            <a:endParaRPr lang="en-CA" dirty="0"/>
          </a:p>
        </p:txBody>
      </p:sp>
    </p:spTree>
    <p:extLst>
      <p:ext uri="{BB962C8B-B14F-4D97-AF65-F5344CB8AC3E}">
        <p14:creationId xmlns:p14="http://schemas.microsoft.com/office/powerpoint/2010/main" val="21820765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Genetics and mutation</a:t>
            </a:r>
            <a:endParaRPr lang="en-CA" dirty="0"/>
          </a:p>
        </p:txBody>
      </p:sp>
      <p:sp>
        <p:nvSpPr>
          <p:cNvPr id="3" name="Content Placeholder 2"/>
          <p:cNvSpPr>
            <a:spLocks noGrp="1"/>
          </p:cNvSpPr>
          <p:nvPr>
            <p:ph idx="1"/>
          </p:nvPr>
        </p:nvSpPr>
        <p:spPr>
          <a:xfrm>
            <a:off x="501445" y="1825624"/>
            <a:ext cx="10852355" cy="5032375"/>
          </a:xfrm>
        </p:spPr>
        <p:txBody>
          <a:bodyPr>
            <a:normAutofit fontScale="92500" lnSpcReduction="10000"/>
          </a:bodyPr>
          <a:lstStyle/>
          <a:p>
            <a:r>
              <a:rPr lang="en-CA" dirty="0" smtClean="0"/>
              <a:t>What are our genetics, where is our “code” found? What does </a:t>
            </a:r>
            <a:r>
              <a:rPr lang="en-CA" b="1" dirty="0" smtClean="0"/>
              <a:t>gene</a:t>
            </a:r>
            <a:r>
              <a:rPr lang="en-CA" dirty="0" smtClean="0"/>
              <a:t>, </a:t>
            </a:r>
            <a:r>
              <a:rPr lang="en-CA" b="1" dirty="0" smtClean="0"/>
              <a:t>genotype</a:t>
            </a:r>
            <a:r>
              <a:rPr lang="en-CA" dirty="0" smtClean="0"/>
              <a:t>, </a:t>
            </a:r>
            <a:r>
              <a:rPr lang="en-CA" b="1" dirty="0" smtClean="0"/>
              <a:t>phenotype</a:t>
            </a:r>
            <a:r>
              <a:rPr lang="en-CA" dirty="0" smtClean="0"/>
              <a:t> and </a:t>
            </a:r>
            <a:r>
              <a:rPr lang="en-CA" b="1" dirty="0" smtClean="0"/>
              <a:t>allele</a:t>
            </a:r>
            <a:r>
              <a:rPr lang="en-CA" dirty="0" smtClean="0"/>
              <a:t> mean?</a:t>
            </a:r>
            <a:br>
              <a:rPr lang="en-CA" dirty="0" smtClean="0"/>
            </a:br>
            <a:r>
              <a:rPr lang="en-CA" dirty="0" smtClean="0"/>
              <a:t>Our genetic make-up, found based on combinations of A,T,C, and G. A series of these combinations make up a </a:t>
            </a:r>
            <a:r>
              <a:rPr lang="en-CA" b="1" dirty="0" smtClean="0"/>
              <a:t>gene</a:t>
            </a:r>
            <a:r>
              <a:rPr lang="en-CA" dirty="0" smtClean="0"/>
              <a:t> (a location that codes for a specific protein/trait), which can be composed of alleles (a copy of a type of this trait). When we look at the alleles that make us up, this is our genotype, and what we actually see on the organism is our phenotype.</a:t>
            </a:r>
          </a:p>
          <a:p>
            <a:r>
              <a:rPr lang="en-CA" dirty="0" smtClean="0"/>
              <a:t>What is a </a:t>
            </a:r>
            <a:r>
              <a:rPr lang="en-CA" b="1" dirty="0" smtClean="0"/>
              <a:t>mutation</a:t>
            </a:r>
            <a:r>
              <a:rPr lang="en-CA" dirty="0" smtClean="0"/>
              <a:t>?</a:t>
            </a:r>
            <a:br>
              <a:rPr lang="en-CA" dirty="0" smtClean="0"/>
            </a:br>
            <a:r>
              <a:rPr lang="en-CA" dirty="0" smtClean="0"/>
              <a:t>An alteration in our genetic makeup.</a:t>
            </a:r>
          </a:p>
          <a:p>
            <a:r>
              <a:rPr lang="en-CA" dirty="0" smtClean="0"/>
              <a:t>How might the </a:t>
            </a:r>
            <a:r>
              <a:rPr lang="en-CA" b="1" dirty="0" smtClean="0"/>
              <a:t>gene pool </a:t>
            </a:r>
            <a:r>
              <a:rPr lang="en-CA" dirty="0" smtClean="0"/>
              <a:t>be affected by evolution? How does </a:t>
            </a:r>
            <a:r>
              <a:rPr lang="en-CA" b="1" dirty="0" smtClean="0"/>
              <a:t>allelic frequency </a:t>
            </a:r>
            <a:r>
              <a:rPr lang="en-CA" dirty="0" smtClean="0"/>
              <a:t>apply?</a:t>
            </a:r>
            <a:br>
              <a:rPr lang="en-CA" dirty="0" smtClean="0"/>
            </a:br>
            <a:r>
              <a:rPr lang="en-CA" dirty="0" smtClean="0"/>
              <a:t>The frequency of certain alleles changes over time as </a:t>
            </a:r>
            <a:r>
              <a:rPr lang="en-CA" b="1" dirty="0" smtClean="0"/>
              <a:t>selective pressures </a:t>
            </a:r>
            <a:r>
              <a:rPr lang="en-CA" dirty="0" smtClean="0"/>
              <a:t>are introduced!</a:t>
            </a:r>
            <a:br>
              <a:rPr lang="en-CA" dirty="0" smtClean="0"/>
            </a:br>
            <a:endParaRPr lang="en-CA" dirty="0"/>
          </a:p>
        </p:txBody>
      </p:sp>
    </p:spTree>
    <p:extLst>
      <p:ext uri="{BB962C8B-B14F-4D97-AF65-F5344CB8AC3E}">
        <p14:creationId xmlns:p14="http://schemas.microsoft.com/office/powerpoint/2010/main" val="32847377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 and Adaptation</a:t>
            </a:r>
            <a:endParaRPr lang="en-CA" dirty="0"/>
          </a:p>
        </p:txBody>
      </p:sp>
      <p:sp>
        <p:nvSpPr>
          <p:cNvPr id="3" name="Content Placeholder 2"/>
          <p:cNvSpPr>
            <a:spLocks noGrp="1"/>
          </p:cNvSpPr>
          <p:nvPr>
            <p:ph idx="1"/>
          </p:nvPr>
        </p:nvSpPr>
        <p:spPr/>
        <p:txBody>
          <a:bodyPr>
            <a:normAutofit/>
          </a:bodyPr>
          <a:lstStyle/>
          <a:p>
            <a:r>
              <a:rPr lang="en-CA" dirty="0" smtClean="0"/>
              <a:t>Environments can be _______ or __________. What does this mean? How is this affected by climate change? </a:t>
            </a:r>
            <a:br>
              <a:rPr lang="en-CA" dirty="0" smtClean="0"/>
            </a:br>
            <a:r>
              <a:rPr lang="en-CA" dirty="0" smtClean="0"/>
              <a:t/>
            </a:r>
            <a:br>
              <a:rPr lang="en-CA" dirty="0" smtClean="0"/>
            </a:br>
            <a:r>
              <a:rPr lang="en-CA" dirty="0" smtClean="0"/>
              <a:t/>
            </a:r>
            <a:br>
              <a:rPr lang="en-CA" dirty="0" smtClean="0"/>
            </a:br>
            <a:r>
              <a:rPr lang="en-CA" dirty="0" smtClean="0"/>
              <a:t>Hurricane Irma, Harvey.</a:t>
            </a:r>
            <a:br>
              <a:rPr lang="en-CA" dirty="0" smtClean="0"/>
            </a:br>
            <a:r>
              <a:rPr lang="en-CA" dirty="0" smtClean="0"/>
              <a:t/>
            </a:r>
            <a:br>
              <a:rPr lang="en-CA" dirty="0" smtClean="0"/>
            </a:br>
            <a:endParaRPr lang="en-CA" dirty="0" smtClean="0"/>
          </a:p>
          <a:p>
            <a:r>
              <a:rPr lang="en-CA" b="1" dirty="0" smtClean="0"/>
              <a:t>Adaptations</a:t>
            </a:r>
            <a:r>
              <a:rPr lang="en-CA" dirty="0" smtClean="0"/>
              <a:t> – </a:t>
            </a:r>
            <a:endParaRPr lang="en-CA" dirty="0"/>
          </a:p>
          <a:p>
            <a:endParaRPr lang="en-CA" dirty="0"/>
          </a:p>
        </p:txBody>
      </p:sp>
    </p:spTree>
    <p:extLst>
      <p:ext uri="{BB962C8B-B14F-4D97-AF65-F5344CB8AC3E}">
        <p14:creationId xmlns:p14="http://schemas.microsoft.com/office/powerpoint/2010/main" val="19400413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 and Adaptation</a:t>
            </a:r>
            <a:endParaRPr lang="en-CA" dirty="0"/>
          </a:p>
        </p:txBody>
      </p:sp>
      <p:sp>
        <p:nvSpPr>
          <p:cNvPr id="3" name="Content Placeholder 2"/>
          <p:cNvSpPr>
            <a:spLocks noGrp="1"/>
          </p:cNvSpPr>
          <p:nvPr>
            <p:ph idx="1"/>
          </p:nvPr>
        </p:nvSpPr>
        <p:spPr/>
        <p:txBody>
          <a:bodyPr>
            <a:normAutofit lnSpcReduction="10000"/>
          </a:bodyPr>
          <a:lstStyle/>
          <a:p>
            <a:r>
              <a:rPr lang="en-CA" dirty="0" smtClean="0"/>
              <a:t>Environments can be stable or fluctuate. What does this mean? How is this affected by climate change? </a:t>
            </a:r>
            <a:br>
              <a:rPr lang="en-CA" dirty="0" smtClean="0"/>
            </a:br>
            <a:r>
              <a:rPr lang="en-CA" dirty="0" smtClean="0"/>
              <a:t/>
            </a:r>
            <a:br>
              <a:rPr lang="en-CA" dirty="0" smtClean="0"/>
            </a:br>
            <a:r>
              <a:rPr lang="en-CA" dirty="0" smtClean="0"/>
              <a:t/>
            </a:r>
            <a:br>
              <a:rPr lang="en-CA" dirty="0" smtClean="0"/>
            </a:br>
            <a:r>
              <a:rPr lang="en-CA" dirty="0" smtClean="0"/>
              <a:t>Hurricane Irma, Harvey (people staying in their homes).</a:t>
            </a:r>
            <a:br>
              <a:rPr lang="en-CA" dirty="0" smtClean="0"/>
            </a:br>
            <a:r>
              <a:rPr lang="en-CA" dirty="0" smtClean="0"/>
              <a:t/>
            </a:r>
            <a:br>
              <a:rPr lang="en-CA" dirty="0" smtClean="0"/>
            </a:br>
            <a:endParaRPr lang="en-CA" dirty="0" smtClean="0"/>
          </a:p>
          <a:p>
            <a:r>
              <a:rPr lang="en-CA" b="1" dirty="0" smtClean="0"/>
              <a:t>Adaptations</a:t>
            </a:r>
            <a:r>
              <a:rPr lang="en-CA" dirty="0" smtClean="0"/>
              <a:t> – are genetic variations that is favoured by selection and is a trait that provides an advantage to an organism in a specific environment.</a:t>
            </a:r>
            <a:br>
              <a:rPr lang="en-CA" dirty="0" smtClean="0"/>
            </a:br>
            <a:endParaRPr lang="en-CA" dirty="0" smtClean="0"/>
          </a:p>
          <a:p>
            <a:endParaRPr lang="en-CA" dirty="0"/>
          </a:p>
          <a:p>
            <a:endParaRPr lang="en-CA" dirty="0"/>
          </a:p>
        </p:txBody>
      </p:sp>
    </p:spTree>
    <p:extLst>
      <p:ext uri="{BB962C8B-B14F-4D97-AF65-F5344CB8AC3E}">
        <p14:creationId xmlns:p14="http://schemas.microsoft.com/office/powerpoint/2010/main" val="6040275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 and Adaptation</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Environments can be stable or fluctuate. What does this mean? How is this affected by climate change? </a:t>
            </a:r>
            <a:br>
              <a:rPr lang="en-CA" dirty="0" smtClean="0"/>
            </a:br>
            <a:r>
              <a:rPr lang="en-CA" dirty="0" smtClean="0"/>
              <a:t>Environments can stay the same or change, but climate change can exacerbate the change. Causing pressure for certain traits to be successful and change the makeup of the population.</a:t>
            </a:r>
            <a:br>
              <a:rPr lang="en-CA" dirty="0" smtClean="0"/>
            </a:br>
            <a:r>
              <a:rPr lang="en-CA" dirty="0" smtClean="0"/>
              <a:t/>
            </a:r>
            <a:br>
              <a:rPr lang="en-CA" dirty="0" smtClean="0"/>
            </a:br>
            <a:r>
              <a:rPr lang="en-CA" dirty="0" smtClean="0"/>
              <a:t>Hurricane Irma, Harvey (people staying in their homes).</a:t>
            </a:r>
            <a:br>
              <a:rPr lang="en-CA" dirty="0" smtClean="0"/>
            </a:br>
            <a:r>
              <a:rPr lang="en-CA" dirty="0" smtClean="0"/>
              <a:t/>
            </a:r>
            <a:br>
              <a:rPr lang="en-CA" dirty="0" smtClean="0"/>
            </a:br>
            <a:endParaRPr lang="en-CA" dirty="0" smtClean="0"/>
          </a:p>
          <a:p>
            <a:r>
              <a:rPr lang="en-CA" b="1" dirty="0" smtClean="0"/>
              <a:t>Adaptations</a:t>
            </a:r>
            <a:r>
              <a:rPr lang="en-CA" dirty="0" smtClean="0"/>
              <a:t> – are genetic variations that is favoured by selection and is a trait that provides an advantage to an organism in a specific environment.</a:t>
            </a:r>
            <a:br>
              <a:rPr lang="en-CA" dirty="0" smtClean="0"/>
            </a:br>
            <a:endParaRPr lang="en-CA" dirty="0" smtClean="0"/>
          </a:p>
          <a:p>
            <a:endParaRPr lang="en-CA" dirty="0"/>
          </a:p>
          <a:p>
            <a:endParaRPr lang="en-CA" dirty="0"/>
          </a:p>
        </p:txBody>
      </p:sp>
    </p:spTree>
    <p:extLst>
      <p:ext uri="{BB962C8B-B14F-4D97-AF65-F5344CB8AC3E}">
        <p14:creationId xmlns:p14="http://schemas.microsoft.com/office/powerpoint/2010/main" val="4521469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Read 18.1  of OpenStax</a:t>
            </a:r>
            <a:endParaRPr lang="en-CA" dirty="0"/>
          </a:p>
        </p:txBody>
      </p:sp>
      <p:sp>
        <p:nvSpPr>
          <p:cNvPr id="3" name="Content Placeholder 2"/>
          <p:cNvSpPr>
            <a:spLocks noGrp="1"/>
          </p:cNvSpPr>
          <p:nvPr>
            <p:ph idx="1"/>
          </p:nvPr>
        </p:nvSpPr>
        <p:spPr/>
        <p:txBody>
          <a:bodyPr/>
          <a:lstStyle/>
          <a:p>
            <a:r>
              <a:rPr lang="en-CA" dirty="0" smtClean="0"/>
              <a:t>Expect a quiz next day. (Questions 42-46 on page 753,754)</a:t>
            </a:r>
            <a:endParaRPr lang="en-CA" dirty="0"/>
          </a:p>
        </p:txBody>
      </p:sp>
    </p:spTree>
    <p:extLst>
      <p:ext uri="{BB962C8B-B14F-4D97-AF65-F5344CB8AC3E}">
        <p14:creationId xmlns:p14="http://schemas.microsoft.com/office/powerpoint/2010/main" val="41616656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Peppered Moth – Selection at Work</a:t>
            </a:r>
            <a:endParaRPr lang="en-CA" dirty="0"/>
          </a:p>
        </p:txBody>
      </p:sp>
      <p:sp>
        <p:nvSpPr>
          <p:cNvPr id="3" name="Content Placeholder 2"/>
          <p:cNvSpPr>
            <a:spLocks noGrp="1"/>
          </p:cNvSpPr>
          <p:nvPr>
            <p:ph idx="1"/>
          </p:nvPr>
        </p:nvSpPr>
        <p:spPr/>
        <p:txBody>
          <a:bodyPr/>
          <a:lstStyle/>
          <a:p>
            <a:r>
              <a:rPr lang="en-CA" dirty="0" smtClean="0"/>
              <a:t>Complete the Peppered Moth Activity</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Environments change and act as a selective pressure on populations of organisms. However these phenotypic variations are present due to mutations in genetic code causing new gene combinations (these combinations may lead to increased/decreased production of certain proteins).</a:t>
            </a:r>
            <a:endParaRPr lang="en-CA" dirty="0"/>
          </a:p>
        </p:txBody>
      </p:sp>
    </p:spTree>
    <p:extLst>
      <p:ext uri="{BB962C8B-B14F-4D97-AF65-F5344CB8AC3E}">
        <p14:creationId xmlns:p14="http://schemas.microsoft.com/office/powerpoint/2010/main" val="41942309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Random events and evolution</a:t>
            </a:r>
            <a:endParaRPr lang="en-CA" dirty="0"/>
          </a:p>
        </p:txBody>
      </p:sp>
      <p:sp>
        <p:nvSpPr>
          <p:cNvPr id="3" name="Content Placeholder 2"/>
          <p:cNvSpPr>
            <a:spLocks noGrp="1"/>
          </p:cNvSpPr>
          <p:nvPr>
            <p:ph idx="1"/>
          </p:nvPr>
        </p:nvSpPr>
        <p:spPr/>
        <p:txBody>
          <a:bodyPr/>
          <a:lstStyle/>
          <a:p>
            <a:pPr marL="0" indent="0">
              <a:buNone/>
            </a:pPr>
            <a:r>
              <a:rPr lang="en-CA" dirty="0" smtClean="0"/>
              <a:t>Chance (meteors, volcanic activities), can influence the evolutionary process. Also called </a:t>
            </a:r>
            <a:r>
              <a:rPr lang="en-CA" b="1" dirty="0" smtClean="0"/>
              <a:t>genetic drift</a:t>
            </a:r>
            <a:r>
              <a:rPr lang="en-CA" dirty="0"/>
              <a:t> </a:t>
            </a:r>
            <a:r>
              <a:rPr lang="en-CA" dirty="0" smtClean="0"/>
              <a:t>– right place, right time. Bottleneck effect – population is thinned in a large event (disease).</a:t>
            </a:r>
            <a:br>
              <a:rPr lang="en-CA" dirty="0" smtClean="0"/>
            </a:br>
            <a:endParaRPr lang="en-CA" dirty="0" smtClean="0"/>
          </a:p>
          <a:p>
            <a:r>
              <a:rPr lang="en-CA" dirty="0" smtClean="0"/>
              <a:t>Would this more readily affect a large population or a small population?</a:t>
            </a:r>
            <a:br>
              <a:rPr lang="en-CA" dirty="0" smtClean="0"/>
            </a:br>
            <a:r>
              <a:rPr lang="en-CA" dirty="0" smtClean="0"/>
              <a:t/>
            </a:r>
            <a:br>
              <a:rPr lang="en-CA" dirty="0" smtClean="0"/>
            </a:br>
            <a:endParaRPr lang="en-CA" dirty="0" smtClean="0"/>
          </a:p>
          <a:p>
            <a:r>
              <a:rPr lang="en-CA" dirty="0" smtClean="0">
                <a:hlinkClick r:id="rId2"/>
              </a:rPr>
              <a:t>Banff Snails</a:t>
            </a:r>
            <a:endParaRPr lang="en-CA" dirty="0"/>
          </a:p>
        </p:txBody>
      </p:sp>
    </p:spTree>
    <p:extLst>
      <p:ext uri="{BB962C8B-B14F-4D97-AF65-F5344CB8AC3E}">
        <p14:creationId xmlns:p14="http://schemas.microsoft.com/office/powerpoint/2010/main" val="34497598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CA" dirty="0" smtClean="0"/>
              <a:t>Genetic Drift and The Bottleneck Effect</a:t>
            </a:r>
            <a:endParaRPr lang="en-CA" dirty="0"/>
          </a:p>
        </p:txBody>
      </p:sp>
      <p:sp>
        <p:nvSpPr>
          <p:cNvPr id="3" name="Content Placeholder 2"/>
          <p:cNvSpPr>
            <a:spLocks noGrp="1"/>
          </p:cNvSpPr>
          <p:nvPr>
            <p:ph idx="1"/>
          </p:nvPr>
        </p:nvSpPr>
        <p:spPr>
          <a:xfrm>
            <a:off x="165100" y="1213699"/>
            <a:ext cx="5969000" cy="5467320"/>
          </a:xfrm>
        </p:spPr>
        <p:txBody>
          <a:bodyPr>
            <a:normAutofit/>
          </a:bodyPr>
          <a:lstStyle/>
          <a:p>
            <a:r>
              <a:rPr lang="en-CA" dirty="0" smtClean="0"/>
              <a:t>Genetic Drift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Bottleneck effect  </a:t>
            </a:r>
            <a:endParaRPr lang="en-CA" dirty="0"/>
          </a:p>
          <a:p>
            <a:endParaRPr lang="en-CA" dirty="0" smtClean="0"/>
          </a:p>
          <a:p>
            <a:endParaRPr lang="en-CA" dirty="0"/>
          </a:p>
          <a:p>
            <a:endParaRPr lang="en-CA" dirty="0" smtClean="0"/>
          </a:p>
          <a:p>
            <a:endParaRPr lang="en-CA" dirty="0"/>
          </a:p>
          <a:p>
            <a:r>
              <a:rPr lang="en-CA" dirty="0" smtClean="0"/>
              <a:t>Founder  effect</a:t>
            </a:r>
            <a:endParaRPr lang="en-CA" dirty="0"/>
          </a:p>
        </p:txBody>
      </p:sp>
      <p:pic>
        <p:nvPicPr>
          <p:cNvPr id="5" name="Picture 4"/>
          <p:cNvPicPr>
            <a:picLocks noChangeAspect="1"/>
          </p:cNvPicPr>
          <p:nvPr/>
        </p:nvPicPr>
        <p:blipFill>
          <a:blip r:embed="rId2"/>
          <a:stretch>
            <a:fillRect/>
          </a:stretch>
        </p:blipFill>
        <p:spPr>
          <a:xfrm>
            <a:off x="6299200" y="3286125"/>
            <a:ext cx="4762500" cy="3571875"/>
          </a:xfrm>
          <a:prstGeom prst="rect">
            <a:avLst/>
          </a:prstGeom>
        </p:spPr>
      </p:pic>
      <p:pic>
        <p:nvPicPr>
          <p:cNvPr id="4" name="Picture 3"/>
          <p:cNvPicPr>
            <a:picLocks noChangeAspect="1"/>
          </p:cNvPicPr>
          <p:nvPr/>
        </p:nvPicPr>
        <p:blipFill>
          <a:blip r:embed="rId3"/>
          <a:stretch>
            <a:fillRect/>
          </a:stretch>
        </p:blipFill>
        <p:spPr>
          <a:xfrm>
            <a:off x="6807200" y="879476"/>
            <a:ext cx="5179373" cy="2509892"/>
          </a:xfrm>
          <a:prstGeom prst="rect">
            <a:avLst/>
          </a:prstGeom>
        </p:spPr>
      </p:pic>
    </p:spTree>
    <p:extLst>
      <p:ext uri="{BB962C8B-B14F-4D97-AF65-F5344CB8AC3E}">
        <p14:creationId xmlns:p14="http://schemas.microsoft.com/office/powerpoint/2010/main" val="15001182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CA" dirty="0" smtClean="0"/>
              <a:t>Genetic Drift and The Bottleneck Effect</a:t>
            </a:r>
            <a:endParaRPr lang="en-CA" dirty="0"/>
          </a:p>
        </p:txBody>
      </p:sp>
      <p:sp>
        <p:nvSpPr>
          <p:cNvPr id="3" name="Content Placeholder 2"/>
          <p:cNvSpPr>
            <a:spLocks noGrp="1"/>
          </p:cNvSpPr>
          <p:nvPr>
            <p:ph idx="1"/>
          </p:nvPr>
        </p:nvSpPr>
        <p:spPr>
          <a:xfrm>
            <a:off x="165100" y="1213698"/>
            <a:ext cx="5969000" cy="5288701"/>
          </a:xfrm>
        </p:spPr>
        <p:txBody>
          <a:bodyPr>
            <a:normAutofit fontScale="92500" lnSpcReduction="20000"/>
          </a:bodyPr>
          <a:lstStyle/>
          <a:p>
            <a:r>
              <a:rPr lang="en-CA" b="1" dirty="0" smtClean="0"/>
              <a:t>Genetic Drift </a:t>
            </a:r>
            <a:r>
              <a:rPr lang="en-CA" dirty="0" smtClean="0"/>
              <a:t>involves the chance disappearance of alleles in a population due to an external event. A nonselective process.</a:t>
            </a:r>
            <a:br>
              <a:rPr lang="en-CA" dirty="0" smtClean="0"/>
            </a:br>
            <a:endParaRPr lang="en-CA" dirty="0" smtClean="0"/>
          </a:p>
          <a:p>
            <a:r>
              <a:rPr lang="en-CA" b="1" dirty="0" smtClean="0"/>
              <a:t>Bottleneck effect </a:t>
            </a:r>
            <a:r>
              <a:rPr lang="en-CA" dirty="0" smtClean="0"/>
              <a:t>causes a random thinning (decrease) of the population that may lead to the disappearance of certain traits in a population.</a:t>
            </a:r>
            <a:br>
              <a:rPr lang="en-CA" dirty="0" smtClean="0"/>
            </a:br>
            <a:endParaRPr lang="en-CA" dirty="0" smtClean="0"/>
          </a:p>
          <a:p>
            <a:r>
              <a:rPr lang="en-CA" dirty="0" smtClean="0"/>
              <a:t>Smaller populations are at a greater risk of losing diversity!</a:t>
            </a:r>
          </a:p>
          <a:p>
            <a:r>
              <a:rPr lang="en-CA" b="1" dirty="0"/>
              <a:t>Founder effect </a:t>
            </a:r>
            <a:r>
              <a:rPr lang="en-CA" dirty="0"/>
              <a:t>(with these new smaller populations certain less common traits can become more prevalent in a specific group).</a:t>
            </a:r>
          </a:p>
          <a:p>
            <a:endParaRPr lang="en-CA" dirty="0"/>
          </a:p>
        </p:txBody>
      </p:sp>
      <p:pic>
        <p:nvPicPr>
          <p:cNvPr id="5" name="Picture 4"/>
          <p:cNvPicPr>
            <a:picLocks noChangeAspect="1"/>
          </p:cNvPicPr>
          <p:nvPr/>
        </p:nvPicPr>
        <p:blipFill>
          <a:blip r:embed="rId2"/>
          <a:stretch>
            <a:fillRect/>
          </a:stretch>
        </p:blipFill>
        <p:spPr>
          <a:xfrm>
            <a:off x="6299200" y="3286125"/>
            <a:ext cx="4762500" cy="3571875"/>
          </a:xfrm>
          <a:prstGeom prst="rect">
            <a:avLst/>
          </a:prstGeom>
        </p:spPr>
      </p:pic>
      <p:pic>
        <p:nvPicPr>
          <p:cNvPr id="4" name="Picture 3"/>
          <p:cNvPicPr>
            <a:picLocks noChangeAspect="1"/>
          </p:cNvPicPr>
          <p:nvPr/>
        </p:nvPicPr>
        <p:blipFill>
          <a:blip r:embed="rId3"/>
          <a:stretch>
            <a:fillRect/>
          </a:stretch>
        </p:blipFill>
        <p:spPr>
          <a:xfrm>
            <a:off x="6807200" y="879476"/>
            <a:ext cx="5179373" cy="2509892"/>
          </a:xfrm>
          <a:prstGeom prst="rect">
            <a:avLst/>
          </a:prstGeom>
        </p:spPr>
      </p:pic>
    </p:spTree>
    <p:extLst>
      <p:ext uri="{BB962C8B-B14F-4D97-AF65-F5344CB8AC3E}">
        <p14:creationId xmlns:p14="http://schemas.microsoft.com/office/powerpoint/2010/main" val="5019856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dirty="0" smtClean="0"/>
              <a:t>Population Genetics and Hardy-Weinberg</a:t>
            </a:r>
            <a:endParaRPr lang="en-CA" dirty="0"/>
          </a:p>
        </p:txBody>
      </p:sp>
      <p:sp>
        <p:nvSpPr>
          <p:cNvPr id="7" name="Text Placeholder 6"/>
          <p:cNvSpPr>
            <a:spLocks noGrp="1"/>
          </p:cNvSpPr>
          <p:nvPr>
            <p:ph type="body" idx="1"/>
          </p:nvPr>
        </p:nvSpPr>
        <p:spPr/>
        <p:txBody>
          <a:bodyPr/>
          <a:lstStyle/>
          <a:p>
            <a:r>
              <a:rPr lang="en-CA" dirty="0" smtClean="0"/>
              <a:t>“</a:t>
            </a:r>
            <a:r>
              <a:rPr lang="en-US" dirty="0"/>
              <a:t>a population’s allele and genotype frequencies are inherently stable unless some kind of evolutionary force is acting upon the population, neither the allele nor the genotypic frequencies would change”</a:t>
            </a:r>
            <a:r>
              <a:rPr lang="en-CA" dirty="0" smtClean="0"/>
              <a:t/>
            </a:r>
            <a:br>
              <a:rPr lang="en-CA" dirty="0" smtClean="0"/>
            </a:br>
            <a:r>
              <a:rPr lang="en-CA" b="1" dirty="0" smtClean="0"/>
              <a:t>Recommended Reading: AP Biology OpenStax Chapter 19.1</a:t>
            </a:r>
            <a:endParaRPr lang="en-CA" b="1" dirty="0"/>
          </a:p>
        </p:txBody>
      </p:sp>
    </p:spTree>
    <p:extLst>
      <p:ext uri="{BB962C8B-B14F-4D97-AF65-F5344CB8AC3E}">
        <p14:creationId xmlns:p14="http://schemas.microsoft.com/office/powerpoint/2010/main" val="15287557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Hardy-Weinberg Principle of Equilibrium</a:t>
            </a:r>
            <a:endParaRPr lang="en-CA" dirty="0"/>
          </a:p>
        </p:txBody>
      </p:sp>
      <p:sp>
        <p:nvSpPr>
          <p:cNvPr id="5" name="Content Placeholder 4"/>
          <p:cNvSpPr>
            <a:spLocks noGrp="1"/>
          </p:cNvSpPr>
          <p:nvPr>
            <p:ph idx="1"/>
          </p:nvPr>
        </p:nvSpPr>
        <p:spPr>
          <a:xfrm>
            <a:off x="419100" y="1690688"/>
            <a:ext cx="11353800" cy="4351338"/>
          </a:xfrm>
        </p:spPr>
        <p:txBody>
          <a:bodyPr>
            <a:normAutofit fontScale="92500" lnSpcReduction="10000"/>
          </a:bodyPr>
          <a:lstStyle/>
          <a:p>
            <a:pPr marL="0" indent="0">
              <a:buNone/>
            </a:pPr>
            <a:r>
              <a:rPr lang="en-CA" dirty="0" smtClean="0"/>
              <a:t>Hardy-Weinberg is a means to assess allele frequency in a population,  assuming no evolution is occurring means that the distribution or frequency of alleles should remain the same (evolution obviously </a:t>
            </a:r>
            <a:r>
              <a:rPr lang="en-CA" b="1" dirty="0" smtClean="0"/>
              <a:t>is</a:t>
            </a:r>
            <a:r>
              <a:rPr lang="en-CA" dirty="0" smtClean="0"/>
              <a:t> occurring, but we can still use it as a snapshot). In order to use it, the following needs to occur</a:t>
            </a:r>
          </a:p>
          <a:p>
            <a:endParaRPr lang="en-CA" dirty="0"/>
          </a:p>
          <a:p>
            <a:pPr lvl="0"/>
            <a:r>
              <a:rPr lang="en-CA" b="1" dirty="0" smtClean="0"/>
              <a:t> </a:t>
            </a:r>
            <a:endParaRPr lang="en-CA" dirty="0"/>
          </a:p>
          <a:p>
            <a:pPr lvl="0"/>
            <a:r>
              <a:rPr lang="en-CA" b="1" dirty="0" smtClean="0"/>
              <a:t> </a:t>
            </a:r>
            <a:endParaRPr lang="en-CA" dirty="0"/>
          </a:p>
          <a:p>
            <a:pPr lvl="0"/>
            <a:r>
              <a:rPr lang="en-CA" b="1" dirty="0" smtClean="0"/>
              <a:t> </a:t>
            </a:r>
            <a:endParaRPr lang="en-CA" dirty="0"/>
          </a:p>
          <a:p>
            <a:pPr lvl="0"/>
            <a:r>
              <a:rPr lang="en-CA" b="1" dirty="0" smtClean="0"/>
              <a:t> </a:t>
            </a:r>
            <a:endParaRPr lang="en-CA" dirty="0"/>
          </a:p>
          <a:p>
            <a:pPr lvl="0"/>
            <a:r>
              <a:rPr lang="en-CA" b="1" dirty="0" smtClean="0"/>
              <a:t> </a:t>
            </a:r>
            <a:endParaRPr lang="en-CA" dirty="0"/>
          </a:p>
          <a:p>
            <a:endParaRPr lang="en-CA" dirty="0"/>
          </a:p>
        </p:txBody>
      </p:sp>
      <p:sp>
        <p:nvSpPr>
          <p:cNvPr id="6" name="TextBox 5"/>
          <p:cNvSpPr txBox="1"/>
          <p:nvPr/>
        </p:nvSpPr>
        <p:spPr>
          <a:xfrm>
            <a:off x="9335729" y="6282813"/>
            <a:ext cx="2639961" cy="369332"/>
          </a:xfrm>
          <a:prstGeom prst="rect">
            <a:avLst/>
          </a:prstGeom>
          <a:noFill/>
        </p:spPr>
        <p:txBody>
          <a:bodyPr wrap="square" rtlCol="0">
            <a:spAutoFit/>
          </a:bodyPr>
          <a:lstStyle/>
          <a:p>
            <a:r>
              <a:rPr lang="en-CA" dirty="0" smtClean="0"/>
              <a:t>Flaws in all of this?</a:t>
            </a:r>
            <a:endParaRPr lang="en-CA" dirty="0"/>
          </a:p>
        </p:txBody>
      </p:sp>
    </p:spTree>
    <p:extLst>
      <p:ext uri="{BB962C8B-B14F-4D97-AF65-F5344CB8AC3E}">
        <p14:creationId xmlns:p14="http://schemas.microsoft.com/office/powerpoint/2010/main" val="16144058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Hardy-Weinberg Principle of Equilibrium</a:t>
            </a:r>
            <a:endParaRPr lang="en-CA" dirty="0"/>
          </a:p>
        </p:txBody>
      </p:sp>
      <p:sp>
        <p:nvSpPr>
          <p:cNvPr id="5" name="Content Placeholder 4"/>
          <p:cNvSpPr>
            <a:spLocks noGrp="1"/>
          </p:cNvSpPr>
          <p:nvPr>
            <p:ph idx="1"/>
          </p:nvPr>
        </p:nvSpPr>
        <p:spPr>
          <a:xfrm>
            <a:off x="419100" y="1690688"/>
            <a:ext cx="11353800" cy="4351338"/>
          </a:xfrm>
        </p:spPr>
        <p:txBody>
          <a:bodyPr>
            <a:normAutofit fontScale="92500" lnSpcReduction="20000"/>
          </a:bodyPr>
          <a:lstStyle/>
          <a:p>
            <a:pPr marL="0" indent="0">
              <a:buNone/>
            </a:pPr>
            <a:r>
              <a:rPr lang="en-CA" dirty="0" smtClean="0"/>
              <a:t>Hardy-Weinberg is a means to assess allele frequency in a population,  assuming no evolution is occurring means that the distribution or frequency of alleles should remain the same (evolution obviously </a:t>
            </a:r>
            <a:r>
              <a:rPr lang="en-CA" b="1" dirty="0" smtClean="0"/>
              <a:t>is</a:t>
            </a:r>
            <a:r>
              <a:rPr lang="en-CA" dirty="0" smtClean="0"/>
              <a:t> occurring, but we can still use it as a snapshot). In order to use it, the following needs to occur</a:t>
            </a:r>
          </a:p>
          <a:p>
            <a:endParaRPr lang="en-CA" dirty="0"/>
          </a:p>
          <a:p>
            <a:pPr lvl="0"/>
            <a:r>
              <a:rPr lang="en-CA" b="1" dirty="0"/>
              <a:t>No mutations must occur so that new alleles do not enter the population.</a:t>
            </a:r>
            <a:endParaRPr lang="en-CA" dirty="0"/>
          </a:p>
          <a:p>
            <a:pPr lvl="0"/>
            <a:r>
              <a:rPr lang="en-CA" b="1" dirty="0"/>
              <a:t>No gene flow can occur (i.e. no migration of individuals into, or out of, the population).</a:t>
            </a:r>
            <a:endParaRPr lang="en-CA" dirty="0"/>
          </a:p>
          <a:p>
            <a:pPr lvl="0"/>
            <a:r>
              <a:rPr lang="en-CA" b="1" dirty="0"/>
              <a:t>Random mating must occur (i.e. individuals must pair by chance)</a:t>
            </a:r>
            <a:endParaRPr lang="en-CA" dirty="0"/>
          </a:p>
          <a:p>
            <a:pPr lvl="0"/>
            <a:r>
              <a:rPr lang="en-CA" b="1" dirty="0"/>
              <a:t>The population must be large so that no genetic drift (random chance) can cause the allele frequencies to change.</a:t>
            </a:r>
            <a:endParaRPr lang="en-CA" dirty="0"/>
          </a:p>
          <a:p>
            <a:pPr lvl="0"/>
            <a:r>
              <a:rPr lang="en-CA" b="1" dirty="0"/>
              <a:t>No selection can occur so that certain alleles are not selected for, or against.</a:t>
            </a:r>
            <a:endParaRPr lang="en-CA" dirty="0"/>
          </a:p>
          <a:p>
            <a:endParaRPr lang="en-CA" dirty="0"/>
          </a:p>
        </p:txBody>
      </p:sp>
      <p:sp>
        <p:nvSpPr>
          <p:cNvPr id="6" name="TextBox 5"/>
          <p:cNvSpPr txBox="1"/>
          <p:nvPr/>
        </p:nvSpPr>
        <p:spPr>
          <a:xfrm>
            <a:off x="9335729" y="6282813"/>
            <a:ext cx="2639961" cy="369332"/>
          </a:xfrm>
          <a:prstGeom prst="rect">
            <a:avLst/>
          </a:prstGeom>
          <a:noFill/>
        </p:spPr>
        <p:txBody>
          <a:bodyPr wrap="square" rtlCol="0">
            <a:spAutoFit/>
          </a:bodyPr>
          <a:lstStyle/>
          <a:p>
            <a:r>
              <a:rPr lang="en-CA" dirty="0" smtClean="0"/>
              <a:t>Flaws in all of this?</a:t>
            </a:r>
            <a:endParaRPr lang="en-CA" dirty="0"/>
          </a:p>
        </p:txBody>
      </p:sp>
    </p:spTree>
    <p:extLst>
      <p:ext uri="{BB962C8B-B14F-4D97-AF65-F5344CB8AC3E}">
        <p14:creationId xmlns:p14="http://schemas.microsoft.com/office/powerpoint/2010/main" val="42625896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Hardy-Weinberg Equation</a:t>
            </a:r>
            <a:endParaRPr lang="en-CA" dirty="0"/>
          </a:p>
        </p:txBody>
      </p:sp>
      <p:sp>
        <p:nvSpPr>
          <p:cNvPr id="5" name="Content Placeholder 4"/>
          <p:cNvSpPr>
            <a:spLocks noGrp="1"/>
          </p:cNvSpPr>
          <p:nvPr>
            <p:ph idx="1"/>
          </p:nvPr>
        </p:nvSpPr>
        <p:spPr>
          <a:xfrm>
            <a:off x="838200" y="1825625"/>
            <a:ext cx="10515600" cy="3601781"/>
          </a:xfrm>
        </p:spPr>
        <p:txBody>
          <a:bodyPr/>
          <a:lstStyle/>
          <a:p>
            <a:pPr marL="0" indent="0">
              <a:buNone/>
            </a:pPr>
            <a:r>
              <a:rPr lang="en-CA" b="1" dirty="0"/>
              <a:t>p</a:t>
            </a:r>
            <a:r>
              <a:rPr lang="en-CA" b="1" baseline="30000" dirty="0"/>
              <a:t>2</a:t>
            </a:r>
            <a:r>
              <a:rPr lang="en-CA" b="1" dirty="0"/>
              <a:t> + 2pq + q</a:t>
            </a:r>
            <a:r>
              <a:rPr lang="en-CA" b="1" baseline="30000" dirty="0"/>
              <a:t>2</a:t>
            </a:r>
            <a:r>
              <a:rPr lang="en-CA" b="1" dirty="0"/>
              <a:t> = 1 </a:t>
            </a:r>
            <a:r>
              <a:rPr lang="en-CA" b="1" i="1" dirty="0"/>
              <a:t>and</a:t>
            </a:r>
            <a:r>
              <a:rPr lang="en-CA" b="1" dirty="0"/>
              <a:t> p + q = </a:t>
            </a:r>
            <a:r>
              <a:rPr lang="en-CA" b="1" dirty="0" smtClean="0"/>
              <a:t>1</a:t>
            </a:r>
            <a:br>
              <a:rPr lang="en-CA" b="1" dirty="0" smtClean="0"/>
            </a:br>
            <a:endParaRPr lang="en-CA" dirty="0"/>
          </a:p>
          <a:p>
            <a:r>
              <a:rPr lang="en-CA" b="1" dirty="0"/>
              <a:t>p = </a:t>
            </a:r>
            <a:r>
              <a:rPr lang="en-CA" b="1" dirty="0" smtClean="0"/>
              <a:t> </a:t>
            </a:r>
          </a:p>
          <a:p>
            <a:r>
              <a:rPr lang="en-CA" b="1" dirty="0" smtClean="0"/>
              <a:t>q </a:t>
            </a:r>
            <a:r>
              <a:rPr lang="en-CA" b="1" dirty="0"/>
              <a:t>= </a:t>
            </a:r>
            <a:r>
              <a:rPr lang="en-CA" b="1" dirty="0" smtClean="0"/>
              <a:t> </a:t>
            </a:r>
            <a:endParaRPr lang="en-CA" dirty="0"/>
          </a:p>
          <a:p>
            <a:r>
              <a:rPr lang="en-CA" b="1" dirty="0"/>
              <a:t>p</a:t>
            </a:r>
            <a:r>
              <a:rPr lang="en-CA" b="1" baseline="30000" dirty="0"/>
              <a:t>2</a:t>
            </a:r>
            <a:r>
              <a:rPr lang="en-CA" b="1" dirty="0"/>
              <a:t> = </a:t>
            </a:r>
            <a:r>
              <a:rPr lang="en-CA" b="1" dirty="0" smtClean="0"/>
              <a:t> </a:t>
            </a:r>
          </a:p>
          <a:p>
            <a:r>
              <a:rPr lang="en-CA" b="1" dirty="0" smtClean="0"/>
              <a:t>q</a:t>
            </a:r>
            <a:r>
              <a:rPr lang="en-CA" b="1" baseline="30000" dirty="0" smtClean="0"/>
              <a:t>2</a:t>
            </a:r>
            <a:r>
              <a:rPr lang="en-CA" b="1" dirty="0"/>
              <a:t> = </a:t>
            </a:r>
            <a:r>
              <a:rPr lang="en-CA" b="1" dirty="0" smtClean="0"/>
              <a:t> </a:t>
            </a:r>
          </a:p>
          <a:p>
            <a:r>
              <a:rPr lang="en-CA" b="1" dirty="0" smtClean="0"/>
              <a:t>2pq </a:t>
            </a:r>
            <a:r>
              <a:rPr lang="en-CA" b="1" dirty="0"/>
              <a:t>= </a:t>
            </a:r>
            <a:r>
              <a:rPr lang="en-CA" b="1" dirty="0" smtClean="0"/>
              <a:t> </a:t>
            </a:r>
            <a:endParaRPr lang="en-CA" dirty="0"/>
          </a:p>
          <a:p>
            <a:endParaRPr lang="en-CA" dirty="0"/>
          </a:p>
        </p:txBody>
      </p:sp>
      <p:sp>
        <p:nvSpPr>
          <p:cNvPr id="2" name="TextBox 1"/>
          <p:cNvSpPr txBox="1"/>
          <p:nvPr/>
        </p:nvSpPr>
        <p:spPr>
          <a:xfrm>
            <a:off x="8436077" y="5427406"/>
            <a:ext cx="3755923" cy="1200329"/>
          </a:xfrm>
          <a:prstGeom prst="rect">
            <a:avLst/>
          </a:prstGeom>
          <a:noFill/>
        </p:spPr>
        <p:txBody>
          <a:bodyPr wrap="square" rtlCol="0">
            <a:spAutoFit/>
          </a:bodyPr>
          <a:lstStyle/>
          <a:p>
            <a:r>
              <a:rPr lang="en-CA" sz="2400" dirty="0" smtClean="0"/>
              <a:t>Math helps in observing evolution by measuring allelic frequencies!</a:t>
            </a:r>
            <a:endParaRPr lang="en-CA" sz="2400" dirty="0"/>
          </a:p>
        </p:txBody>
      </p:sp>
    </p:spTree>
    <p:extLst>
      <p:ext uri="{BB962C8B-B14F-4D97-AF65-F5344CB8AC3E}">
        <p14:creationId xmlns:p14="http://schemas.microsoft.com/office/powerpoint/2010/main" val="6026846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Hardy-Weinberg Equation</a:t>
            </a:r>
            <a:endParaRPr lang="en-CA" dirty="0"/>
          </a:p>
        </p:txBody>
      </p:sp>
      <p:sp>
        <p:nvSpPr>
          <p:cNvPr id="5" name="Content Placeholder 4"/>
          <p:cNvSpPr>
            <a:spLocks noGrp="1"/>
          </p:cNvSpPr>
          <p:nvPr>
            <p:ph idx="1"/>
          </p:nvPr>
        </p:nvSpPr>
        <p:spPr>
          <a:xfrm>
            <a:off x="838200" y="1825625"/>
            <a:ext cx="10515600" cy="3601781"/>
          </a:xfrm>
        </p:spPr>
        <p:txBody>
          <a:bodyPr/>
          <a:lstStyle/>
          <a:p>
            <a:pPr marL="0" indent="0">
              <a:buNone/>
            </a:pPr>
            <a:r>
              <a:rPr lang="en-CA" b="1" dirty="0"/>
              <a:t>p</a:t>
            </a:r>
            <a:r>
              <a:rPr lang="en-CA" b="1" baseline="30000" dirty="0"/>
              <a:t>2</a:t>
            </a:r>
            <a:r>
              <a:rPr lang="en-CA" b="1" dirty="0"/>
              <a:t> + 2pq + q</a:t>
            </a:r>
            <a:r>
              <a:rPr lang="en-CA" b="1" baseline="30000" dirty="0"/>
              <a:t>2</a:t>
            </a:r>
            <a:r>
              <a:rPr lang="en-CA" b="1" dirty="0"/>
              <a:t> = 1 </a:t>
            </a:r>
            <a:r>
              <a:rPr lang="en-CA" b="1" i="1" dirty="0"/>
              <a:t>and</a:t>
            </a:r>
            <a:r>
              <a:rPr lang="en-CA" b="1" dirty="0"/>
              <a:t> p + q = </a:t>
            </a:r>
            <a:r>
              <a:rPr lang="en-CA" b="1" dirty="0" smtClean="0"/>
              <a:t>1</a:t>
            </a:r>
            <a:br>
              <a:rPr lang="en-CA" b="1" dirty="0" smtClean="0"/>
            </a:br>
            <a:endParaRPr lang="en-CA" dirty="0"/>
          </a:p>
          <a:p>
            <a:r>
              <a:rPr lang="en-CA" b="1" dirty="0"/>
              <a:t>p = frequency of the dominant allele in the </a:t>
            </a:r>
            <a:r>
              <a:rPr lang="en-CA" b="1" dirty="0" smtClean="0"/>
              <a:t>population (A)</a:t>
            </a:r>
          </a:p>
          <a:p>
            <a:r>
              <a:rPr lang="en-CA" b="1" dirty="0" smtClean="0"/>
              <a:t>q </a:t>
            </a:r>
            <a:r>
              <a:rPr lang="en-CA" b="1" dirty="0"/>
              <a:t>= frequency of the recessive allele in the </a:t>
            </a:r>
            <a:r>
              <a:rPr lang="en-CA" b="1" dirty="0" smtClean="0"/>
              <a:t>population (a)</a:t>
            </a:r>
            <a:endParaRPr lang="en-CA" dirty="0"/>
          </a:p>
          <a:p>
            <a:r>
              <a:rPr lang="en-CA" b="1" dirty="0"/>
              <a:t>p</a:t>
            </a:r>
            <a:r>
              <a:rPr lang="en-CA" b="1" baseline="30000" dirty="0"/>
              <a:t>2</a:t>
            </a:r>
            <a:r>
              <a:rPr lang="en-CA" b="1" dirty="0"/>
              <a:t> = percentage of homozygous dominant </a:t>
            </a:r>
            <a:r>
              <a:rPr lang="en-CA" b="1" dirty="0" smtClean="0"/>
              <a:t>individuals (AA)</a:t>
            </a:r>
          </a:p>
          <a:p>
            <a:r>
              <a:rPr lang="en-CA" b="1" dirty="0" smtClean="0"/>
              <a:t>q</a:t>
            </a:r>
            <a:r>
              <a:rPr lang="en-CA" b="1" baseline="30000" dirty="0" smtClean="0"/>
              <a:t>2</a:t>
            </a:r>
            <a:r>
              <a:rPr lang="en-CA" b="1" dirty="0"/>
              <a:t> = percentage of homozygous recessive </a:t>
            </a:r>
            <a:r>
              <a:rPr lang="en-CA" b="1" dirty="0" smtClean="0"/>
              <a:t>individuals (aa)</a:t>
            </a:r>
          </a:p>
          <a:p>
            <a:r>
              <a:rPr lang="en-CA" b="1" dirty="0" smtClean="0"/>
              <a:t>2pq </a:t>
            </a:r>
            <a:r>
              <a:rPr lang="en-CA" b="1" dirty="0"/>
              <a:t>= percentage of heterozygous </a:t>
            </a:r>
            <a:r>
              <a:rPr lang="en-CA" b="1" dirty="0" smtClean="0"/>
              <a:t>individuals (Aa)</a:t>
            </a:r>
            <a:endParaRPr lang="en-CA" dirty="0"/>
          </a:p>
          <a:p>
            <a:endParaRPr lang="en-CA" dirty="0"/>
          </a:p>
        </p:txBody>
      </p:sp>
      <p:sp>
        <p:nvSpPr>
          <p:cNvPr id="2" name="TextBox 1"/>
          <p:cNvSpPr txBox="1"/>
          <p:nvPr/>
        </p:nvSpPr>
        <p:spPr>
          <a:xfrm>
            <a:off x="8436077" y="5427406"/>
            <a:ext cx="3755923" cy="1200329"/>
          </a:xfrm>
          <a:prstGeom prst="rect">
            <a:avLst/>
          </a:prstGeom>
          <a:noFill/>
        </p:spPr>
        <p:txBody>
          <a:bodyPr wrap="square" rtlCol="0">
            <a:spAutoFit/>
          </a:bodyPr>
          <a:lstStyle/>
          <a:p>
            <a:r>
              <a:rPr lang="en-CA" sz="2400" dirty="0" smtClean="0"/>
              <a:t>Math helps in observing evolution by measuring allelic frequencies!</a:t>
            </a:r>
            <a:endParaRPr lang="en-CA" sz="2400" dirty="0"/>
          </a:p>
        </p:txBody>
      </p:sp>
    </p:spTree>
    <p:extLst>
      <p:ext uri="{BB962C8B-B14F-4D97-AF65-F5344CB8AC3E}">
        <p14:creationId xmlns:p14="http://schemas.microsoft.com/office/powerpoint/2010/main" val="19032856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Problem</a:t>
            </a:r>
            <a:endParaRPr lang="en-CA" dirty="0"/>
          </a:p>
        </p:txBody>
      </p:sp>
      <p:sp>
        <p:nvSpPr>
          <p:cNvPr id="3" name="Content Placeholder 2"/>
          <p:cNvSpPr>
            <a:spLocks noGrp="1"/>
          </p:cNvSpPr>
          <p:nvPr>
            <p:ph idx="1"/>
          </p:nvPr>
        </p:nvSpPr>
        <p:spPr/>
        <p:txBody>
          <a:bodyPr/>
          <a:lstStyle/>
          <a:p>
            <a:r>
              <a:rPr lang="en-CA" b="1" dirty="0"/>
              <a:t>You have sampled a population in which you know that the percentage of the homozygous recessive genotype (aa) is 36%. Using that 36%, calculate the following:</a:t>
            </a:r>
            <a:endParaRPr lang="en-CA" sz="2000" dirty="0"/>
          </a:p>
          <a:p>
            <a:pPr lvl="1"/>
            <a:r>
              <a:rPr lang="en-CA" b="1" dirty="0"/>
              <a:t>The frequency of the "aa" genotype.</a:t>
            </a:r>
            <a:endParaRPr lang="en-CA" sz="1800" dirty="0"/>
          </a:p>
          <a:p>
            <a:pPr lvl="1"/>
            <a:r>
              <a:rPr lang="en-CA" b="1" dirty="0"/>
              <a:t>The frequency of the "a" allele.</a:t>
            </a:r>
            <a:endParaRPr lang="en-CA" sz="1800" dirty="0"/>
          </a:p>
          <a:p>
            <a:pPr lvl="1"/>
            <a:r>
              <a:rPr lang="en-CA" b="1" dirty="0"/>
              <a:t>The frequency of the "A" allele.</a:t>
            </a:r>
            <a:endParaRPr lang="en-CA" sz="1800" dirty="0"/>
          </a:p>
          <a:p>
            <a:pPr lvl="1"/>
            <a:r>
              <a:rPr lang="en-CA" b="1" dirty="0"/>
              <a:t>The frequencies of the genotypes "AA" and "Aa."</a:t>
            </a:r>
            <a:endParaRPr lang="en-CA" sz="1800" dirty="0"/>
          </a:p>
          <a:p>
            <a:pPr lvl="1"/>
            <a:r>
              <a:rPr lang="en-CA" b="1" dirty="0"/>
              <a:t>The frequencies of the two possible phenotypes if "A" is completely dominant over "a."</a:t>
            </a:r>
            <a:endParaRPr lang="en-CA" sz="1800" dirty="0"/>
          </a:p>
          <a:p>
            <a:endParaRPr lang="en-CA" dirty="0"/>
          </a:p>
        </p:txBody>
      </p:sp>
    </p:spTree>
    <p:extLst>
      <p:ext uri="{BB962C8B-B14F-4D97-AF65-F5344CB8AC3E}">
        <p14:creationId xmlns:p14="http://schemas.microsoft.com/office/powerpoint/2010/main" val="1880356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Example </a:t>
            </a:r>
            <a:r>
              <a:rPr lang="en-CA" dirty="0" smtClean="0"/>
              <a:t>Problem #2</a:t>
            </a:r>
            <a:endParaRPr lang="en-CA" dirty="0"/>
          </a:p>
        </p:txBody>
      </p:sp>
      <p:sp>
        <p:nvSpPr>
          <p:cNvPr id="3" name="Content Placeholder 2"/>
          <p:cNvSpPr>
            <a:spLocks noGrp="1"/>
          </p:cNvSpPr>
          <p:nvPr>
            <p:ph idx="1"/>
          </p:nvPr>
        </p:nvSpPr>
        <p:spPr/>
        <p:txBody>
          <a:bodyPr/>
          <a:lstStyle/>
          <a:p>
            <a:r>
              <a:rPr lang="en-CA" b="1" dirty="0"/>
              <a:t>There are 100 students in a class. Ninety-six did well in the course whereas four blew it totally and received a grade of F. Sorry. In the highly unlikely event that these traits are genetic rather than environmental, if these traits involve dominant and recessive alleles, and if the four (4%) represent the frequency of the homozygous recessive condition, please calculate the following:</a:t>
            </a:r>
            <a:endParaRPr lang="en-CA" sz="2000" dirty="0"/>
          </a:p>
          <a:p>
            <a:pPr lvl="1"/>
            <a:r>
              <a:rPr lang="en-CA" b="1" dirty="0"/>
              <a:t>The frequency of the recessive allele.</a:t>
            </a:r>
            <a:endParaRPr lang="en-CA" sz="1800" dirty="0"/>
          </a:p>
          <a:p>
            <a:pPr lvl="1"/>
            <a:r>
              <a:rPr lang="en-CA" b="1" dirty="0"/>
              <a:t>The frequency of the dominant </a:t>
            </a:r>
            <a:r>
              <a:rPr lang="en-CA" b="1" dirty="0" smtClean="0"/>
              <a:t>allele.</a:t>
            </a:r>
            <a:endParaRPr lang="en-CA" sz="1800" dirty="0"/>
          </a:p>
          <a:p>
            <a:pPr lvl="1"/>
            <a:r>
              <a:rPr lang="en-CA" b="1" dirty="0" smtClean="0"/>
              <a:t>The </a:t>
            </a:r>
            <a:r>
              <a:rPr lang="en-CA" b="1" dirty="0"/>
              <a:t>frequency of heterozygous individuals</a:t>
            </a:r>
            <a:endParaRPr lang="en-CA" dirty="0"/>
          </a:p>
        </p:txBody>
      </p:sp>
    </p:spTree>
    <p:extLst>
      <p:ext uri="{BB962C8B-B14F-4D97-AF65-F5344CB8AC3E}">
        <p14:creationId xmlns:p14="http://schemas.microsoft.com/office/powerpoint/2010/main" val="20254476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Example </a:t>
            </a:r>
            <a:r>
              <a:rPr lang="en-CA" dirty="0" smtClean="0"/>
              <a:t>Problem #3</a:t>
            </a:r>
            <a:endParaRPr lang="en-CA" dirty="0"/>
          </a:p>
        </p:txBody>
      </p:sp>
      <p:sp>
        <p:nvSpPr>
          <p:cNvPr id="3" name="Content Placeholder 2"/>
          <p:cNvSpPr>
            <a:spLocks noGrp="1"/>
          </p:cNvSpPr>
          <p:nvPr>
            <p:ph idx="1"/>
          </p:nvPr>
        </p:nvSpPr>
        <p:spPr/>
        <p:txBody>
          <a:bodyPr/>
          <a:lstStyle/>
          <a:p>
            <a:pPr marL="0" marR="0">
              <a:lnSpc>
                <a:spcPct val="107000"/>
              </a:lnSpc>
              <a:spcBef>
                <a:spcPts val="0"/>
              </a:spcBef>
              <a:spcAft>
                <a:spcPts val="800"/>
              </a:spcAft>
            </a:pPr>
            <a:r>
              <a:rPr lang="en-CA" dirty="0">
                <a:latin typeface="Verdana" panose="020B0604030504040204" pitchFamily="34" charset="0"/>
                <a:ea typeface="Calibri" panose="020F0502020204030204" pitchFamily="34" charset="0"/>
                <a:cs typeface="Times New Roman" panose="02020603050405020304" pitchFamily="18" charset="0"/>
              </a:rPr>
              <a:t>In a large, but isolated population of Moose Jaw cats, we observe that it is 67% long haired cats. Long hair is caused by the double recessive genotype “</a:t>
            </a:r>
            <a:r>
              <a:rPr lang="en-CA" dirty="0" err="1">
                <a:latin typeface="Verdana" panose="020B0604030504040204" pitchFamily="34" charset="0"/>
                <a:ea typeface="Calibri" panose="020F0502020204030204" pitchFamily="34" charset="0"/>
                <a:cs typeface="Times New Roman" panose="02020603050405020304" pitchFamily="18" charset="0"/>
              </a:rPr>
              <a:t>hh</a:t>
            </a:r>
            <a:r>
              <a:rPr lang="en-CA" dirty="0">
                <a:latin typeface="Verdana" panose="020B0604030504040204" pitchFamily="34" charset="0"/>
                <a:ea typeface="Calibri" panose="020F0502020204030204" pitchFamily="34" charset="0"/>
                <a:cs typeface="Times New Roman" panose="02020603050405020304" pitchFamily="18" charset="0"/>
              </a:rPr>
              <a:t>”. Calculate the allelic and genotypic frequencies for this population. Five generations later, we observe that the population is 80% long haired cats. Calculate the allelic and genotypic frequencies of this population. Then compare the two and provide and explanation for the potential differences in frequencies, if any.</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47205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Long-haired cat example</a:t>
            </a:r>
            <a:endParaRPr lang="en-CA"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6788917" y="1680033"/>
            <a:ext cx="5217010" cy="3912757"/>
          </a:xfr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6527" r="17839"/>
          <a:stretch/>
        </p:blipFill>
        <p:spPr>
          <a:xfrm rot="5400000">
            <a:off x="647699" y="1996153"/>
            <a:ext cx="4822722" cy="3674807"/>
          </a:xfrm>
          <a:prstGeom prst="rect">
            <a:avLst/>
          </a:prstGeom>
        </p:spPr>
      </p:pic>
    </p:spTree>
    <p:extLst>
      <p:ext uri="{BB962C8B-B14F-4D97-AF65-F5344CB8AC3E}">
        <p14:creationId xmlns:p14="http://schemas.microsoft.com/office/powerpoint/2010/main" val="32808300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Hardy-Weinberg Lab Tutorial</a:t>
            </a:r>
            <a:endParaRPr lang="en-CA" dirty="0"/>
          </a:p>
        </p:txBody>
      </p:sp>
      <p:sp>
        <p:nvSpPr>
          <p:cNvPr id="3" name="Content Placeholder 2"/>
          <p:cNvSpPr>
            <a:spLocks noGrp="1"/>
          </p:cNvSpPr>
          <p:nvPr>
            <p:ph idx="1"/>
          </p:nvPr>
        </p:nvSpPr>
        <p:spPr/>
        <p:txBody>
          <a:bodyPr/>
          <a:lstStyle/>
          <a:p>
            <a:r>
              <a:rPr lang="en-CA" dirty="0" smtClean="0"/>
              <a:t>I will do my whole lab as a class/share my screen in a video so you have a good idea of what I would like to see.</a:t>
            </a:r>
            <a:endParaRPr lang="en-CA" dirty="0"/>
          </a:p>
        </p:txBody>
      </p:sp>
    </p:spTree>
    <p:extLst>
      <p:ext uri="{BB962C8B-B14F-4D97-AF65-F5344CB8AC3E}">
        <p14:creationId xmlns:p14="http://schemas.microsoft.com/office/powerpoint/2010/main" val="1302807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Hardy-Weinberg Lab</a:t>
            </a:r>
            <a:endParaRPr lang="en-CA" dirty="0"/>
          </a:p>
        </p:txBody>
      </p:sp>
      <p:sp>
        <p:nvSpPr>
          <p:cNvPr id="3" name="Content Placeholder 2"/>
          <p:cNvSpPr>
            <a:spLocks noGrp="1"/>
          </p:cNvSpPr>
          <p:nvPr>
            <p:ph idx="1"/>
          </p:nvPr>
        </p:nvSpPr>
        <p:spPr/>
        <p:txBody>
          <a:bodyPr/>
          <a:lstStyle/>
          <a:p>
            <a:r>
              <a:rPr lang="en-CA" dirty="0" smtClean="0"/>
              <a:t>Create a hypothetical trait and population to measure the allele frequencies for. Impose a random chance event and measure the results. It should be something physical you can actually do (some people throw a ball at LEGO people, some people go to a class and say pick a number between 1 and 6, roll a dice, and the number rolled all die</a:t>
            </a:r>
            <a:r>
              <a:rPr lang="en-CA" dirty="0" smtClean="0"/>
              <a:t>).</a:t>
            </a:r>
          </a:p>
          <a:p>
            <a:endParaRPr lang="en-CA" dirty="0"/>
          </a:p>
          <a:p>
            <a:r>
              <a:rPr lang="en-CA" dirty="0" err="1" smtClean="0"/>
              <a:t>Pg</a:t>
            </a:r>
            <a:r>
              <a:rPr lang="en-CA" dirty="0" smtClean="0"/>
              <a:t> 781 of textbook has a good visual fo</a:t>
            </a:r>
            <a:r>
              <a:rPr lang="en-CA" dirty="0" smtClean="0"/>
              <a:t>r this.</a:t>
            </a:r>
            <a:endParaRPr lang="en-CA" dirty="0"/>
          </a:p>
        </p:txBody>
      </p:sp>
    </p:spTree>
    <p:extLst>
      <p:ext uri="{BB962C8B-B14F-4D97-AF65-F5344CB8AC3E}">
        <p14:creationId xmlns:p14="http://schemas.microsoft.com/office/powerpoint/2010/main" val="7409300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humans affect evolution/variation in species?</a:t>
            </a:r>
            <a:endParaRPr lang="en-CA" dirty="0"/>
          </a:p>
        </p:txBody>
      </p:sp>
      <p:sp>
        <p:nvSpPr>
          <p:cNvPr id="3" name="Content Placeholder 2"/>
          <p:cNvSpPr>
            <a:spLocks noGrp="1"/>
          </p:cNvSpPr>
          <p:nvPr>
            <p:ph sz="half" idx="1"/>
          </p:nvPr>
        </p:nvSpPr>
        <p:spPr>
          <a:xfrm>
            <a:off x="838200" y="1825625"/>
            <a:ext cx="5181600" cy="3190875"/>
          </a:xfrm>
        </p:spPr>
        <p:txBody>
          <a:bodyPr/>
          <a:lstStyle/>
          <a:p>
            <a:r>
              <a:rPr lang="en-CA" dirty="0" smtClean="0"/>
              <a:t>Pesticide resistance?</a:t>
            </a:r>
            <a:br>
              <a:rPr lang="en-CA" dirty="0" smtClean="0"/>
            </a:br>
            <a:r>
              <a:rPr lang="en-CA" dirty="0" smtClean="0"/>
              <a:t/>
            </a:r>
            <a:br>
              <a:rPr lang="en-CA" dirty="0" smtClean="0"/>
            </a:br>
            <a:endParaRPr lang="en-CA" dirty="0" smtClean="0"/>
          </a:p>
          <a:p>
            <a:r>
              <a:rPr lang="en-CA" dirty="0" smtClean="0"/>
              <a:t>Antibiotic resistance?</a:t>
            </a:r>
            <a:br>
              <a:rPr lang="en-CA" dirty="0" smtClean="0"/>
            </a:br>
            <a:r>
              <a:rPr lang="en-CA" dirty="0" smtClean="0"/>
              <a:t/>
            </a:r>
            <a:br>
              <a:rPr lang="en-CA" dirty="0" smtClean="0"/>
            </a:br>
            <a:r>
              <a:rPr lang="en-CA" dirty="0" smtClean="0"/>
              <a:t/>
            </a:r>
            <a:br>
              <a:rPr lang="en-CA" dirty="0" smtClean="0"/>
            </a:br>
            <a:endParaRPr lang="en-CA" dirty="0" smtClean="0"/>
          </a:p>
          <a:p>
            <a:pPr lvl="1"/>
            <a:endParaRPr lang="en-CA" dirty="0"/>
          </a:p>
        </p:txBody>
      </p:sp>
      <p:sp>
        <p:nvSpPr>
          <p:cNvPr id="4" name="Content Placeholder 3"/>
          <p:cNvSpPr>
            <a:spLocks noGrp="1"/>
          </p:cNvSpPr>
          <p:nvPr>
            <p:ph sz="half" idx="2"/>
          </p:nvPr>
        </p:nvSpPr>
        <p:spPr>
          <a:xfrm>
            <a:off x="6172200" y="1825625"/>
            <a:ext cx="5181600" cy="2517775"/>
          </a:xfrm>
        </p:spPr>
        <p:txBody>
          <a:bodyPr/>
          <a:lstStyle/>
          <a:p>
            <a:r>
              <a:rPr lang="en-CA" dirty="0" smtClean="0"/>
              <a:t>Is sickle cell anemia a bad thing?</a:t>
            </a:r>
            <a:br>
              <a:rPr lang="en-CA" dirty="0" smtClean="0"/>
            </a:br>
            <a:r>
              <a:rPr lang="en-CA" dirty="0" smtClean="0"/>
              <a:t> 	- what is it?</a:t>
            </a:r>
            <a:br>
              <a:rPr lang="en-CA" dirty="0" smtClean="0"/>
            </a:br>
            <a:r>
              <a:rPr lang="en-CA" dirty="0" smtClean="0"/>
              <a:t> 	- why is it bad?</a:t>
            </a:r>
            <a:br>
              <a:rPr lang="en-CA" dirty="0" smtClean="0"/>
            </a:br>
            <a:r>
              <a:rPr lang="en-CA" dirty="0" smtClean="0"/>
              <a:t> 	- how can it be good?</a:t>
            </a:r>
            <a:endParaRPr lang="en-CA" dirty="0"/>
          </a:p>
        </p:txBody>
      </p:sp>
      <p:pic>
        <p:nvPicPr>
          <p:cNvPr id="5" name="plVk4NVIUh8"/>
          <p:cNvPicPr>
            <a:picLocks noRot="1" noChangeAspect="1"/>
          </p:cNvPicPr>
          <p:nvPr>
            <a:videoFile r:link="rId1"/>
          </p:nvPr>
        </p:nvPicPr>
        <p:blipFill>
          <a:blip r:embed="rId3"/>
          <a:stretch>
            <a:fillRect/>
          </a:stretch>
        </p:blipFill>
        <p:spPr>
          <a:xfrm>
            <a:off x="838200" y="3865562"/>
            <a:ext cx="4572000" cy="2571750"/>
          </a:xfrm>
          <a:prstGeom prst="rect">
            <a:avLst/>
          </a:prstGeom>
        </p:spPr>
      </p:pic>
    </p:spTree>
    <p:extLst>
      <p:ext uri="{BB962C8B-B14F-4D97-AF65-F5344CB8AC3E}">
        <p14:creationId xmlns:p14="http://schemas.microsoft.com/office/powerpoint/2010/main" val="5691911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humans affect evolution/variation in species?</a:t>
            </a:r>
            <a:endParaRPr lang="en-CA" dirty="0"/>
          </a:p>
        </p:txBody>
      </p:sp>
      <p:sp>
        <p:nvSpPr>
          <p:cNvPr id="3" name="Content Placeholder 2"/>
          <p:cNvSpPr>
            <a:spLocks noGrp="1"/>
          </p:cNvSpPr>
          <p:nvPr>
            <p:ph sz="half" idx="1"/>
          </p:nvPr>
        </p:nvSpPr>
        <p:spPr>
          <a:xfrm>
            <a:off x="838200" y="1825625"/>
            <a:ext cx="5181600" cy="3190875"/>
          </a:xfrm>
        </p:spPr>
        <p:txBody>
          <a:bodyPr>
            <a:normAutofit fontScale="85000" lnSpcReduction="10000"/>
          </a:bodyPr>
          <a:lstStyle/>
          <a:p>
            <a:r>
              <a:rPr lang="en-CA" dirty="0" smtClean="0"/>
              <a:t>Pesticide resistance?</a:t>
            </a:r>
            <a:br>
              <a:rPr lang="en-CA" dirty="0" smtClean="0"/>
            </a:br>
            <a:r>
              <a:rPr lang="en-CA" dirty="0" smtClean="0">
                <a:solidFill>
                  <a:srgbClr val="FF0000"/>
                </a:solidFill>
              </a:rPr>
              <a:t>Leaves behind resistant bugs!</a:t>
            </a:r>
            <a:r>
              <a:rPr lang="en-CA" dirty="0" smtClean="0"/>
              <a:t/>
            </a:r>
            <a:br>
              <a:rPr lang="en-CA" dirty="0" smtClean="0"/>
            </a:br>
            <a:r>
              <a:rPr lang="en-CA" dirty="0" smtClean="0">
                <a:solidFill>
                  <a:srgbClr val="FF0000"/>
                </a:solidFill>
              </a:rPr>
              <a:t>Less crop diversity can make them an easy target for disease - monocultures</a:t>
            </a:r>
          </a:p>
          <a:p>
            <a:r>
              <a:rPr lang="en-CA" dirty="0" smtClean="0"/>
              <a:t>Antibiotic resistance?</a:t>
            </a:r>
            <a:br>
              <a:rPr lang="en-CA" dirty="0" smtClean="0"/>
            </a:br>
            <a:r>
              <a:rPr lang="en-CA" dirty="0" smtClean="0">
                <a:solidFill>
                  <a:srgbClr val="FF0000"/>
                </a:solidFill>
              </a:rPr>
              <a:t>Leaves behind all these resources for the resistant/mutant bacteria.</a:t>
            </a: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pPr lvl="1"/>
            <a:endParaRPr lang="en-CA" dirty="0"/>
          </a:p>
        </p:txBody>
      </p:sp>
      <p:sp>
        <p:nvSpPr>
          <p:cNvPr id="4" name="Content Placeholder 3"/>
          <p:cNvSpPr>
            <a:spLocks noGrp="1"/>
          </p:cNvSpPr>
          <p:nvPr>
            <p:ph sz="half" idx="2"/>
          </p:nvPr>
        </p:nvSpPr>
        <p:spPr>
          <a:xfrm>
            <a:off x="6172200" y="1825625"/>
            <a:ext cx="5181600" cy="4486275"/>
          </a:xfrm>
        </p:spPr>
        <p:txBody>
          <a:bodyPr>
            <a:normAutofit fontScale="85000" lnSpcReduction="10000"/>
          </a:bodyPr>
          <a:lstStyle/>
          <a:p>
            <a:r>
              <a:rPr lang="en-CA" dirty="0" smtClean="0"/>
              <a:t>Is sickle cell anemia a bad thing?</a:t>
            </a:r>
            <a:br>
              <a:rPr lang="en-CA" dirty="0" smtClean="0"/>
            </a:br>
            <a:r>
              <a:rPr lang="en-CA" dirty="0" smtClean="0"/>
              <a:t> 	- what is it? </a:t>
            </a:r>
            <a:r>
              <a:rPr lang="en-CA" dirty="0" err="1" smtClean="0">
                <a:solidFill>
                  <a:srgbClr val="FF0000"/>
                </a:solidFill>
              </a:rPr>
              <a:t>Mishapen</a:t>
            </a:r>
            <a:r>
              <a:rPr lang="en-CA" dirty="0" smtClean="0">
                <a:solidFill>
                  <a:srgbClr val="FF0000"/>
                </a:solidFill>
              </a:rPr>
              <a:t> blood cells</a:t>
            </a:r>
            <a:r>
              <a:rPr lang="en-CA" dirty="0" smtClean="0"/>
              <a:t/>
            </a:r>
            <a:br>
              <a:rPr lang="en-CA" dirty="0" smtClean="0"/>
            </a:br>
            <a:r>
              <a:rPr lang="en-CA" dirty="0" smtClean="0"/>
              <a:t> 	- why is it bad? </a:t>
            </a:r>
            <a:r>
              <a:rPr lang="en-CA" dirty="0" smtClean="0">
                <a:solidFill>
                  <a:srgbClr val="FF0000"/>
                </a:solidFill>
              </a:rPr>
              <a:t>Poor functioning of the body on occasion.</a:t>
            </a:r>
            <a:r>
              <a:rPr lang="en-CA" dirty="0" smtClean="0"/>
              <a:t/>
            </a:r>
            <a:br>
              <a:rPr lang="en-CA" dirty="0" smtClean="0"/>
            </a:br>
            <a:r>
              <a:rPr lang="en-CA" dirty="0" smtClean="0"/>
              <a:t> 	- how can it be good? </a:t>
            </a:r>
            <a:r>
              <a:rPr lang="en-CA" dirty="0" smtClean="0">
                <a:solidFill>
                  <a:srgbClr val="FF0000"/>
                </a:solidFill>
              </a:rPr>
              <a:t>Malaria can’t infect sickle cells – individual is immune.</a:t>
            </a:r>
            <a:endParaRPr lang="en-CA" dirty="0">
              <a:solidFill>
                <a:srgbClr val="FF0000"/>
              </a:solidFill>
            </a:endParaRPr>
          </a:p>
        </p:txBody>
      </p:sp>
      <p:pic>
        <p:nvPicPr>
          <p:cNvPr id="5" name="plVk4NVIUh8"/>
          <p:cNvPicPr>
            <a:picLocks noRot="1" noChangeAspect="1"/>
          </p:cNvPicPr>
          <p:nvPr>
            <a:videoFile r:link="rId1"/>
          </p:nvPr>
        </p:nvPicPr>
        <p:blipFill>
          <a:blip r:embed="rId3"/>
          <a:stretch>
            <a:fillRect/>
          </a:stretch>
        </p:blipFill>
        <p:spPr>
          <a:xfrm>
            <a:off x="838200" y="4298950"/>
            <a:ext cx="4572000" cy="2571750"/>
          </a:xfrm>
          <a:prstGeom prst="rect">
            <a:avLst/>
          </a:prstGeom>
        </p:spPr>
      </p:pic>
    </p:spTree>
    <p:extLst>
      <p:ext uri="{BB962C8B-B14F-4D97-AF65-F5344CB8AC3E}">
        <p14:creationId xmlns:p14="http://schemas.microsoft.com/office/powerpoint/2010/main" val="25884763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Evidence for Evolution</a:t>
            </a:r>
            <a:endParaRPr lang="en-CA" dirty="0"/>
          </a:p>
        </p:txBody>
      </p:sp>
      <p:sp>
        <p:nvSpPr>
          <p:cNvPr id="6" name="Text Placeholder 5"/>
          <p:cNvSpPr>
            <a:spLocks noGrp="1"/>
          </p:cNvSpPr>
          <p:nvPr>
            <p:ph type="body" idx="1"/>
          </p:nvPr>
        </p:nvSpPr>
        <p:spPr/>
        <p:txBody>
          <a:bodyPr/>
          <a:lstStyle/>
          <a:p>
            <a:r>
              <a:rPr lang="en-CA" dirty="0" smtClean="0"/>
              <a:t>Organisms share core processes and features widely distributed throughout species today.</a:t>
            </a:r>
            <a:endParaRPr lang="en-CA" dirty="0"/>
          </a:p>
        </p:txBody>
      </p:sp>
    </p:spTree>
    <p:extLst>
      <p:ext uri="{BB962C8B-B14F-4D97-AF65-F5344CB8AC3E}">
        <p14:creationId xmlns:p14="http://schemas.microsoft.com/office/powerpoint/2010/main" val="23540224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Evidence for evolution</a:t>
            </a:r>
            <a:endParaRPr lang="en-CA" dirty="0"/>
          </a:p>
        </p:txBody>
      </p:sp>
      <p:sp>
        <p:nvSpPr>
          <p:cNvPr id="3" name="Content Placeholder 2"/>
          <p:cNvSpPr>
            <a:spLocks noGrp="1"/>
          </p:cNvSpPr>
          <p:nvPr>
            <p:ph sz="half" idx="1"/>
          </p:nvPr>
        </p:nvSpPr>
        <p:spPr>
          <a:xfrm>
            <a:off x="838200" y="1825624"/>
            <a:ext cx="9029700" cy="4689475"/>
          </a:xfrm>
        </p:spPr>
        <p:txBody>
          <a:bodyPr>
            <a:normAutofit/>
          </a:bodyPr>
          <a:lstStyle/>
          <a:p>
            <a:r>
              <a:rPr lang="en-CA" dirty="0" smtClean="0"/>
              <a:t>What is geographic evidence for evolution?</a:t>
            </a:r>
            <a:br>
              <a:rPr lang="en-CA" dirty="0" smtClean="0"/>
            </a:br>
            <a:endParaRPr lang="en-CA" dirty="0" smtClean="0"/>
          </a:p>
          <a:p>
            <a:r>
              <a:rPr lang="en-CA" dirty="0" smtClean="0"/>
              <a:t>What is geological evidence for evolution?</a:t>
            </a:r>
          </a:p>
          <a:p>
            <a:pPr marL="0" indent="0">
              <a:buNone/>
            </a:pPr>
            <a:endParaRPr lang="en-CA" dirty="0" smtClean="0"/>
          </a:p>
          <a:p>
            <a:r>
              <a:rPr lang="en-CA" dirty="0" smtClean="0"/>
              <a:t>What is physical (anatomical) evidence for evolution?</a:t>
            </a:r>
            <a:br>
              <a:rPr lang="en-CA" dirty="0" smtClean="0"/>
            </a:br>
            <a:endParaRPr lang="en-CA" dirty="0" smtClean="0"/>
          </a:p>
          <a:p>
            <a:r>
              <a:rPr lang="en-CA" dirty="0" smtClean="0"/>
              <a:t>What is chemical evidence for evolution?</a:t>
            </a:r>
            <a:br>
              <a:rPr lang="en-CA" dirty="0" smtClean="0"/>
            </a:br>
            <a:endParaRPr lang="en-CA" dirty="0" smtClean="0"/>
          </a:p>
          <a:p>
            <a:r>
              <a:rPr lang="en-CA" dirty="0" smtClean="0"/>
              <a:t>Genetic evidence for evolution?</a:t>
            </a:r>
            <a:br>
              <a:rPr lang="en-CA" dirty="0" smtClean="0"/>
            </a:br>
            <a:endParaRPr lang="en-CA" dirty="0" smtClean="0"/>
          </a:p>
        </p:txBody>
      </p:sp>
    </p:spTree>
    <p:extLst>
      <p:ext uri="{BB962C8B-B14F-4D97-AF65-F5344CB8AC3E}">
        <p14:creationId xmlns:p14="http://schemas.microsoft.com/office/powerpoint/2010/main" val="691919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312323" y="4001720"/>
            <a:ext cx="2879677" cy="2856280"/>
          </a:xfrm>
          <a:prstGeom prst="rect">
            <a:avLst/>
          </a:prstGeom>
        </p:spPr>
      </p:pic>
      <p:sp>
        <p:nvSpPr>
          <p:cNvPr id="2" name="Title 1"/>
          <p:cNvSpPr>
            <a:spLocks noGrp="1"/>
          </p:cNvSpPr>
          <p:nvPr>
            <p:ph type="title"/>
          </p:nvPr>
        </p:nvSpPr>
        <p:spPr/>
        <p:txBody>
          <a:bodyPr/>
          <a:lstStyle/>
          <a:p>
            <a:r>
              <a:rPr lang="en-CA" dirty="0" smtClean="0"/>
              <a:t>Biogeography – Geographic Evidence</a:t>
            </a:r>
            <a:endParaRPr lang="en-CA" dirty="0"/>
          </a:p>
        </p:txBody>
      </p:sp>
      <p:sp>
        <p:nvSpPr>
          <p:cNvPr id="3" name="Content Placeholder 2"/>
          <p:cNvSpPr>
            <a:spLocks noGrp="1"/>
          </p:cNvSpPr>
          <p:nvPr>
            <p:ph idx="1"/>
          </p:nvPr>
        </p:nvSpPr>
        <p:spPr>
          <a:xfrm>
            <a:off x="838200" y="1825625"/>
            <a:ext cx="9102213" cy="4351338"/>
          </a:xfrm>
        </p:spPr>
        <p:txBody>
          <a:bodyPr/>
          <a:lstStyle/>
          <a:p>
            <a:r>
              <a:rPr lang="en-CA" dirty="0" smtClean="0"/>
              <a:t>Locations of plants and animals. </a:t>
            </a:r>
            <a:r>
              <a:rPr lang="en-CA" dirty="0" smtClean="0"/>
              <a:t> </a:t>
            </a:r>
            <a:br>
              <a:rPr lang="en-CA" dirty="0" smtClean="0"/>
            </a:br>
            <a:r>
              <a:rPr lang="en-CA" dirty="0" smtClean="0"/>
              <a:t>			</a:t>
            </a:r>
            <a:r>
              <a:rPr lang="en-CA" dirty="0" smtClean="0">
                <a:sym typeface="Wingdings" panose="05000000000000000000" pitchFamily="2" charset="2"/>
              </a:rPr>
              <a:t> 					   </a:t>
            </a:r>
            <a:endParaRPr lang="en-CA" dirty="0" smtClean="0">
              <a:sym typeface="Wingdings" panose="05000000000000000000" pitchFamily="2" charset="2"/>
            </a:endParaRPr>
          </a:p>
          <a:p>
            <a:pPr marL="0" indent="0">
              <a:buNone/>
            </a:pPr>
            <a:endParaRPr lang="en-CA" dirty="0" smtClean="0">
              <a:sym typeface="Wingdings" panose="05000000000000000000" pitchFamily="2" charset="2"/>
            </a:endParaRPr>
          </a:p>
          <a:p>
            <a:r>
              <a:rPr lang="en-CA" dirty="0" smtClean="0">
                <a:sym typeface="Wingdings" panose="05000000000000000000" pitchFamily="2" charset="2"/>
              </a:rPr>
              <a:t>Pangaea – marine fossils at the top of the Rockies </a:t>
            </a:r>
          </a:p>
          <a:p>
            <a:r>
              <a:rPr lang="en-CA" dirty="0">
                <a:sym typeface="Wingdings" panose="05000000000000000000" pitchFamily="2" charset="2"/>
              </a:rPr>
              <a:t>O</a:t>
            </a:r>
            <a:r>
              <a:rPr lang="en-CA" dirty="0" smtClean="0">
                <a:sym typeface="Wingdings" panose="05000000000000000000" pitchFamily="2" charset="2"/>
              </a:rPr>
              <a:t>ld glaciers – Quaternary period of glaciations can explain movement of some soil as well..</a:t>
            </a:r>
            <a:endParaRPr lang="en-CA" dirty="0"/>
          </a:p>
        </p:txBody>
      </p:sp>
    </p:spTree>
    <p:extLst>
      <p:ext uri="{BB962C8B-B14F-4D97-AF65-F5344CB8AC3E}">
        <p14:creationId xmlns:p14="http://schemas.microsoft.com/office/powerpoint/2010/main" val="24859950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312323" y="4001720"/>
            <a:ext cx="2879677" cy="2856280"/>
          </a:xfrm>
          <a:prstGeom prst="rect">
            <a:avLst/>
          </a:prstGeom>
        </p:spPr>
      </p:pic>
      <p:sp>
        <p:nvSpPr>
          <p:cNvPr id="2" name="Title 1"/>
          <p:cNvSpPr>
            <a:spLocks noGrp="1"/>
          </p:cNvSpPr>
          <p:nvPr>
            <p:ph type="title"/>
          </p:nvPr>
        </p:nvSpPr>
        <p:spPr/>
        <p:txBody>
          <a:bodyPr/>
          <a:lstStyle/>
          <a:p>
            <a:r>
              <a:rPr lang="en-CA" dirty="0" smtClean="0"/>
              <a:t>Biogeography – Geographic Evidence</a:t>
            </a:r>
            <a:endParaRPr lang="en-CA" dirty="0"/>
          </a:p>
        </p:txBody>
      </p:sp>
      <p:sp>
        <p:nvSpPr>
          <p:cNvPr id="3" name="Content Placeholder 2"/>
          <p:cNvSpPr>
            <a:spLocks noGrp="1"/>
          </p:cNvSpPr>
          <p:nvPr>
            <p:ph idx="1"/>
          </p:nvPr>
        </p:nvSpPr>
        <p:spPr>
          <a:xfrm>
            <a:off x="838200" y="1825625"/>
            <a:ext cx="10075606" cy="4351338"/>
          </a:xfrm>
        </p:spPr>
        <p:txBody>
          <a:bodyPr/>
          <a:lstStyle/>
          <a:p>
            <a:r>
              <a:rPr lang="en-CA" dirty="0" smtClean="0"/>
              <a:t>Locations of plants and animals. </a:t>
            </a:r>
            <a:r>
              <a:rPr lang="en-CA" dirty="0" smtClean="0"/>
              <a:t/>
            </a:r>
            <a:br>
              <a:rPr lang="en-CA" dirty="0" smtClean="0"/>
            </a:br>
            <a:r>
              <a:rPr lang="en-CA" dirty="0" smtClean="0"/>
              <a:t>Similar </a:t>
            </a:r>
            <a:r>
              <a:rPr lang="en-CA" dirty="0" smtClean="0"/>
              <a:t>locations </a:t>
            </a:r>
            <a:r>
              <a:rPr lang="en-CA" dirty="0" smtClean="0">
                <a:sym typeface="Wingdings" panose="05000000000000000000" pitchFamily="2" charset="2"/>
              </a:rPr>
              <a:t> similar adaptations required  similar organisms.</a:t>
            </a:r>
          </a:p>
          <a:p>
            <a:pPr marL="0" indent="0">
              <a:buNone/>
            </a:pPr>
            <a:endParaRPr lang="en-CA" dirty="0" smtClean="0">
              <a:sym typeface="Wingdings" panose="05000000000000000000" pitchFamily="2" charset="2"/>
            </a:endParaRPr>
          </a:p>
          <a:p>
            <a:r>
              <a:rPr lang="en-CA" b="1" i="1" dirty="0" smtClean="0">
                <a:sym typeface="Wingdings" panose="05000000000000000000" pitchFamily="2" charset="2"/>
              </a:rPr>
              <a:t>Pangaea</a:t>
            </a:r>
            <a:r>
              <a:rPr lang="en-CA" dirty="0" smtClean="0">
                <a:sym typeface="Wingdings" panose="05000000000000000000" pitchFamily="2" charset="2"/>
              </a:rPr>
              <a:t> – marine fossils at the top of the Rockies </a:t>
            </a:r>
          </a:p>
          <a:p>
            <a:r>
              <a:rPr lang="en-CA" b="1" i="1" dirty="0">
                <a:sym typeface="Wingdings" panose="05000000000000000000" pitchFamily="2" charset="2"/>
              </a:rPr>
              <a:t>O</a:t>
            </a:r>
            <a:r>
              <a:rPr lang="en-CA" b="1" i="1" dirty="0" smtClean="0">
                <a:sym typeface="Wingdings" panose="05000000000000000000" pitchFamily="2" charset="2"/>
              </a:rPr>
              <a:t>ld glaciers </a:t>
            </a:r>
            <a:r>
              <a:rPr lang="en-CA" dirty="0" smtClean="0">
                <a:sym typeface="Wingdings" panose="05000000000000000000" pitchFamily="2" charset="2"/>
              </a:rPr>
              <a:t>– Quaternary period of glaciations can explain movement of some soil as well..</a:t>
            </a:r>
            <a:endParaRPr lang="en-CA" dirty="0"/>
          </a:p>
        </p:txBody>
      </p:sp>
    </p:spTree>
    <p:extLst>
      <p:ext uri="{BB962C8B-B14F-4D97-AF65-F5344CB8AC3E}">
        <p14:creationId xmlns:p14="http://schemas.microsoft.com/office/powerpoint/2010/main" val="36637564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Geological Evidence</a:t>
            </a:r>
            <a:endParaRPr lang="en-CA" dirty="0"/>
          </a:p>
        </p:txBody>
      </p:sp>
      <p:sp>
        <p:nvSpPr>
          <p:cNvPr id="3" name="Content Placeholder 2"/>
          <p:cNvSpPr>
            <a:spLocks noGrp="1"/>
          </p:cNvSpPr>
          <p:nvPr>
            <p:ph idx="1"/>
          </p:nvPr>
        </p:nvSpPr>
        <p:spPr>
          <a:xfrm>
            <a:off x="838200" y="1825625"/>
            <a:ext cx="5724832" cy="4351338"/>
          </a:xfrm>
        </p:spPr>
        <p:txBody>
          <a:bodyPr/>
          <a:lstStyle/>
          <a:p>
            <a:r>
              <a:rPr lang="en-CA" dirty="0"/>
              <a:t>Age of rocks/sediment where a fossil is found</a:t>
            </a:r>
          </a:p>
          <a:p>
            <a:r>
              <a:rPr lang="en-CA" dirty="0" smtClean="0"/>
              <a:t>Different depths infer different “age”</a:t>
            </a:r>
            <a:endParaRPr lang="en-CA" dirty="0"/>
          </a:p>
        </p:txBody>
      </p:sp>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30048"/>
            <a:ext cx="5020229" cy="36279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69416" y="365125"/>
            <a:ext cx="4499795" cy="6394446"/>
          </a:xfrm>
          <a:prstGeom prst="rect">
            <a:avLst/>
          </a:prstGeom>
        </p:spPr>
      </p:pic>
    </p:spTree>
    <p:extLst>
      <p:ext uri="{BB962C8B-B14F-4D97-AF65-F5344CB8AC3E}">
        <p14:creationId xmlns:p14="http://schemas.microsoft.com/office/powerpoint/2010/main" val="14860183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Physical (Anatomical) Evidence for Evolution</a:t>
            </a:r>
            <a:endParaRPr lang="en-CA" dirty="0"/>
          </a:p>
        </p:txBody>
      </p:sp>
      <p:sp>
        <p:nvSpPr>
          <p:cNvPr id="5" name="Content Placeholder 3"/>
          <p:cNvSpPr>
            <a:spLocks noGrp="1"/>
          </p:cNvSpPr>
          <p:nvPr>
            <p:ph sz="half" idx="1"/>
          </p:nvPr>
        </p:nvSpPr>
        <p:spPr>
          <a:xfrm>
            <a:off x="838199" y="1825625"/>
            <a:ext cx="6972301" cy="4351338"/>
          </a:xfrm>
        </p:spPr>
        <p:txBody>
          <a:bodyPr/>
          <a:lstStyle/>
          <a:p>
            <a:r>
              <a:rPr lang="en-CA" dirty="0" smtClean="0"/>
              <a:t>Molecular -</a:t>
            </a:r>
          </a:p>
          <a:p>
            <a:r>
              <a:rPr lang="en-CA" dirty="0" smtClean="0"/>
              <a:t>Morphological (homologous, vestigial and analogous structures)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Genetic Information (comparison of genomes) - </a:t>
            </a:r>
            <a:endParaRPr lang="en-CA" dirty="0"/>
          </a:p>
        </p:txBody>
      </p:sp>
      <p:pic>
        <p:nvPicPr>
          <p:cNvPr id="4" name="Picture 8" descr="embryo_comparis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5401" y="2010152"/>
            <a:ext cx="4546599" cy="484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4236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Physical (Anatomical) Evidence </a:t>
            </a:r>
            <a:r>
              <a:rPr lang="en-CA" dirty="0" smtClean="0"/>
              <a:t>for Evolution</a:t>
            </a:r>
            <a:endParaRPr lang="en-CA" dirty="0"/>
          </a:p>
        </p:txBody>
      </p:sp>
      <p:sp>
        <p:nvSpPr>
          <p:cNvPr id="5" name="Content Placeholder 3"/>
          <p:cNvSpPr>
            <a:spLocks noGrp="1"/>
          </p:cNvSpPr>
          <p:nvPr>
            <p:ph sz="half" idx="1"/>
          </p:nvPr>
        </p:nvSpPr>
        <p:spPr>
          <a:xfrm>
            <a:off x="838199" y="1825625"/>
            <a:ext cx="6972301" cy="4351338"/>
          </a:xfrm>
        </p:spPr>
        <p:txBody>
          <a:bodyPr>
            <a:normAutofit fontScale="85000" lnSpcReduction="10000"/>
          </a:bodyPr>
          <a:lstStyle/>
          <a:p>
            <a:r>
              <a:rPr lang="en-CA" dirty="0" smtClean="0"/>
              <a:t>Molecular – similar molecules found in different organisms.</a:t>
            </a:r>
          </a:p>
          <a:p>
            <a:r>
              <a:rPr lang="en-CA" dirty="0" smtClean="0"/>
              <a:t>Morphological (homologous, vestigial and analogous structures) –</a:t>
            </a:r>
            <a:br>
              <a:rPr lang="en-CA" dirty="0" smtClean="0"/>
            </a:br>
            <a:r>
              <a:rPr lang="en-CA" dirty="0" smtClean="0"/>
              <a:t/>
            </a:r>
            <a:br>
              <a:rPr lang="en-CA" dirty="0" smtClean="0"/>
            </a:br>
            <a:r>
              <a:rPr lang="en-CA" dirty="0" smtClean="0"/>
              <a:t>Homologous – same structure, different function.</a:t>
            </a:r>
            <a:br>
              <a:rPr lang="en-CA" dirty="0" smtClean="0"/>
            </a:br>
            <a:r>
              <a:rPr lang="en-CA" dirty="0" smtClean="0"/>
              <a:t>Analogous – same function, different structure.</a:t>
            </a:r>
            <a:br>
              <a:rPr lang="en-CA" dirty="0" smtClean="0"/>
            </a:br>
            <a:r>
              <a:rPr lang="en-CA" dirty="0" smtClean="0"/>
              <a:t>Vestigial – “useless” leftover organs, parts.</a:t>
            </a:r>
            <a:br>
              <a:rPr lang="en-CA" dirty="0" smtClean="0"/>
            </a:br>
            <a:r>
              <a:rPr lang="en-CA" dirty="0" smtClean="0"/>
              <a:t/>
            </a:r>
            <a:br>
              <a:rPr lang="en-CA" dirty="0" smtClean="0"/>
            </a:br>
            <a:endParaRPr lang="en-CA" dirty="0" smtClean="0"/>
          </a:p>
          <a:p>
            <a:r>
              <a:rPr lang="en-CA" dirty="0" smtClean="0"/>
              <a:t>Genetic Information (comparison of genomes</a:t>
            </a:r>
            <a:r>
              <a:rPr lang="en-CA" dirty="0"/>
              <a:t>) – </a:t>
            </a:r>
            <a:br>
              <a:rPr lang="en-CA" dirty="0"/>
            </a:br>
            <a:r>
              <a:rPr lang="en-CA" dirty="0"/>
              <a:t>Biochemical and genetic similarities, DNA and nucleotide and protein sequences, provide </a:t>
            </a:r>
            <a:r>
              <a:rPr lang="en-CA" dirty="0" smtClean="0"/>
              <a:t>evidence.</a:t>
            </a:r>
            <a:endParaRPr lang="en-CA" dirty="0"/>
          </a:p>
          <a:p>
            <a:endParaRPr lang="en-CA" dirty="0"/>
          </a:p>
        </p:txBody>
      </p:sp>
      <p:pic>
        <p:nvPicPr>
          <p:cNvPr id="4" name="Picture 8" descr="embryo_comparis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5401" y="2010152"/>
            <a:ext cx="4546599" cy="484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1357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Chemical/Genetic Evidence</a:t>
            </a:r>
            <a:endParaRPr lang="en-CA" dirty="0"/>
          </a:p>
        </p:txBody>
      </p:sp>
      <p:sp>
        <p:nvSpPr>
          <p:cNvPr id="3" name="Content Placeholder 2"/>
          <p:cNvSpPr>
            <a:spLocks noGrp="1"/>
          </p:cNvSpPr>
          <p:nvPr>
            <p:ph idx="1"/>
          </p:nvPr>
        </p:nvSpPr>
        <p:spPr>
          <a:xfrm>
            <a:off x="14748" y="1596821"/>
            <a:ext cx="5869858" cy="4862974"/>
          </a:xfrm>
        </p:spPr>
        <p:txBody>
          <a:bodyPr>
            <a:normAutofit fontScale="92500"/>
          </a:bodyPr>
          <a:lstStyle/>
          <a:p>
            <a:r>
              <a:rPr lang="en-CA" dirty="0"/>
              <a:t>Certain organisms share common proteins, amino acids and segments of DNA… observing similarities between these in organisms help us define how closely related they are.</a:t>
            </a:r>
          </a:p>
          <a:p>
            <a:r>
              <a:rPr lang="en-US" altLang="en-US" i="1" dirty="0"/>
              <a:t>Taxonomists use comparisons of macromolecules such as DNA, RNA, and proteins as a kind of “molecular clock</a:t>
            </a:r>
            <a:r>
              <a:rPr lang="en-US" altLang="en-US" i="1" dirty="0" smtClean="0"/>
              <a:t>”.</a:t>
            </a:r>
            <a:endParaRPr lang="en-US" altLang="en-US" i="1" dirty="0"/>
          </a:p>
          <a:p>
            <a:r>
              <a:rPr lang="en-CA" dirty="0"/>
              <a:t>Rate of decay of isotopes (</a:t>
            </a:r>
            <a:r>
              <a:rPr lang="en-CA" dirty="0">
                <a:hlinkClick r:id="rId2"/>
              </a:rPr>
              <a:t>Carbon-14</a:t>
            </a:r>
            <a:r>
              <a:rPr lang="en-CA" dirty="0" smtClean="0"/>
              <a:t>). &lt;see left&gt;. Good up to ~50,000 years. </a:t>
            </a:r>
          </a:p>
          <a:p>
            <a:r>
              <a:rPr lang="en-CA" dirty="0"/>
              <a:t> </a:t>
            </a:r>
            <a:r>
              <a:rPr lang="en-CA" dirty="0" smtClean="0"/>
              <a:t>Similar chemical </a:t>
            </a:r>
            <a:r>
              <a:rPr lang="en-CA" dirty="0"/>
              <a:t>properties </a:t>
            </a:r>
            <a:r>
              <a:rPr lang="en-CA" dirty="0" smtClean="0"/>
              <a:t>with </a:t>
            </a:r>
            <a:r>
              <a:rPr lang="en-CA" dirty="0"/>
              <a:t>geographic </a:t>
            </a:r>
            <a:r>
              <a:rPr lang="en-CA" dirty="0" smtClean="0"/>
              <a:t>data</a:t>
            </a:r>
            <a:endParaRPr lang="en-CA" dirty="0"/>
          </a:p>
          <a:p>
            <a:endParaRPr lang="en-CA" dirty="0"/>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2309" y="1902132"/>
            <a:ext cx="5879691" cy="4409768"/>
          </a:xfrm>
          <a:prstGeom prst="rect">
            <a:avLst/>
          </a:prstGeom>
        </p:spPr>
      </p:pic>
    </p:spTree>
    <p:extLst>
      <p:ext uri="{BB962C8B-B14F-4D97-AF65-F5344CB8AC3E}">
        <p14:creationId xmlns:p14="http://schemas.microsoft.com/office/powerpoint/2010/main" val="36410309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735" y="450440"/>
            <a:ext cx="10515600" cy="1325563"/>
          </a:xfrm>
        </p:spPr>
        <p:txBody>
          <a:bodyPr/>
          <a:lstStyle/>
          <a:p>
            <a:r>
              <a:rPr lang="en-CA" dirty="0" smtClean="0"/>
              <a:t>Radiometric Dating</a:t>
            </a:r>
            <a:endParaRPr lang="en-CA"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2111957"/>
            <a:ext cx="8585807" cy="4746043"/>
          </a:xfrm>
        </p:spPr>
      </p:pic>
      <p:sp>
        <p:nvSpPr>
          <p:cNvPr id="5" name="Content Placeholder 4"/>
          <p:cNvSpPr>
            <a:spLocks noGrp="1"/>
          </p:cNvSpPr>
          <p:nvPr>
            <p:ph sz="half" idx="2"/>
          </p:nvPr>
        </p:nvSpPr>
        <p:spPr>
          <a:xfrm>
            <a:off x="8244347" y="450439"/>
            <a:ext cx="4080387" cy="5463663"/>
          </a:xfrm>
        </p:spPr>
        <p:txBody>
          <a:bodyPr>
            <a:normAutofit/>
          </a:bodyPr>
          <a:lstStyle/>
          <a:p>
            <a:r>
              <a:rPr lang="en-CA" dirty="0" smtClean="0"/>
              <a:t>Compares a naturally occurring radioactive isotope to the abundance of its decay products (rate of decay is known) so depending on the amount of decay that’s occurred that tells us the time of the organisms existence). With C-14, the less found in an organism, the older it is.</a:t>
            </a:r>
            <a:endParaRPr lang="en-CA" dirty="0"/>
          </a:p>
        </p:txBody>
      </p:sp>
    </p:spTree>
    <p:extLst>
      <p:ext uri="{BB962C8B-B14F-4D97-AF65-F5344CB8AC3E}">
        <p14:creationId xmlns:p14="http://schemas.microsoft.com/office/powerpoint/2010/main" val="40998353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1791" y="45334"/>
            <a:ext cx="6644944" cy="6812666"/>
          </a:xfrm>
        </p:spPr>
      </p:pic>
    </p:spTree>
    <p:extLst>
      <p:ext uri="{BB962C8B-B14F-4D97-AF65-F5344CB8AC3E}">
        <p14:creationId xmlns:p14="http://schemas.microsoft.com/office/powerpoint/2010/main" val="11191450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Evidence for Evolution</a:t>
            </a:r>
            <a:endParaRPr lang="en-CA" dirty="0"/>
          </a:p>
        </p:txBody>
      </p:sp>
      <p:sp>
        <p:nvSpPr>
          <p:cNvPr id="3" name="Content Placeholder 2"/>
          <p:cNvSpPr>
            <a:spLocks noGrp="1"/>
          </p:cNvSpPr>
          <p:nvPr>
            <p:ph sz="half" idx="1"/>
          </p:nvPr>
        </p:nvSpPr>
        <p:spPr>
          <a:xfrm>
            <a:off x="838199" y="1825625"/>
            <a:ext cx="10385323" cy="4351338"/>
          </a:xfrm>
        </p:spPr>
        <p:txBody>
          <a:bodyPr/>
          <a:lstStyle/>
          <a:p>
            <a:pPr marL="0" indent="0">
              <a:buNone/>
            </a:pPr>
            <a:r>
              <a:rPr lang="en-CA" dirty="0" smtClean="0"/>
              <a:t>Applications of (how do we apply these together):</a:t>
            </a:r>
          </a:p>
          <a:p>
            <a:r>
              <a:rPr lang="en-CA" dirty="0" smtClean="0"/>
              <a:t>Geographical/Geological -</a:t>
            </a:r>
          </a:p>
          <a:p>
            <a:r>
              <a:rPr lang="en-CA" dirty="0" smtClean="0"/>
              <a:t>Geological (Fossils)/Physical (Anatomical) -</a:t>
            </a:r>
          </a:p>
          <a:p>
            <a:r>
              <a:rPr lang="en-CA" dirty="0" smtClean="0"/>
              <a:t>Chemical -</a:t>
            </a:r>
          </a:p>
          <a:p>
            <a:r>
              <a:rPr lang="en-CA" dirty="0" smtClean="0"/>
              <a:t>Mathematical/Genetic -</a:t>
            </a:r>
            <a:endParaRPr lang="en-CA" dirty="0"/>
          </a:p>
        </p:txBody>
      </p:sp>
    </p:spTree>
    <p:extLst>
      <p:ext uri="{BB962C8B-B14F-4D97-AF65-F5344CB8AC3E}">
        <p14:creationId xmlns:p14="http://schemas.microsoft.com/office/powerpoint/2010/main" val="116584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29463" y="-1"/>
            <a:ext cx="6708059" cy="6904777"/>
          </a:xfrm>
        </p:spPr>
      </p:pic>
      <p:sp>
        <p:nvSpPr>
          <p:cNvPr id="2" name="Title 1"/>
          <p:cNvSpPr>
            <a:spLocks noGrp="1"/>
          </p:cNvSpPr>
          <p:nvPr>
            <p:ph type="title"/>
          </p:nvPr>
        </p:nvSpPr>
        <p:spPr>
          <a:xfrm>
            <a:off x="0" y="339213"/>
            <a:ext cx="2698955" cy="5958348"/>
          </a:xfrm>
        </p:spPr>
        <p:txBody>
          <a:bodyPr>
            <a:normAutofit fontScale="90000"/>
          </a:bodyPr>
          <a:lstStyle/>
          <a:p>
            <a:r>
              <a:rPr lang="en-CA" dirty="0" smtClean="0"/>
              <a:t>What does this chart tell us?</a:t>
            </a:r>
            <a:br>
              <a:rPr lang="en-CA" dirty="0" smtClean="0"/>
            </a:br>
            <a:r>
              <a:rPr lang="en-CA" dirty="0" smtClean="0"/>
              <a:t/>
            </a:r>
            <a:br>
              <a:rPr lang="en-CA" dirty="0" smtClean="0"/>
            </a:br>
            <a:r>
              <a:rPr lang="en-CA" dirty="0" smtClean="0"/>
              <a:t>What does tree ring and stalagmite refer to?</a:t>
            </a:r>
            <a:br>
              <a:rPr lang="en-CA" dirty="0" smtClean="0"/>
            </a:br>
            <a:endParaRPr lang="en-CA" dirty="0"/>
          </a:p>
        </p:txBody>
      </p:sp>
    </p:spTree>
    <p:extLst>
      <p:ext uri="{BB962C8B-B14F-4D97-AF65-F5344CB8AC3E}">
        <p14:creationId xmlns:p14="http://schemas.microsoft.com/office/powerpoint/2010/main" val="24202362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Many different sciences inform existence of species over time.</a:t>
            </a:r>
            <a:endParaRPr lang="en-CA" dirty="0"/>
          </a:p>
        </p:txBody>
      </p:sp>
      <p:sp>
        <p:nvSpPr>
          <p:cNvPr id="6" name="Text Placeholder 5"/>
          <p:cNvSpPr>
            <a:spLocks noGrp="1"/>
          </p:cNvSpPr>
          <p:nvPr>
            <p:ph type="body" idx="1"/>
          </p:nvPr>
        </p:nvSpPr>
        <p:spPr/>
        <p:txBody>
          <a:bodyPr/>
          <a:lstStyle/>
          <a:p>
            <a:r>
              <a:rPr lang="en-CA" dirty="0" smtClean="0"/>
              <a:t>What are some specifics to organismal structures and functions?</a:t>
            </a:r>
            <a:endParaRPr lang="en-CA" dirty="0"/>
          </a:p>
        </p:txBody>
      </p:sp>
    </p:spTree>
    <p:extLst>
      <p:ext uri="{BB962C8B-B14F-4D97-AF65-F5344CB8AC3E}">
        <p14:creationId xmlns:p14="http://schemas.microsoft.com/office/powerpoint/2010/main" val="42925642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Evidence for evolution</a:t>
            </a:r>
            <a:endParaRPr lang="en-CA" dirty="0"/>
          </a:p>
        </p:txBody>
      </p:sp>
      <p:sp>
        <p:nvSpPr>
          <p:cNvPr id="5" name="Content Placeholder 4"/>
          <p:cNvSpPr>
            <a:spLocks noGrp="1"/>
          </p:cNvSpPr>
          <p:nvPr>
            <p:ph idx="1"/>
          </p:nvPr>
        </p:nvSpPr>
        <p:spPr>
          <a:xfrm>
            <a:off x="280219" y="1489588"/>
            <a:ext cx="11651226" cy="5368412"/>
          </a:xfrm>
        </p:spPr>
        <p:txBody>
          <a:bodyPr/>
          <a:lstStyle/>
          <a:p>
            <a:pPr marL="0" indent="0">
              <a:buNone/>
            </a:pPr>
            <a:r>
              <a:rPr lang="en-CA" dirty="0" smtClean="0"/>
              <a:t>____________ and ____________ evidence supports the connectedness and lineage of living things. (Health science connection!)</a:t>
            </a:r>
          </a:p>
          <a:p>
            <a:r>
              <a:rPr lang="en-CA" dirty="0" smtClean="0"/>
              <a:t>Shared genetic code for certain traits exists between organisms.</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___ and ___ carry genetic information through transcription, translation, and replication and these processes and particular sequences are shared by all modern living systems.</a:t>
            </a:r>
          </a:p>
          <a:p>
            <a:r>
              <a:rPr lang="en-CA" dirty="0" smtClean="0"/>
              <a:t>Similar _____________ _____________ exist between all species (</a:t>
            </a:r>
            <a:r>
              <a:rPr lang="en-CA" dirty="0" err="1" smtClean="0"/>
              <a:t>ie</a:t>
            </a:r>
            <a:r>
              <a:rPr lang="en-CA" dirty="0" smtClean="0"/>
              <a:t>. Respiration).</a:t>
            </a:r>
          </a:p>
          <a:p>
            <a:endParaRPr lang="en-CA" dirty="0"/>
          </a:p>
        </p:txBody>
      </p:sp>
    </p:spTree>
    <p:extLst>
      <p:ext uri="{BB962C8B-B14F-4D97-AF65-F5344CB8AC3E}">
        <p14:creationId xmlns:p14="http://schemas.microsoft.com/office/powerpoint/2010/main" val="4086503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Evidence for evolution</a:t>
            </a:r>
            <a:endParaRPr lang="en-CA" dirty="0"/>
          </a:p>
        </p:txBody>
      </p:sp>
      <p:sp>
        <p:nvSpPr>
          <p:cNvPr id="5" name="Content Placeholder 4"/>
          <p:cNvSpPr>
            <a:spLocks noGrp="1"/>
          </p:cNvSpPr>
          <p:nvPr>
            <p:ph idx="1"/>
          </p:nvPr>
        </p:nvSpPr>
        <p:spPr>
          <a:xfrm>
            <a:off x="280219" y="1825624"/>
            <a:ext cx="11073581" cy="4811149"/>
          </a:xfrm>
        </p:spPr>
        <p:txBody>
          <a:bodyPr>
            <a:normAutofit fontScale="92500"/>
          </a:bodyPr>
          <a:lstStyle/>
          <a:p>
            <a:pPr marL="0" indent="0">
              <a:buNone/>
            </a:pPr>
            <a:r>
              <a:rPr lang="en-CA" dirty="0" smtClean="0"/>
              <a:t>Structural and functional evidence supports the connectedness and lineage of living things.</a:t>
            </a:r>
          </a:p>
          <a:p>
            <a:r>
              <a:rPr lang="en-CA" dirty="0" smtClean="0"/>
              <a:t>Shared genetic code </a:t>
            </a:r>
            <a:r>
              <a:rPr lang="en-CA" dirty="0"/>
              <a:t> for certain traits exists between </a:t>
            </a:r>
            <a:r>
              <a:rPr lang="en-CA" dirty="0" smtClean="0"/>
              <a:t>organisms:</a:t>
            </a:r>
            <a:br>
              <a:rPr lang="en-CA" dirty="0" smtClean="0"/>
            </a:br>
            <a:r>
              <a:rPr lang="en-US" dirty="0"/>
              <a:t>- Genome-wide variation from one </a:t>
            </a:r>
            <a:r>
              <a:rPr lang="en-US" b="1" dirty="0"/>
              <a:t>human being</a:t>
            </a:r>
            <a:r>
              <a:rPr lang="en-US" dirty="0"/>
              <a:t> to another can be up to 0.5% (99.5% similarity)</a:t>
            </a:r>
            <a:r>
              <a:rPr lang="en-CA" dirty="0" smtClean="0"/>
              <a:t/>
            </a:r>
            <a:br>
              <a:rPr lang="en-CA" dirty="0" smtClean="0"/>
            </a:br>
            <a:r>
              <a:rPr lang="en-CA" dirty="0" smtClean="0"/>
              <a:t>- </a:t>
            </a:r>
            <a:r>
              <a:rPr lang="en-US" b="1" dirty="0" smtClean="0"/>
              <a:t>Cats</a:t>
            </a:r>
            <a:r>
              <a:rPr lang="en-US" b="1" dirty="0"/>
              <a:t> </a:t>
            </a:r>
            <a:r>
              <a:rPr lang="en-US" dirty="0"/>
              <a:t>have 90% of homologous genes with humans, 82% with dogs, 80% with cows, 79% with chimpanzees, 69% with rats and 67% with mice. (</a:t>
            </a:r>
            <a:r>
              <a:rPr lang="en-US" i="1" dirty="0">
                <a:hlinkClick r:id="rId2"/>
              </a:rPr>
              <a:t>source</a:t>
            </a:r>
            <a:r>
              <a:rPr lang="en-US" dirty="0" smtClean="0"/>
              <a:t>)</a:t>
            </a:r>
            <a:br>
              <a:rPr lang="en-US" dirty="0" smtClean="0"/>
            </a:br>
            <a:r>
              <a:rPr lang="en-US" dirty="0"/>
              <a:t>- The </a:t>
            </a:r>
            <a:r>
              <a:rPr lang="en-US" b="1" dirty="0"/>
              <a:t>fruit fly</a:t>
            </a:r>
            <a:r>
              <a:rPr lang="en-US" dirty="0"/>
              <a:t> (</a:t>
            </a:r>
            <a:r>
              <a:rPr lang="en-US" i="1" dirty="0"/>
              <a:t>Drosophila</a:t>
            </a:r>
            <a:r>
              <a:rPr lang="en-US" dirty="0"/>
              <a:t>) shares about 60% of its DNA with humans (</a:t>
            </a:r>
            <a:r>
              <a:rPr lang="en-US" i="1" dirty="0">
                <a:hlinkClick r:id="rId3"/>
              </a:rPr>
              <a:t>source</a:t>
            </a:r>
            <a:r>
              <a:rPr lang="en-US" dirty="0"/>
              <a:t>).</a:t>
            </a:r>
            <a:endParaRPr lang="en-CA" dirty="0" smtClean="0"/>
          </a:p>
          <a:p>
            <a:r>
              <a:rPr lang="en-CA" dirty="0" smtClean="0"/>
              <a:t>DNA and RNA carry genetic information through transcription, translation, and replication and these processes and particular sequences are shared by all modern living systems.</a:t>
            </a:r>
          </a:p>
          <a:p>
            <a:r>
              <a:rPr lang="en-CA" dirty="0" smtClean="0"/>
              <a:t>Similar metabolic pathways exist between all species (</a:t>
            </a:r>
            <a:r>
              <a:rPr lang="en-CA" dirty="0" err="1" smtClean="0"/>
              <a:t>ie</a:t>
            </a:r>
            <a:r>
              <a:rPr lang="en-CA" dirty="0" smtClean="0"/>
              <a:t>. Respiration).</a:t>
            </a:r>
          </a:p>
          <a:p>
            <a:endParaRPr lang="en-CA" dirty="0"/>
          </a:p>
        </p:txBody>
      </p:sp>
    </p:spTree>
    <p:extLst>
      <p:ext uri="{BB962C8B-B14F-4D97-AF65-F5344CB8AC3E}">
        <p14:creationId xmlns:p14="http://schemas.microsoft.com/office/powerpoint/2010/main" val="26285182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Eukaryotes</a:t>
            </a:r>
            <a:endParaRPr lang="en-CA" dirty="0"/>
          </a:p>
        </p:txBody>
      </p:sp>
      <p:sp>
        <p:nvSpPr>
          <p:cNvPr id="3" name="Content Placeholder 2"/>
          <p:cNvSpPr>
            <a:spLocks noGrp="1"/>
          </p:cNvSpPr>
          <p:nvPr>
            <p:ph idx="1"/>
          </p:nvPr>
        </p:nvSpPr>
        <p:spPr/>
        <p:txBody>
          <a:bodyPr/>
          <a:lstStyle/>
          <a:p>
            <a:r>
              <a:rPr lang="en-CA" dirty="0" smtClean="0"/>
              <a:t>What is a eukaryote?</a:t>
            </a:r>
            <a:br>
              <a:rPr lang="en-CA" dirty="0" smtClean="0"/>
            </a:br>
            <a:r>
              <a:rPr lang="en-CA" dirty="0" smtClean="0"/>
              <a:t/>
            </a:r>
            <a:br>
              <a:rPr lang="en-CA" dirty="0" smtClean="0"/>
            </a:br>
            <a:endParaRPr lang="en-CA" dirty="0" smtClean="0"/>
          </a:p>
          <a:p>
            <a:r>
              <a:rPr lang="en-CA" dirty="0" smtClean="0"/>
              <a:t>Which kingdoms are composed of eukaryotes?</a:t>
            </a:r>
            <a:br>
              <a:rPr lang="en-CA" dirty="0" smtClean="0"/>
            </a:br>
            <a:r>
              <a:rPr lang="en-CA" dirty="0" smtClean="0"/>
              <a:t/>
            </a:r>
            <a:br>
              <a:rPr lang="en-CA" dirty="0" smtClean="0"/>
            </a:br>
            <a:endParaRPr lang="en-CA" dirty="0" smtClean="0"/>
          </a:p>
          <a:p>
            <a:r>
              <a:rPr lang="en-CA" dirty="0" smtClean="0"/>
              <a:t>What are similar components of </a:t>
            </a:r>
            <a:r>
              <a:rPr lang="en-CA" b="1" dirty="0" smtClean="0"/>
              <a:t>all </a:t>
            </a:r>
            <a:r>
              <a:rPr lang="en-CA" dirty="0" smtClean="0"/>
              <a:t>eukaryotic cells?</a:t>
            </a:r>
            <a:endParaRPr lang="en-CA" dirty="0"/>
          </a:p>
        </p:txBody>
      </p:sp>
    </p:spTree>
    <p:extLst>
      <p:ext uri="{BB962C8B-B14F-4D97-AF65-F5344CB8AC3E}">
        <p14:creationId xmlns:p14="http://schemas.microsoft.com/office/powerpoint/2010/main" val="38663325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Eukaryotes</a:t>
            </a:r>
            <a:endParaRPr lang="en-CA" dirty="0"/>
          </a:p>
        </p:txBody>
      </p:sp>
      <p:sp>
        <p:nvSpPr>
          <p:cNvPr id="3" name="Content Placeholder 2"/>
          <p:cNvSpPr>
            <a:spLocks noGrp="1"/>
          </p:cNvSpPr>
          <p:nvPr>
            <p:ph idx="1"/>
          </p:nvPr>
        </p:nvSpPr>
        <p:spPr>
          <a:xfrm>
            <a:off x="309716" y="1825624"/>
            <a:ext cx="11488994" cy="4870143"/>
          </a:xfrm>
        </p:spPr>
        <p:txBody>
          <a:bodyPr>
            <a:normAutofit fontScale="92500" lnSpcReduction="10000"/>
          </a:bodyPr>
          <a:lstStyle/>
          <a:p>
            <a:r>
              <a:rPr lang="en-CA" dirty="0" smtClean="0"/>
              <a:t>What is a eukaryotic organism?</a:t>
            </a:r>
            <a:br>
              <a:rPr lang="en-CA" dirty="0" smtClean="0"/>
            </a:br>
            <a:r>
              <a:rPr lang="en-CA" dirty="0" smtClean="0"/>
              <a:t>An organism that has cells that have membrane-bound organelles and a nucleus.</a:t>
            </a:r>
            <a:br>
              <a:rPr lang="en-CA" dirty="0" smtClean="0"/>
            </a:br>
            <a:endParaRPr lang="en-CA" dirty="0" smtClean="0"/>
          </a:p>
          <a:p>
            <a:r>
              <a:rPr lang="en-CA" dirty="0" smtClean="0"/>
              <a:t>Which kingdoms are composed of eukaryotes?</a:t>
            </a:r>
            <a:br>
              <a:rPr lang="en-CA" dirty="0" smtClean="0"/>
            </a:br>
            <a:r>
              <a:rPr lang="en-CA" dirty="0" smtClean="0"/>
              <a:t>Plant, Animal, Fungi, Protista</a:t>
            </a:r>
            <a:br>
              <a:rPr lang="en-CA" dirty="0" smtClean="0"/>
            </a:br>
            <a:endParaRPr lang="en-CA" dirty="0" smtClean="0"/>
          </a:p>
          <a:p>
            <a:r>
              <a:rPr lang="en-CA" dirty="0" smtClean="0"/>
              <a:t>What are similar components of </a:t>
            </a:r>
            <a:r>
              <a:rPr lang="en-CA" b="1" dirty="0" smtClean="0"/>
              <a:t>all </a:t>
            </a:r>
            <a:r>
              <a:rPr lang="en-CA" dirty="0" smtClean="0"/>
              <a:t>eukaryotic cells?</a:t>
            </a:r>
          </a:p>
          <a:p>
            <a:pPr marL="0" indent="0">
              <a:buNone/>
            </a:pPr>
            <a:r>
              <a:rPr lang="en-CA" dirty="0" smtClean="0"/>
              <a:t>Mitochondria/chloroplast, cytoskeleton, linear chromosomes, endo-membrane systems</a:t>
            </a:r>
            <a:endParaRPr lang="en-CA" dirty="0"/>
          </a:p>
          <a:p>
            <a:r>
              <a:rPr lang="en-CA" dirty="0" smtClean="0"/>
              <a:t>Why is this significant?</a:t>
            </a:r>
            <a:br>
              <a:rPr lang="en-CA" dirty="0" smtClean="0"/>
            </a:br>
            <a:r>
              <a:rPr lang="en-CA" dirty="0" smtClean="0"/>
              <a:t>Major </a:t>
            </a:r>
            <a:r>
              <a:rPr lang="en-CA" b="1" dirty="0" smtClean="0"/>
              <a:t>domains</a:t>
            </a:r>
            <a:r>
              <a:rPr lang="en-CA" dirty="0" smtClean="0"/>
              <a:t> and </a:t>
            </a:r>
            <a:r>
              <a:rPr lang="en-CA" b="1" dirty="0" smtClean="0"/>
              <a:t>kingdoms</a:t>
            </a:r>
            <a:r>
              <a:rPr lang="en-CA" dirty="0" smtClean="0"/>
              <a:t> of life are classified thusly.</a:t>
            </a:r>
            <a:br>
              <a:rPr lang="en-CA" dirty="0" smtClean="0"/>
            </a:br>
            <a:endParaRPr lang="en-CA" dirty="0"/>
          </a:p>
        </p:txBody>
      </p:sp>
    </p:spTree>
    <p:extLst>
      <p:ext uri="{BB962C8B-B14F-4D97-AF65-F5344CB8AC3E}">
        <p14:creationId xmlns:p14="http://schemas.microsoft.com/office/powerpoint/2010/main" val="360771934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Kingdoms of Life</a:t>
            </a:r>
            <a:endParaRPr lang="en-CA" dirty="0"/>
          </a:p>
        </p:txBody>
      </p:sp>
      <p:sp>
        <p:nvSpPr>
          <p:cNvPr id="3" name="Content Placeholder 2"/>
          <p:cNvSpPr>
            <a:spLocks noGrp="1"/>
          </p:cNvSpPr>
          <p:nvPr>
            <p:ph idx="1"/>
          </p:nvPr>
        </p:nvSpPr>
        <p:spPr/>
        <p:txBody>
          <a:bodyPr/>
          <a:lstStyle/>
          <a:p>
            <a:r>
              <a:rPr lang="en-CA" dirty="0" smtClean="0"/>
              <a:t>What are the kingdoms of life?</a:t>
            </a:r>
            <a:r>
              <a:rPr lang="en-CA" dirty="0" smtClean="0">
                <a:solidFill>
                  <a:srgbClr val="FF0000"/>
                </a:solidFill>
              </a:rPr>
              <a:t>  </a:t>
            </a:r>
            <a:br>
              <a:rPr lang="en-CA" dirty="0" smtClean="0">
                <a:solidFill>
                  <a:srgbClr val="FF0000"/>
                </a:solidFill>
              </a:rPr>
            </a:br>
            <a:endParaRPr lang="en-CA" dirty="0" smtClean="0">
              <a:solidFill>
                <a:srgbClr val="FF0000"/>
              </a:solidFill>
            </a:endParaRPr>
          </a:p>
          <a:p>
            <a:r>
              <a:rPr lang="en-CA" dirty="0" smtClean="0"/>
              <a:t>What are defining traits of each kingdom (at least three)?</a:t>
            </a:r>
            <a:br>
              <a:rPr lang="en-CA" dirty="0" smtClean="0"/>
            </a:br>
            <a:r>
              <a:rPr lang="en-CA" dirty="0" smtClean="0"/>
              <a:t/>
            </a:r>
            <a:br>
              <a:rPr lang="en-CA" dirty="0" smtClean="0"/>
            </a:br>
            <a:r>
              <a:rPr lang="en-CA" dirty="0" smtClean="0"/>
              <a:t>Suggestions: </a:t>
            </a:r>
            <a:br>
              <a:rPr lang="en-CA" dirty="0" smtClean="0"/>
            </a:br>
            <a:r>
              <a:rPr lang="en-CA" dirty="0" smtClean="0"/>
              <a:t>Prokaryotic/Eukaryotic</a:t>
            </a:r>
            <a:br>
              <a:rPr lang="en-CA" dirty="0" smtClean="0"/>
            </a:br>
            <a:r>
              <a:rPr lang="en-CA" dirty="0" smtClean="0"/>
              <a:t>Cellularity (single/multi)</a:t>
            </a:r>
            <a:br>
              <a:rPr lang="en-CA" dirty="0" smtClean="0"/>
            </a:br>
            <a:r>
              <a:rPr lang="en-CA" dirty="0" smtClean="0"/>
              <a:t>Energy processing (auto or hetero)</a:t>
            </a:r>
            <a:br>
              <a:rPr lang="en-CA" dirty="0" smtClean="0"/>
            </a:br>
            <a:endParaRPr lang="en-CA" dirty="0"/>
          </a:p>
        </p:txBody>
      </p:sp>
    </p:spTree>
    <p:extLst>
      <p:ext uri="{BB962C8B-B14F-4D97-AF65-F5344CB8AC3E}">
        <p14:creationId xmlns:p14="http://schemas.microsoft.com/office/powerpoint/2010/main" val="33187206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Defining Traits of Kingdoms</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Plantae – </a:t>
            </a:r>
            <a:r>
              <a:rPr lang="en-CA" dirty="0" smtClean="0"/>
              <a:t> </a:t>
            </a:r>
            <a:r>
              <a:rPr lang="en-CA" dirty="0" smtClean="0"/>
              <a:t/>
            </a:r>
            <a:br>
              <a:rPr lang="en-CA" dirty="0" smtClean="0"/>
            </a:br>
            <a:endParaRPr lang="en-CA" dirty="0" smtClean="0"/>
          </a:p>
          <a:p>
            <a:r>
              <a:rPr lang="en-CA" dirty="0" smtClean="0"/>
              <a:t>Animalia – </a:t>
            </a:r>
            <a:r>
              <a:rPr lang="en-CA" dirty="0" smtClean="0"/>
              <a:t> </a:t>
            </a:r>
            <a:r>
              <a:rPr lang="en-CA" dirty="0" smtClean="0"/>
              <a:t/>
            </a:r>
            <a:br>
              <a:rPr lang="en-CA" dirty="0" smtClean="0"/>
            </a:br>
            <a:endParaRPr lang="en-CA" dirty="0" smtClean="0"/>
          </a:p>
          <a:p>
            <a:r>
              <a:rPr lang="en-CA" dirty="0" smtClean="0"/>
              <a:t>Fungi – </a:t>
            </a:r>
            <a:r>
              <a:rPr lang="en-CA" dirty="0" smtClean="0"/>
              <a:t> </a:t>
            </a:r>
            <a:r>
              <a:rPr lang="en-CA" dirty="0" smtClean="0"/>
              <a:t/>
            </a:r>
            <a:br>
              <a:rPr lang="en-CA" dirty="0" smtClean="0"/>
            </a:br>
            <a:endParaRPr lang="en-CA" dirty="0" smtClean="0"/>
          </a:p>
          <a:p>
            <a:r>
              <a:rPr lang="en-CA" dirty="0" smtClean="0"/>
              <a:t>Eubacteria – </a:t>
            </a:r>
            <a:r>
              <a:rPr lang="en-CA" dirty="0" smtClean="0"/>
              <a:t> </a:t>
            </a:r>
            <a:r>
              <a:rPr lang="en-CA" dirty="0" smtClean="0"/>
              <a:t/>
            </a:r>
            <a:br>
              <a:rPr lang="en-CA" dirty="0" smtClean="0"/>
            </a:br>
            <a:endParaRPr lang="en-CA" dirty="0" smtClean="0"/>
          </a:p>
          <a:p>
            <a:r>
              <a:rPr lang="en-CA" dirty="0" smtClean="0"/>
              <a:t>Archaebacteria - </a:t>
            </a:r>
            <a:r>
              <a:rPr lang="en-CA" dirty="0" smtClean="0"/>
              <a:t> </a:t>
            </a:r>
            <a:r>
              <a:rPr lang="en-CA" dirty="0" smtClean="0"/>
              <a:t/>
            </a:r>
            <a:br>
              <a:rPr lang="en-CA" dirty="0" smtClean="0"/>
            </a:br>
            <a:endParaRPr lang="en-CA" dirty="0" smtClean="0"/>
          </a:p>
          <a:p>
            <a:r>
              <a:rPr lang="en-CA" dirty="0" err="1" smtClean="0"/>
              <a:t>Protist</a:t>
            </a:r>
            <a:r>
              <a:rPr lang="en-CA" dirty="0" smtClean="0"/>
              <a:t> – </a:t>
            </a:r>
            <a:r>
              <a:rPr lang="en-CA" dirty="0" smtClean="0"/>
              <a:t> </a:t>
            </a:r>
            <a:endParaRPr lang="en-CA" dirty="0" smtClean="0"/>
          </a:p>
        </p:txBody>
      </p:sp>
    </p:spTree>
    <p:extLst>
      <p:ext uri="{BB962C8B-B14F-4D97-AF65-F5344CB8AC3E}">
        <p14:creationId xmlns:p14="http://schemas.microsoft.com/office/powerpoint/2010/main" val="28791894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Defining Traits of Kingdoms</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Plantae – eukaryotic, multicellular, autotrophic</a:t>
            </a:r>
            <a:br>
              <a:rPr lang="en-CA" dirty="0" smtClean="0"/>
            </a:br>
            <a:endParaRPr lang="en-CA" dirty="0" smtClean="0"/>
          </a:p>
          <a:p>
            <a:r>
              <a:rPr lang="en-CA" dirty="0" smtClean="0"/>
              <a:t>Animalia – eukaryotic, multicellular, heterotrophic</a:t>
            </a:r>
            <a:br>
              <a:rPr lang="en-CA" dirty="0" smtClean="0"/>
            </a:br>
            <a:endParaRPr lang="en-CA" dirty="0" smtClean="0"/>
          </a:p>
          <a:p>
            <a:r>
              <a:rPr lang="en-CA" dirty="0" smtClean="0"/>
              <a:t>Fungi – eukaryotic, multicellular, heterotrophic</a:t>
            </a:r>
            <a:br>
              <a:rPr lang="en-CA" dirty="0" smtClean="0"/>
            </a:br>
            <a:endParaRPr lang="en-CA" dirty="0" smtClean="0"/>
          </a:p>
          <a:p>
            <a:r>
              <a:rPr lang="en-CA" dirty="0" smtClean="0"/>
              <a:t>Eubacteria – prokaryotic, unicellular, heterotrophic, autotrophic</a:t>
            </a:r>
            <a:br>
              <a:rPr lang="en-CA" dirty="0" smtClean="0"/>
            </a:br>
            <a:endParaRPr lang="en-CA" dirty="0" smtClean="0"/>
          </a:p>
          <a:p>
            <a:r>
              <a:rPr lang="en-CA" dirty="0" smtClean="0"/>
              <a:t>Archaebacteria - </a:t>
            </a:r>
            <a:r>
              <a:rPr lang="en-CA" dirty="0"/>
              <a:t>prokaryotic, unicellular, heterotrophic, </a:t>
            </a:r>
            <a:r>
              <a:rPr lang="en-CA" dirty="0" smtClean="0"/>
              <a:t>autotrophic</a:t>
            </a:r>
            <a:br>
              <a:rPr lang="en-CA" dirty="0" smtClean="0"/>
            </a:br>
            <a:endParaRPr lang="en-CA" dirty="0" smtClean="0"/>
          </a:p>
          <a:p>
            <a:r>
              <a:rPr lang="en-CA" dirty="0" err="1" smtClean="0"/>
              <a:t>Protist</a:t>
            </a:r>
            <a:r>
              <a:rPr lang="en-CA" dirty="0" smtClean="0"/>
              <a:t> – eukaryotic, unicellular (mostly), hetero/auto-</a:t>
            </a:r>
            <a:r>
              <a:rPr lang="en-CA" dirty="0" err="1" smtClean="0"/>
              <a:t>trophs</a:t>
            </a:r>
            <a:endParaRPr lang="en-CA" dirty="0" smtClean="0"/>
          </a:p>
        </p:txBody>
      </p:sp>
    </p:spTree>
    <p:extLst>
      <p:ext uri="{BB962C8B-B14F-4D97-AF65-F5344CB8AC3E}">
        <p14:creationId xmlns:p14="http://schemas.microsoft.com/office/powerpoint/2010/main" val="11140391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dirty="0" smtClean="0"/>
              <a:t>Organisms are linked by common lines of descent</a:t>
            </a:r>
            <a:endParaRPr lang="en-CA" dirty="0"/>
          </a:p>
        </p:txBody>
      </p:sp>
      <p:sp>
        <p:nvSpPr>
          <p:cNvPr id="7" name="Text Placeholder 6"/>
          <p:cNvSpPr>
            <a:spLocks noGrp="1"/>
          </p:cNvSpPr>
          <p:nvPr>
            <p:ph type="body" idx="1"/>
          </p:nvPr>
        </p:nvSpPr>
        <p:spPr/>
        <p:txBody>
          <a:bodyPr/>
          <a:lstStyle/>
          <a:p>
            <a:r>
              <a:rPr lang="en-CA" dirty="0" smtClean="0"/>
              <a:t>OpenStax Chapter 20</a:t>
            </a:r>
            <a:br>
              <a:rPr lang="en-CA" dirty="0" smtClean="0"/>
            </a:br>
            <a:r>
              <a:rPr lang="en-CA" dirty="0" smtClean="0"/>
              <a:t>The Kingdoms of Life represent these common lines of descent.</a:t>
            </a:r>
            <a:endParaRPr lang="en-CA" dirty="0"/>
          </a:p>
        </p:txBody>
      </p:sp>
    </p:spTree>
    <p:extLst>
      <p:ext uri="{BB962C8B-B14F-4D97-AF65-F5344CB8AC3E}">
        <p14:creationId xmlns:p14="http://schemas.microsoft.com/office/powerpoint/2010/main" val="106465570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Phylogenetic Trees and Cladograms</a:t>
            </a:r>
            <a:endParaRPr lang="en-CA"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4146" y="1560436"/>
            <a:ext cx="4286250" cy="4114800"/>
          </a:xfrm>
        </p:spPr>
      </p:pic>
      <p:sp>
        <p:nvSpPr>
          <p:cNvPr id="5" name="Content Placeholder 4"/>
          <p:cNvSpPr>
            <a:spLocks noGrp="1"/>
          </p:cNvSpPr>
          <p:nvPr>
            <p:ph sz="half" idx="2"/>
          </p:nvPr>
        </p:nvSpPr>
        <p:spPr/>
        <p:txBody>
          <a:bodyPr>
            <a:normAutofit fontScale="92500" lnSpcReduction="20000"/>
          </a:bodyPr>
          <a:lstStyle/>
          <a:p>
            <a:r>
              <a:rPr lang="en-CA" dirty="0" smtClean="0"/>
              <a:t>Biology 30 review: Create a cladogram using a table of six phenotypic traits and five organisms.</a:t>
            </a:r>
            <a:br>
              <a:rPr lang="en-CA" dirty="0" smtClean="0"/>
            </a:br>
            <a:endParaRPr lang="en-CA" dirty="0" smtClean="0"/>
          </a:p>
          <a:p>
            <a:r>
              <a:rPr lang="en-CA" dirty="0" smtClean="0"/>
              <a:t>On the dog breed tree, is a Jack Russell Terrier more closely related to a Poodle or a Great </a:t>
            </a:r>
            <a:r>
              <a:rPr lang="en-CA" dirty="0" err="1" smtClean="0"/>
              <a:t>Pyrenese</a:t>
            </a:r>
            <a:r>
              <a:rPr lang="en-CA" dirty="0" smtClean="0"/>
              <a:t>, and why? What about a Chihuahua?</a:t>
            </a:r>
            <a:br>
              <a:rPr lang="en-CA" dirty="0" smtClean="0"/>
            </a:br>
            <a:endParaRPr lang="en-CA" dirty="0" smtClean="0"/>
          </a:p>
          <a:p>
            <a:r>
              <a:rPr lang="en-CA" dirty="0" smtClean="0"/>
              <a:t>JRT – closer to a sheep dog or blood hound?</a:t>
            </a:r>
            <a:endParaRPr lang="en-CA" dirty="0"/>
          </a:p>
        </p:txBody>
      </p:sp>
      <p:sp>
        <p:nvSpPr>
          <p:cNvPr id="3" name="TextBox 2"/>
          <p:cNvSpPr txBox="1"/>
          <p:nvPr/>
        </p:nvSpPr>
        <p:spPr>
          <a:xfrm>
            <a:off x="838200" y="5987845"/>
            <a:ext cx="4500716" cy="923330"/>
          </a:xfrm>
          <a:prstGeom prst="rect">
            <a:avLst/>
          </a:prstGeom>
          <a:noFill/>
        </p:spPr>
        <p:txBody>
          <a:bodyPr wrap="square" rtlCol="0">
            <a:spAutoFit/>
          </a:bodyPr>
          <a:lstStyle/>
          <a:p>
            <a:r>
              <a:rPr lang="en-CA" dirty="0">
                <a:hlinkClick r:id="rId3"/>
              </a:rPr>
              <a:t>https://</a:t>
            </a:r>
            <a:r>
              <a:rPr lang="en-CA" dirty="0" smtClean="0">
                <a:hlinkClick r:id="rId3"/>
              </a:rPr>
              <a:t>3c1703fe8d.site.internapcdn.net/newman/gfx/news/hires/2017/12-researchersm.jpg</a:t>
            </a:r>
            <a:r>
              <a:rPr lang="en-CA" dirty="0" smtClean="0"/>
              <a:t> </a:t>
            </a:r>
            <a:endParaRPr lang="en-CA" dirty="0"/>
          </a:p>
        </p:txBody>
      </p:sp>
    </p:spTree>
    <p:extLst>
      <p:ext uri="{BB962C8B-B14F-4D97-AF65-F5344CB8AC3E}">
        <p14:creationId xmlns:p14="http://schemas.microsoft.com/office/powerpoint/2010/main" val="372927873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Cladograms</a:t>
            </a:r>
            <a:endParaRPr lang="en-CA" dirty="0"/>
          </a:p>
        </p:txBody>
      </p:sp>
      <p:sp>
        <p:nvSpPr>
          <p:cNvPr id="3" name="Content Placeholder 2"/>
          <p:cNvSpPr>
            <a:spLocks noGrp="1"/>
          </p:cNvSpPr>
          <p:nvPr>
            <p:ph sz="half" idx="1"/>
          </p:nvPr>
        </p:nvSpPr>
        <p:spPr/>
        <p:txBody>
          <a:bodyPr/>
          <a:lstStyle/>
          <a:p>
            <a:r>
              <a:rPr lang="en-CA" dirty="0" smtClean="0"/>
              <a:t>We can also identify traits that are either derived or lost through evolution.</a:t>
            </a:r>
            <a:br>
              <a:rPr lang="en-CA" dirty="0" smtClean="0"/>
            </a:br>
            <a:r>
              <a:rPr lang="en-CA" dirty="0" smtClean="0"/>
              <a:t/>
            </a:r>
            <a:br>
              <a:rPr lang="en-CA" dirty="0" smtClean="0"/>
            </a:br>
            <a:endParaRPr lang="en-CA" dirty="0" smtClean="0"/>
          </a:p>
          <a:p>
            <a:r>
              <a:rPr lang="en-CA" dirty="0" smtClean="0"/>
              <a:t>Chambers of hearts.</a:t>
            </a:r>
          </a:p>
          <a:p>
            <a:pPr marL="0" indent="0">
              <a:buNone/>
            </a:pPr>
            <a:r>
              <a:rPr lang="en-CA" dirty="0" smtClean="0"/>
              <a:t>How many does a human have?</a:t>
            </a:r>
            <a:br>
              <a:rPr lang="en-CA" dirty="0" smtClean="0"/>
            </a:br>
            <a:r>
              <a:rPr lang="en-CA" dirty="0" smtClean="0"/>
              <a:t>A mouse?</a:t>
            </a:r>
            <a:br>
              <a:rPr lang="en-CA" dirty="0" smtClean="0"/>
            </a:br>
            <a:r>
              <a:rPr lang="en-CA" dirty="0" smtClean="0"/>
              <a:t>A crocodile?</a:t>
            </a:r>
            <a:br>
              <a:rPr lang="en-CA" dirty="0" smtClean="0"/>
            </a:br>
            <a:r>
              <a:rPr lang="en-CA" dirty="0" smtClean="0"/>
              <a:t>A perch?</a:t>
            </a:r>
            <a:endParaRPr lang="en-CA" dirty="0"/>
          </a:p>
        </p:txBody>
      </p:sp>
      <p:pic>
        <p:nvPicPr>
          <p:cNvPr id="1026" name="Picture 2" descr="Image result for heart chamber cladogra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70553" y="704748"/>
            <a:ext cx="4950774" cy="5696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76741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CA" dirty="0" smtClean="0"/>
              <a:t>Shared Structural Components</a:t>
            </a:r>
            <a:br>
              <a:rPr lang="en-CA" dirty="0" smtClean="0"/>
            </a:br>
            <a:r>
              <a:rPr lang="en-CA" sz="3200" dirty="0" smtClean="0"/>
              <a:t>ex. Limbs, body systems, heart chambers, organs, metabolic processes? </a:t>
            </a:r>
            <a:endParaRPr lang="en-CA" sz="3200" dirty="0"/>
          </a:p>
        </p:txBody>
      </p:sp>
      <p:sp>
        <p:nvSpPr>
          <p:cNvPr id="5" name="Content Placeholder 4"/>
          <p:cNvSpPr>
            <a:spLocks noGrp="1"/>
          </p:cNvSpPr>
          <p:nvPr>
            <p:ph idx="1"/>
          </p:nvPr>
        </p:nvSpPr>
        <p:spPr/>
        <p:txBody>
          <a:bodyPr>
            <a:normAutofit lnSpcReduction="10000"/>
          </a:bodyPr>
          <a:lstStyle/>
          <a:p>
            <a:r>
              <a:rPr lang="en-CA" dirty="0" smtClean="0"/>
              <a:t>What are some structural features that all Chordates (vertebrates) share?</a:t>
            </a:r>
            <a:br>
              <a:rPr lang="en-CA" dirty="0" smtClean="0"/>
            </a:br>
            <a:endParaRPr lang="en-CA" dirty="0" smtClean="0"/>
          </a:p>
          <a:p>
            <a:r>
              <a:rPr lang="en-CA" dirty="0" smtClean="0"/>
              <a:t>What are some structural features that all mammals share?</a:t>
            </a:r>
            <a:br>
              <a:rPr lang="en-CA" dirty="0" smtClean="0"/>
            </a:br>
            <a:endParaRPr lang="en-CA" dirty="0" smtClean="0"/>
          </a:p>
          <a:p>
            <a:r>
              <a:rPr lang="en-CA" dirty="0" smtClean="0"/>
              <a:t>What are some structural features that all fish share?</a:t>
            </a:r>
            <a:br>
              <a:rPr lang="en-CA" dirty="0" smtClean="0"/>
            </a:br>
            <a:endParaRPr lang="en-CA" dirty="0" smtClean="0"/>
          </a:p>
          <a:p>
            <a:r>
              <a:rPr lang="en-CA" dirty="0"/>
              <a:t>What are some structural features that all </a:t>
            </a:r>
            <a:r>
              <a:rPr lang="en-CA" dirty="0" smtClean="0"/>
              <a:t>eukaryotes </a:t>
            </a:r>
            <a:r>
              <a:rPr lang="en-CA" dirty="0"/>
              <a:t>share?</a:t>
            </a:r>
            <a:r>
              <a:rPr lang="en-CA" dirty="0" smtClean="0"/>
              <a:t/>
            </a:r>
            <a:br>
              <a:rPr lang="en-CA" dirty="0" smtClean="0"/>
            </a:br>
            <a:endParaRPr lang="en-CA" dirty="0" smtClean="0"/>
          </a:p>
          <a:p>
            <a:r>
              <a:rPr lang="en-CA" dirty="0" smtClean="0"/>
              <a:t>What does this help tell us evolutionarily?</a:t>
            </a:r>
            <a:endParaRPr lang="en-CA" dirty="0"/>
          </a:p>
        </p:txBody>
      </p:sp>
    </p:spTree>
    <p:extLst>
      <p:ext uri="{BB962C8B-B14F-4D97-AF65-F5344CB8AC3E}">
        <p14:creationId xmlns:p14="http://schemas.microsoft.com/office/powerpoint/2010/main" val="55103358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CA" dirty="0" smtClean="0"/>
              <a:t>Shared Structural Components</a:t>
            </a:r>
            <a:br>
              <a:rPr lang="en-CA" dirty="0" smtClean="0"/>
            </a:br>
            <a:r>
              <a:rPr lang="en-CA" sz="3200" dirty="0" smtClean="0"/>
              <a:t>ex. Limbs, body systems, heart chambers, organs, metabolic processes? </a:t>
            </a:r>
            <a:endParaRPr lang="en-CA" sz="3200" dirty="0"/>
          </a:p>
        </p:txBody>
      </p:sp>
      <p:sp>
        <p:nvSpPr>
          <p:cNvPr id="5" name="Content Placeholder 4"/>
          <p:cNvSpPr>
            <a:spLocks noGrp="1"/>
          </p:cNvSpPr>
          <p:nvPr>
            <p:ph idx="1"/>
          </p:nvPr>
        </p:nvSpPr>
        <p:spPr/>
        <p:txBody>
          <a:bodyPr>
            <a:normAutofit fontScale="92500" lnSpcReduction="20000"/>
          </a:bodyPr>
          <a:lstStyle/>
          <a:p>
            <a:r>
              <a:rPr lang="en-CA" dirty="0" smtClean="0"/>
              <a:t>What are some structural features that all Chordates (vertebrates) share? </a:t>
            </a:r>
            <a:r>
              <a:rPr lang="en-CA" dirty="0" smtClean="0">
                <a:solidFill>
                  <a:srgbClr val="FF0000"/>
                </a:solidFill>
              </a:rPr>
              <a:t>Notochord (spinal chord – “cartilaginous nerve line”)</a:t>
            </a:r>
            <a:r>
              <a:rPr lang="en-CA" dirty="0" smtClean="0"/>
              <a:t/>
            </a:r>
            <a:br>
              <a:rPr lang="en-CA" dirty="0" smtClean="0"/>
            </a:br>
            <a:endParaRPr lang="en-CA" dirty="0" smtClean="0"/>
          </a:p>
          <a:p>
            <a:r>
              <a:rPr lang="en-CA" dirty="0" smtClean="0"/>
              <a:t>What are some structural features that all mammals share?</a:t>
            </a:r>
            <a:br>
              <a:rPr lang="en-CA" dirty="0" smtClean="0"/>
            </a:br>
            <a:r>
              <a:rPr lang="en-CA" dirty="0" smtClean="0">
                <a:solidFill>
                  <a:srgbClr val="FF0000"/>
                </a:solidFill>
              </a:rPr>
              <a:t>Mammary glands, warm-blooded (can regulate temp), more advanced diaphragm</a:t>
            </a:r>
          </a:p>
          <a:p>
            <a:r>
              <a:rPr lang="en-CA" dirty="0" smtClean="0"/>
              <a:t>What are some structural features that all fish share?</a:t>
            </a:r>
            <a:br>
              <a:rPr lang="en-CA" dirty="0" smtClean="0"/>
            </a:br>
            <a:r>
              <a:rPr lang="en-CA" dirty="0" smtClean="0">
                <a:solidFill>
                  <a:srgbClr val="FF0000"/>
                </a:solidFill>
              </a:rPr>
              <a:t>Cold-blooded (can’t regulate body temp), fins/air bladder</a:t>
            </a:r>
          </a:p>
          <a:p>
            <a:r>
              <a:rPr lang="en-CA" dirty="0"/>
              <a:t>What are some structural features that all </a:t>
            </a:r>
            <a:r>
              <a:rPr lang="en-CA" dirty="0" smtClean="0"/>
              <a:t>eukaryotes </a:t>
            </a:r>
            <a:r>
              <a:rPr lang="en-CA" dirty="0"/>
              <a:t>share?</a:t>
            </a:r>
            <a:r>
              <a:rPr lang="en-CA" dirty="0" smtClean="0"/>
              <a:t/>
            </a:r>
            <a:br>
              <a:rPr lang="en-CA" dirty="0" smtClean="0"/>
            </a:br>
            <a:r>
              <a:rPr lang="en-CA" dirty="0" smtClean="0">
                <a:solidFill>
                  <a:srgbClr val="FF0000"/>
                </a:solidFill>
              </a:rPr>
              <a:t>Nucleus, membrane-bound organelles, cytoskeleton, linear chromosomes</a:t>
            </a:r>
          </a:p>
          <a:p>
            <a:r>
              <a:rPr lang="en-CA" dirty="0" smtClean="0"/>
              <a:t>What does this help tell us evolutionarily?</a:t>
            </a:r>
            <a:br>
              <a:rPr lang="en-CA" dirty="0" smtClean="0"/>
            </a:br>
            <a:r>
              <a:rPr lang="en-CA" dirty="0" smtClean="0">
                <a:solidFill>
                  <a:srgbClr val="FF0000"/>
                </a:solidFill>
              </a:rPr>
              <a:t>Certain traits have emerged or disappeared over time within specific groups of organisms.</a:t>
            </a:r>
            <a:endParaRPr lang="en-CA" dirty="0">
              <a:solidFill>
                <a:srgbClr val="FF0000"/>
              </a:solidFill>
            </a:endParaRPr>
          </a:p>
        </p:txBody>
      </p:sp>
    </p:spTree>
    <p:extLst>
      <p:ext uri="{BB962C8B-B14F-4D97-AF65-F5344CB8AC3E}">
        <p14:creationId xmlns:p14="http://schemas.microsoft.com/office/powerpoint/2010/main" val="24339610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Phylogenetic Trees</a:t>
            </a:r>
            <a:endParaRPr lang="en-CA" dirty="0"/>
          </a:p>
        </p:txBody>
      </p:sp>
      <p:sp>
        <p:nvSpPr>
          <p:cNvPr id="3" name="Content Placeholder 2"/>
          <p:cNvSpPr>
            <a:spLocks noGrp="1"/>
          </p:cNvSpPr>
          <p:nvPr>
            <p:ph idx="1"/>
          </p:nvPr>
        </p:nvSpPr>
        <p:spPr/>
        <p:txBody>
          <a:bodyPr/>
          <a:lstStyle/>
          <a:p>
            <a:r>
              <a:rPr lang="en-CA" dirty="0" smtClean="0"/>
              <a:t>Are </a:t>
            </a:r>
            <a:r>
              <a:rPr lang="en-CA" b="1" dirty="0" smtClean="0"/>
              <a:t>__________</a:t>
            </a:r>
            <a:r>
              <a:rPr lang="en-CA" dirty="0" smtClean="0"/>
              <a:t>. They are  </a:t>
            </a:r>
            <a:br>
              <a:rPr lang="en-CA" dirty="0" smtClean="0"/>
            </a:br>
            <a:r>
              <a:rPr lang="en-CA" dirty="0" smtClean="0"/>
              <a:t/>
            </a:r>
            <a:br>
              <a:rPr lang="en-CA" dirty="0" smtClean="0"/>
            </a:br>
            <a:endParaRPr lang="en-CA" dirty="0" smtClean="0"/>
          </a:p>
          <a:p>
            <a:r>
              <a:rPr lang="en-CA" dirty="0" smtClean="0"/>
              <a:t>They illustrate that ______________ has occurred. </a:t>
            </a:r>
            <a:br>
              <a:rPr lang="en-CA" dirty="0" smtClean="0"/>
            </a:br>
            <a:r>
              <a:rPr lang="en-CA" dirty="0" smtClean="0"/>
              <a:t/>
            </a:r>
            <a:br>
              <a:rPr lang="en-CA" dirty="0" smtClean="0"/>
            </a:br>
            <a:endParaRPr lang="en-CA" dirty="0" smtClean="0"/>
          </a:p>
          <a:p>
            <a:endParaRPr lang="en-CA" dirty="0" smtClean="0"/>
          </a:p>
          <a:p>
            <a:endParaRPr lang="en-CA" dirty="0" smtClean="0"/>
          </a:p>
        </p:txBody>
      </p:sp>
    </p:spTree>
    <p:extLst>
      <p:ext uri="{BB962C8B-B14F-4D97-AF65-F5344CB8AC3E}">
        <p14:creationId xmlns:p14="http://schemas.microsoft.com/office/powerpoint/2010/main" val="9771212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Phylogenetic Trees</a:t>
            </a:r>
            <a:endParaRPr lang="en-CA" dirty="0"/>
          </a:p>
        </p:txBody>
      </p:sp>
      <p:sp>
        <p:nvSpPr>
          <p:cNvPr id="3" name="Content Placeholder 2"/>
          <p:cNvSpPr>
            <a:spLocks noGrp="1"/>
          </p:cNvSpPr>
          <p:nvPr>
            <p:ph idx="1"/>
          </p:nvPr>
        </p:nvSpPr>
        <p:spPr/>
        <p:txBody>
          <a:bodyPr/>
          <a:lstStyle/>
          <a:p>
            <a:r>
              <a:rPr lang="en-CA" dirty="0" smtClean="0"/>
              <a:t>Are </a:t>
            </a:r>
            <a:r>
              <a:rPr lang="en-CA" b="1" dirty="0" smtClean="0"/>
              <a:t>dynamic</a:t>
            </a:r>
            <a:r>
              <a:rPr lang="en-CA" dirty="0" smtClean="0"/>
              <a:t>. They are constantly changing as new evidence emerges.</a:t>
            </a:r>
            <a:br>
              <a:rPr lang="en-CA" dirty="0" smtClean="0"/>
            </a:br>
            <a:r>
              <a:rPr lang="en-CA" dirty="0" smtClean="0"/>
              <a:t/>
            </a:r>
            <a:br>
              <a:rPr lang="en-CA" dirty="0" smtClean="0"/>
            </a:br>
            <a:endParaRPr lang="en-CA" dirty="0" smtClean="0"/>
          </a:p>
          <a:p>
            <a:r>
              <a:rPr lang="en-CA" dirty="0" smtClean="0"/>
              <a:t>They illustrate that s</a:t>
            </a:r>
            <a:r>
              <a:rPr lang="en-CA" b="1" dirty="0" smtClean="0"/>
              <a:t>peciation</a:t>
            </a:r>
            <a:r>
              <a:rPr lang="en-CA" dirty="0" smtClean="0"/>
              <a:t> has occurred. </a:t>
            </a:r>
          </a:p>
          <a:p>
            <a:pPr marL="0" indent="0">
              <a:buNone/>
            </a:pPr>
            <a:r>
              <a:rPr lang="en-CA" dirty="0" smtClean="0"/>
              <a:t>Speciation is the emergence of a species – in which two members of a group are capable of reproducing with viable offspring.</a:t>
            </a:r>
            <a:endParaRPr lang="en-CA" dirty="0"/>
          </a:p>
        </p:txBody>
      </p:sp>
    </p:spTree>
    <p:extLst>
      <p:ext uri="{BB962C8B-B14F-4D97-AF65-F5344CB8AC3E}">
        <p14:creationId xmlns:p14="http://schemas.microsoft.com/office/powerpoint/2010/main" val="242639131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dirty="0" smtClean="0"/>
              <a:t>Speciation</a:t>
            </a:r>
            <a:endParaRPr lang="en-CA" dirty="0"/>
          </a:p>
        </p:txBody>
      </p:sp>
      <p:sp>
        <p:nvSpPr>
          <p:cNvPr id="7" name="Text Placeholder 6"/>
          <p:cNvSpPr>
            <a:spLocks noGrp="1"/>
          </p:cNvSpPr>
          <p:nvPr>
            <p:ph type="body" idx="1"/>
          </p:nvPr>
        </p:nvSpPr>
        <p:spPr/>
        <p:txBody>
          <a:bodyPr/>
          <a:lstStyle/>
          <a:p>
            <a:r>
              <a:rPr lang="en-CA" dirty="0" smtClean="0"/>
              <a:t>OpenStax Chapter 18.2, 18.3</a:t>
            </a:r>
            <a:endParaRPr lang="en-CA" dirty="0"/>
          </a:p>
        </p:txBody>
      </p:sp>
    </p:spTree>
    <p:extLst>
      <p:ext uri="{BB962C8B-B14F-4D97-AF65-F5344CB8AC3E}">
        <p14:creationId xmlns:p14="http://schemas.microsoft.com/office/powerpoint/2010/main" val="9237942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CA" dirty="0" smtClean="0"/>
              <a:t>Speciation</a:t>
            </a:r>
            <a:endParaRPr lang="en-CA" dirty="0"/>
          </a:p>
        </p:txBody>
      </p:sp>
      <p:sp>
        <p:nvSpPr>
          <p:cNvPr id="3" name="Content Placeholder 2"/>
          <p:cNvSpPr>
            <a:spLocks noGrp="1"/>
          </p:cNvSpPr>
          <p:nvPr>
            <p:ph idx="1"/>
          </p:nvPr>
        </p:nvSpPr>
        <p:spPr>
          <a:xfrm>
            <a:off x="0" y="1640720"/>
            <a:ext cx="12192000" cy="5217280"/>
          </a:xfrm>
        </p:spPr>
        <p:txBody>
          <a:bodyPr/>
          <a:lstStyle/>
          <a:p>
            <a:r>
              <a:rPr lang="en-CA" dirty="0" smtClean="0"/>
              <a:t>What is it?</a:t>
            </a:r>
            <a:br>
              <a:rPr lang="en-CA" dirty="0" smtClean="0"/>
            </a:br>
            <a:r>
              <a:rPr lang="en-CA" dirty="0" smtClean="0"/>
              <a:t/>
            </a:r>
            <a:br>
              <a:rPr lang="en-CA" dirty="0" smtClean="0"/>
            </a:br>
            <a:r>
              <a:rPr lang="en-CA" dirty="0" smtClean="0"/>
              <a:t>Allopatric -</a:t>
            </a:r>
            <a:br>
              <a:rPr lang="en-CA" dirty="0" smtClean="0"/>
            </a:br>
            <a:r>
              <a:rPr lang="en-CA" dirty="0" smtClean="0"/>
              <a:t>Sympatric –</a:t>
            </a:r>
            <a:br>
              <a:rPr lang="en-CA" dirty="0" smtClean="0"/>
            </a:br>
            <a:endParaRPr lang="en-CA" dirty="0" smtClean="0"/>
          </a:p>
          <a:p>
            <a:r>
              <a:rPr lang="en-CA" dirty="0" smtClean="0"/>
              <a:t>What does it include?</a:t>
            </a:r>
          </a:p>
          <a:p>
            <a:endParaRPr lang="en-CA" dirty="0"/>
          </a:p>
          <a:p>
            <a:endParaRPr lang="en-CA" dirty="0" smtClean="0"/>
          </a:p>
          <a:p>
            <a:r>
              <a:rPr lang="en-CA" dirty="0" smtClean="0"/>
              <a:t>Why is it important?</a:t>
            </a:r>
            <a:endParaRPr lang="en-CA" dirty="0"/>
          </a:p>
        </p:txBody>
      </p:sp>
      <p:sp>
        <p:nvSpPr>
          <p:cNvPr id="4" name="TextBox 3"/>
          <p:cNvSpPr txBox="1"/>
          <p:nvPr/>
        </p:nvSpPr>
        <p:spPr>
          <a:xfrm>
            <a:off x="6997700" y="101600"/>
            <a:ext cx="5410200" cy="1938992"/>
          </a:xfrm>
          <a:prstGeom prst="rect">
            <a:avLst/>
          </a:prstGeom>
          <a:noFill/>
        </p:spPr>
        <p:txBody>
          <a:bodyPr wrap="square" rtlCol="0">
            <a:spAutoFit/>
          </a:bodyPr>
          <a:lstStyle/>
          <a:p>
            <a:r>
              <a:rPr lang="en-CA" sz="2400" dirty="0" smtClean="0"/>
              <a:t>Dispersal -</a:t>
            </a:r>
          </a:p>
          <a:p>
            <a:endParaRPr lang="en-CA" sz="2400" dirty="0" smtClean="0"/>
          </a:p>
          <a:p>
            <a:r>
              <a:rPr lang="en-CA" sz="2400" dirty="0" err="1" smtClean="0"/>
              <a:t>Vicariance</a:t>
            </a:r>
            <a:r>
              <a:rPr lang="en-CA" sz="2400" dirty="0" smtClean="0"/>
              <a:t> -</a:t>
            </a:r>
            <a:endParaRPr lang="en-CA" sz="2400" dirty="0"/>
          </a:p>
          <a:p>
            <a:endParaRPr lang="en-CA" sz="2400" dirty="0" smtClean="0"/>
          </a:p>
          <a:p>
            <a:r>
              <a:rPr lang="en-CA" sz="2400" dirty="0" smtClean="0"/>
              <a:t>Species - </a:t>
            </a:r>
            <a:endParaRPr lang="en-CA" sz="2400" dirty="0"/>
          </a:p>
        </p:txBody>
      </p:sp>
    </p:spTree>
    <p:extLst>
      <p:ext uri="{BB962C8B-B14F-4D97-AF65-F5344CB8AC3E}">
        <p14:creationId xmlns:p14="http://schemas.microsoft.com/office/powerpoint/2010/main" val="284620045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2860343" cy="1325563"/>
          </a:xfrm>
        </p:spPr>
        <p:txBody>
          <a:bodyPr/>
          <a:lstStyle/>
          <a:p>
            <a:r>
              <a:rPr lang="en-CA" dirty="0" smtClean="0"/>
              <a:t>Speciatio</a:t>
            </a:r>
            <a:r>
              <a:rPr lang="en-CA" dirty="0"/>
              <a:t>n</a:t>
            </a:r>
          </a:p>
        </p:txBody>
      </p:sp>
      <p:sp>
        <p:nvSpPr>
          <p:cNvPr id="3" name="Content Placeholder 2"/>
          <p:cNvSpPr>
            <a:spLocks noGrp="1"/>
          </p:cNvSpPr>
          <p:nvPr>
            <p:ph idx="1"/>
          </p:nvPr>
        </p:nvSpPr>
        <p:spPr/>
        <p:txBody>
          <a:bodyPr>
            <a:normAutofit fontScale="92500" lnSpcReduction="20000"/>
          </a:bodyPr>
          <a:lstStyle/>
          <a:p>
            <a:r>
              <a:rPr lang="en-CA" dirty="0" smtClean="0"/>
              <a:t>Involves the </a:t>
            </a:r>
            <a:r>
              <a:rPr lang="en-US" dirty="0" smtClean="0"/>
              <a:t>formation </a:t>
            </a:r>
            <a:r>
              <a:rPr lang="en-US" dirty="0"/>
              <a:t>of new and distinct species in the course of evolution</a:t>
            </a:r>
            <a:r>
              <a:rPr lang="en-US" dirty="0" smtClean="0"/>
              <a:t>. Two types: </a:t>
            </a:r>
            <a:r>
              <a:rPr lang="en-US" b="1" i="1" dirty="0" smtClean="0"/>
              <a:t>Allopatric</a:t>
            </a:r>
            <a:r>
              <a:rPr lang="en-US" dirty="0" smtClean="0"/>
              <a:t> (geographic separation of parents and the creation of new species – </a:t>
            </a:r>
            <a:r>
              <a:rPr lang="en-US" b="1" i="1" dirty="0" smtClean="0"/>
              <a:t>dispersal</a:t>
            </a:r>
            <a:r>
              <a:rPr lang="en-US" dirty="0" smtClean="0"/>
              <a:t> and </a:t>
            </a:r>
            <a:r>
              <a:rPr lang="en-US" b="1" i="1" dirty="0" smtClean="0"/>
              <a:t>vicariance</a:t>
            </a:r>
            <a:r>
              <a:rPr lang="en-US" dirty="0" smtClean="0"/>
              <a:t>) and </a:t>
            </a:r>
            <a:r>
              <a:rPr lang="en-US" b="1" i="1" dirty="0" smtClean="0"/>
              <a:t>sympatric</a:t>
            </a:r>
            <a:r>
              <a:rPr lang="en-US" dirty="0" smtClean="0"/>
              <a:t> (parent species is in same location </a:t>
            </a:r>
            <a:r>
              <a:rPr lang="en-US" dirty="0" smtClean="0">
                <a:solidFill>
                  <a:srgbClr val="FF0000"/>
                </a:solidFill>
              </a:rPr>
              <a:t>but changes within population eventually lead to new separate species </a:t>
            </a:r>
            <a:r>
              <a:rPr lang="en-US" dirty="0" smtClean="0"/>
              <a:t>– ploidy {problems in cell division})</a:t>
            </a:r>
            <a:br>
              <a:rPr lang="en-US" dirty="0" smtClean="0"/>
            </a:br>
            <a:r>
              <a:rPr lang="en-US" dirty="0" smtClean="0"/>
              <a:t/>
            </a:r>
            <a:br>
              <a:rPr lang="en-US" dirty="0" smtClean="0"/>
            </a:br>
            <a:r>
              <a:rPr lang="en-US" b="1" dirty="0" smtClean="0"/>
              <a:t>Species</a:t>
            </a:r>
            <a:r>
              <a:rPr lang="en-US" dirty="0" smtClean="0"/>
              <a:t> – organisms able to mate with their own and have viable, fertile offspring.</a:t>
            </a:r>
            <a:br>
              <a:rPr lang="en-US" dirty="0" smtClean="0"/>
            </a:br>
            <a:endParaRPr lang="en-US" dirty="0" smtClean="0"/>
          </a:p>
          <a:p>
            <a:r>
              <a:rPr lang="en-US" dirty="0" smtClean="0"/>
              <a:t>It includes natural selection and isolation (reproductive barriers).</a:t>
            </a:r>
            <a:br>
              <a:rPr lang="en-US" dirty="0" smtClean="0"/>
            </a:br>
            <a:r>
              <a:rPr lang="en-US" dirty="0" smtClean="0"/>
              <a:t/>
            </a:r>
            <a:br>
              <a:rPr lang="en-US" dirty="0" smtClean="0"/>
            </a:br>
            <a:endParaRPr lang="en-US" dirty="0" smtClean="0"/>
          </a:p>
          <a:p>
            <a:r>
              <a:rPr lang="en-US" dirty="0" smtClean="0"/>
              <a:t>It is important because these differences and changes give rise to new species and maintain the differences between others.</a:t>
            </a:r>
            <a:endParaRPr lang="en-CA" dirty="0"/>
          </a:p>
        </p:txBody>
      </p:sp>
      <p:sp>
        <p:nvSpPr>
          <p:cNvPr id="4" name="TextBox 3"/>
          <p:cNvSpPr txBox="1"/>
          <p:nvPr/>
        </p:nvSpPr>
        <p:spPr>
          <a:xfrm>
            <a:off x="4667534" y="119965"/>
            <a:ext cx="7287905" cy="1815882"/>
          </a:xfrm>
          <a:prstGeom prst="rect">
            <a:avLst/>
          </a:prstGeom>
          <a:noFill/>
        </p:spPr>
        <p:txBody>
          <a:bodyPr wrap="square" rtlCol="0">
            <a:spAutoFit/>
          </a:bodyPr>
          <a:lstStyle/>
          <a:p>
            <a:r>
              <a:rPr lang="en-CA" sz="2800" dirty="0" smtClean="0"/>
              <a:t>Dispersal – organisms “disperse” to new locations</a:t>
            </a:r>
            <a:br>
              <a:rPr lang="en-CA" sz="2800" dirty="0" smtClean="0"/>
            </a:br>
            <a:r>
              <a:rPr lang="en-CA" sz="2800" dirty="0" smtClean="0"/>
              <a:t>Vicariance -  organisms are separated “river divides the group”</a:t>
            </a:r>
            <a:endParaRPr lang="en-CA" sz="2800" dirty="0"/>
          </a:p>
        </p:txBody>
      </p:sp>
    </p:spTree>
    <p:extLst>
      <p:ext uri="{BB962C8B-B14F-4D97-AF65-F5344CB8AC3E}">
        <p14:creationId xmlns:p14="http://schemas.microsoft.com/office/powerpoint/2010/main" val="366748923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Speciation</a:t>
            </a:r>
            <a:endParaRPr lang="en-CA" dirty="0"/>
          </a:p>
        </p:txBody>
      </p:sp>
      <p:sp>
        <p:nvSpPr>
          <p:cNvPr id="3" name="Content Placeholder 2"/>
          <p:cNvSpPr>
            <a:spLocks noGrp="1"/>
          </p:cNvSpPr>
          <p:nvPr>
            <p:ph idx="1"/>
          </p:nvPr>
        </p:nvSpPr>
        <p:spPr/>
        <p:txBody>
          <a:bodyPr/>
          <a:lstStyle/>
          <a:p>
            <a:pPr marL="0" indent="0">
              <a:buNone/>
            </a:pPr>
            <a:r>
              <a:rPr lang="en-CA" dirty="0" smtClean="0"/>
              <a:t>Factors that lead to speciation:</a:t>
            </a:r>
          </a:p>
          <a:p>
            <a:r>
              <a:rPr lang="en-CA" dirty="0" smtClean="0"/>
              <a:t>Selective Pressures</a:t>
            </a:r>
          </a:p>
          <a:p>
            <a:r>
              <a:rPr lang="en-CA" dirty="0" smtClean="0"/>
              <a:t>Isolation</a:t>
            </a:r>
            <a:endParaRPr lang="en-CA" dirty="0"/>
          </a:p>
        </p:txBody>
      </p:sp>
      <p:pic>
        <p:nvPicPr>
          <p:cNvPr id="4" name="Picture 3"/>
          <p:cNvPicPr>
            <a:picLocks noChangeAspect="1"/>
          </p:cNvPicPr>
          <p:nvPr/>
        </p:nvPicPr>
        <p:blipFill>
          <a:blip r:embed="rId2"/>
          <a:stretch>
            <a:fillRect/>
          </a:stretch>
        </p:blipFill>
        <p:spPr>
          <a:xfrm>
            <a:off x="5421878" y="751053"/>
            <a:ext cx="5931922" cy="5425910"/>
          </a:xfrm>
          <a:prstGeom prst="rect">
            <a:avLst/>
          </a:prstGeom>
        </p:spPr>
      </p:pic>
    </p:spTree>
    <p:extLst>
      <p:ext uri="{BB962C8B-B14F-4D97-AF65-F5344CB8AC3E}">
        <p14:creationId xmlns:p14="http://schemas.microsoft.com/office/powerpoint/2010/main" val="91761144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Speciation Rates</a:t>
            </a:r>
            <a:endParaRPr lang="en-CA" dirty="0"/>
          </a:p>
        </p:txBody>
      </p:sp>
      <p:sp>
        <p:nvSpPr>
          <p:cNvPr id="3" name="Content Placeholder 2"/>
          <p:cNvSpPr>
            <a:spLocks noGrp="1"/>
          </p:cNvSpPr>
          <p:nvPr>
            <p:ph idx="1"/>
          </p:nvPr>
        </p:nvSpPr>
        <p:spPr>
          <a:xfrm>
            <a:off x="190500" y="1825625"/>
            <a:ext cx="6248400" cy="4629766"/>
          </a:xfrm>
        </p:spPr>
        <p:txBody>
          <a:bodyPr>
            <a:normAutofit/>
          </a:bodyPr>
          <a:lstStyle/>
          <a:p>
            <a:r>
              <a:rPr lang="en-CA" dirty="0" smtClean="0"/>
              <a:t>Rates of speciation can vary. Especially when </a:t>
            </a:r>
            <a:r>
              <a:rPr lang="en-CA" b="1" dirty="0" smtClean="0"/>
              <a:t>adaptive radiation </a:t>
            </a:r>
            <a:r>
              <a:rPr lang="en-CA" dirty="0" smtClean="0"/>
              <a:t>occurs.</a:t>
            </a:r>
          </a:p>
          <a:p>
            <a:r>
              <a:rPr lang="en-CA" dirty="0" smtClean="0"/>
              <a:t>Adaptive radiation is </a:t>
            </a:r>
            <a:br>
              <a:rPr lang="en-CA" dirty="0" smtClean="0"/>
            </a:br>
            <a:r>
              <a:rPr lang="en-CA" dirty="0" smtClean="0"/>
              <a:t/>
            </a:r>
            <a:br>
              <a:rPr lang="en-CA" dirty="0" smtClean="0"/>
            </a:br>
            <a:endParaRPr lang="en-CA" dirty="0" smtClean="0"/>
          </a:p>
          <a:p>
            <a:r>
              <a:rPr lang="en-CA" dirty="0" smtClean="0"/>
              <a:t>However, when/if they spread out, this is when we observe similar species in different locations that may now be separated by natural or man-made boundaries.</a:t>
            </a:r>
            <a:endParaRPr lang="en-CA" dirty="0"/>
          </a:p>
        </p:txBody>
      </p:sp>
      <p:pic>
        <p:nvPicPr>
          <p:cNvPr id="4" name="Picture 3"/>
          <p:cNvPicPr>
            <a:picLocks noChangeAspect="1"/>
          </p:cNvPicPr>
          <p:nvPr/>
        </p:nvPicPr>
        <p:blipFill>
          <a:blip r:embed="rId2"/>
          <a:stretch>
            <a:fillRect/>
          </a:stretch>
        </p:blipFill>
        <p:spPr>
          <a:xfrm>
            <a:off x="6306403" y="2934269"/>
            <a:ext cx="5885597" cy="3923731"/>
          </a:xfrm>
          <a:prstGeom prst="rect">
            <a:avLst/>
          </a:prstGeom>
        </p:spPr>
      </p:pic>
    </p:spTree>
    <p:extLst>
      <p:ext uri="{BB962C8B-B14F-4D97-AF65-F5344CB8AC3E}">
        <p14:creationId xmlns:p14="http://schemas.microsoft.com/office/powerpoint/2010/main" val="429053258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Speciation Rates</a:t>
            </a:r>
            <a:endParaRPr lang="en-CA" dirty="0"/>
          </a:p>
        </p:txBody>
      </p:sp>
      <p:sp>
        <p:nvSpPr>
          <p:cNvPr id="3" name="Content Placeholder 2"/>
          <p:cNvSpPr>
            <a:spLocks noGrp="1"/>
          </p:cNvSpPr>
          <p:nvPr>
            <p:ph idx="1"/>
          </p:nvPr>
        </p:nvSpPr>
        <p:spPr>
          <a:xfrm>
            <a:off x="127000" y="1825625"/>
            <a:ext cx="4895376" cy="4629766"/>
          </a:xfrm>
        </p:spPr>
        <p:txBody>
          <a:bodyPr>
            <a:normAutofit fontScale="92500" lnSpcReduction="20000"/>
          </a:bodyPr>
          <a:lstStyle/>
          <a:p>
            <a:r>
              <a:rPr lang="en-CA" dirty="0"/>
              <a:t>Rates of speciation can vary. Especially when </a:t>
            </a:r>
            <a:r>
              <a:rPr lang="en-CA" b="1" dirty="0"/>
              <a:t>adaptive radiation </a:t>
            </a:r>
            <a:r>
              <a:rPr lang="en-CA" dirty="0"/>
              <a:t>occurs</a:t>
            </a:r>
            <a:r>
              <a:rPr lang="en-CA" dirty="0" smtClean="0"/>
              <a:t>.</a:t>
            </a:r>
          </a:p>
          <a:p>
            <a:r>
              <a:rPr lang="en-CA" dirty="0" smtClean="0"/>
              <a:t>Adaptive radiation is the tendency of beneficial traits in a particular species to radiate out from and to a particular location/ecological niche.</a:t>
            </a:r>
          </a:p>
          <a:p>
            <a:r>
              <a:rPr lang="en-CA" dirty="0" smtClean="0"/>
              <a:t>However, when/if they spread out, this is when we observe similar species in different locations that may now be separated by natural or man-made boundaries.</a:t>
            </a:r>
            <a:endParaRPr lang="en-CA" dirty="0"/>
          </a:p>
        </p:txBody>
      </p:sp>
      <p:pic>
        <p:nvPicPr>
          <p:cNvPr id="4" name="Picture 3"/>
          <p:cNvPicPr>
            <a:picLocks noChangeAspect="1"/>
          </p:cNvPicPr>
          <p:nvPr/>
        </p:nvPicPr>
        <p:blipFill>
          <a:blip r:embed="rId2"/>
          <a:stretch>
            <a:fillRect/>
          </a:stretch>
        </p:blipFill>
        <p:spPr>
          <a:xfrm>
            <a:off x="5817642" y="2006221"/>
            <a:ext cx="5885597" cy="3923731"/>
          </a:xfrm>
          <a:prstGeom prst="rect">
            <a:avLst/>
          </a:prstGeom>
        </p:spPr>
      </p:pic>
    </p:spTree>
    <p:extLst>
      <p:ext uri="{BB962C8B-B14F-4D97-AF65-F5344CB8AC3E}">
        <p14:creationId xmlns:p14="http://schemas.microsoft.com/office/powerpoint/2010/main" val="365534003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Mass Extinction</a:t>
            </a:r>
            <a:endParaRPr lang="en-CA" dirty="0"/>
          </a:p>
        </p:txBody>
      </p:sp>
      <p:sp>
        <p:nvSpPr>
          <p:cNvPr id="3" name="Content Placeholder 2"/>
          <p:cNvSpPr>
            <a:spLocks noGrp="1"/>
          </p:cNvSpPr>
          <p:nvPr>
            <p:ph idx="1"/>
          </p:nvPr>
        </p:nvSpPr>
        <p:spPr>
          <a:xfrm>
            <a:off x="203200" y="1825624"/>
            <a:ext cx="7780740" cy="5032376"/>
          </a:xfrm>
        </p:spPr>
        <p:txBody>
          <a:bodyPr>
            <a:normAutofit lnSpcReduction="10000"/>
          </a:bodyPr>
          <a:lstStyle/>
          <a:p>
            <a:r>
              <a:rPr lang="en-US" dirty="0"/>
              <a:t>An </a:t>
            </a:r>
            <a:r>
              <a:rPr lang="en-US" b="1" dirty="0" smtClean="0"/>
              <a:t>_______________</a:t>
            </a:r>
            <a:r>
              <a:rPr lang="en-US" dirty="0"/>
              <a:t> event (also known as a </a:t>
            </a:r>
            <a:r>
              <a:rPr lang="en-US" b="1" dirty="0"/>
              <a:t>mass </a:t>
            </a:r>
            <a:r>
              <a:rPr lang="en-US" b="1" dirty="0" smtClean="0"/>
              <a:t>____________</a:t>
            </a:r>
            <a:r>
              <a:rPr lang="en-US" dirty="0"/>
              <a:t> or biotic crisis) is a widespread and rapid decrease in the biodiversity on Earth</a:t>
            </a:r>
            <a:r>
              <a:rPr lang="en-US" dirty="0" smtClean="0"/>
              <a:t>.</a:t>
            </a:r>
          </a:p>
          <a:p>
            <a:endParaRPr lang="en-US" dirty="0"/>
          </a:p>
          <a:p>
            <a:r>
              <a:rPr lang="en-US" dirty="0"/>
              <a:t>last such extinction was </a:t>
            </a:r>
            <a:r>
              <a:rPr lang="en-US" b="1" dirty="0" smtClean="0"/>
              <a:t>__ _________ ____ ____–</a:t>
            </a:r>
            <a:r>
              <a:rPr lang="en-US" dirty="0" smtClean="0"/>
              <a:t>three quarters of plant and animal species were wiped out. (Clay from this time period has lots of iridium – uncommon on earth but common on asteroids. With some exceptions many organisms (</a:t>
            </a:r>
            <a:r>
              <a:rPr lang="en-US" dirty="0" err="1" smtClean="0"/>
              <a:t>tetrapods</a:t>
            </a:r>
            <a:r>
              <a:rPr lang="en-US" dirty="0" smtClean="0"/>
              <a:t>) exceeding 55 pounds did not survive.</a:t>
            </a:r>
            <a:br>
              <a:rPr lang="en-US" dirty="0" smtClean="0"/>
            </a:br>
            <a:r>
              <a:rPr lang="en-US" dirty="0" smtClean="0"/>
              <a:t/>
            </a:r>
            <a:br>
              <a:rPr lang="en-US" dirty="0" smtClean="0"/>
            </a:br>
            <a:r>
              <a:rPr lang="en-US" dirty="0" smtClean="0">
                <a:hlinkClick r:id="rId2"/>
              </a:rPr>
              <a:t>P-</a:t>
            </a:r>
            <a:r>
              <a:rPr lang="en-US" dirty="0" err="1" smtClean="0">
                <a:hlinkClick r:id="rId2"/>
              </a:rPr>
              <a:t>Tr</a:t>
            </a:r>
            <a:r>
              <a:rPr lang="en-US" dirty="0" smtClean="0">
                <a:hlinkClick r:id="rId2"/>
              </a:rPr>
              <a:t> Extinction event.</a:t>
            </a:r>
            <a:r>
              <a:rPr lang="en-US" dirty="0" smtClean="0"/>
              <a:t> Cause – _______, _______, _____________?</a:t>
            </a:r>
            <a:endParaRPr lang="en-CA" dirty="0"/>
          </a:p>
        </p:txBody>
      </p:sp>
      <p:pic>
        <p:nvPicPr>
          <p:cNvPr id="2050" name="Picture 2" descr="Extinction intensity.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7216" y="167065"/>
            <a:ext cx="4484784" cy="2732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31050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Mass Extinction</a:t>
            </a:r>
            <a:endParaRPr lang="en-CA" dirty="0"/>
          </a:p>
        </p:txBody>
      </p:sp>
      <p:sp>
        <p:nvSpPr>
          <p:cNvPr id="3" name="Content Placeholder 2"/>
          <p:cNvSpPr>
            <a:spLocks noGrp="1"/>
          </p:cNvSpPr>
          <p:nvPr>
            <p:ph idx="1"/>
          </p:nvPr>
        </p:nvSpPr>
        <p:spPr>
          <a:xfrm>
            <a:off x="592422" y="1825623"/>
            <a:ext cx="7145740" cy="4220333"/>
          </a:xfrm>
        </p:spPr>
        <p:txBody>
          <a:bodyPr>
            <a:normAutofit fontScale="85000" lnSpcReduction="10000"/>
          </a:bodyPr>
          <a:lstStyle/>
          <a:p>
            <a:r>
              <a:rPr lang="en-US" dirty="0"/>
              <a:t>An </a:t>
            </a:r>
            <a:r>
              <a:rPr lang="en-US" b="1" dirty="0"/>
              <a:t>extinction</a:t>
            </a:r>
            <a:r>
              <a:rPr lang="en-US" dirty="0"/>
              <a:t> event (also known as a </a:t>
            </a:r>
            <a:r>
              <a:rPr lang="en-US" b="1" dirty="0"/>
              <a:t>mass extinction</a:t>
            </a:r>
            <a:r>
              <a:rPr lang="en-US" dirty="0"/>
              <a:t> or biotic crisis) is a widespread and rapid decrease in the biodiversity on Earth</a:t>
            </a:r>
            <a:r>
              <a:rPr lang="en-US" dirty="0" smtClean="0"/>
              <a:t>.</a:t>
            </a:r>
          </a:p>
          <a:p>
            <a:endParaRPr lang="en-US" dirty="0"/>
          </a:p>
          <a:p>
            <a:r>
              <a:rPr lang="en-US" dirty="0"/>
              <a:t>last such </a:t>
            </a:r>
            <a:r>
              <a:rPr lang="en-US" dirty="0" smtClean="0"/>
              <a:t>extinction (K-Pg) </a:t>
            </a:r>
            <a:r>
              <a:rPr lang="en-US" dirty="0"/>
              <a:t>was </a:t>
            </a:r>
            <a:r>
              <a:rPr lang="en-US" b="1" dirty="0"/>
              <a:t>65 million years </a:t>
            </a:r>
            <a:r>
              <a:rPr lang="en-US" b="1" dirty="0" smtClean="0"/>
              <a:t>ago –</a:t>
            </a:r>
            <a:r>
              <a:rPr lang="en-US" dirty="0" smtClean="0"/>
              <a:t>three quarters of plant and animal species were wiped out. (Clay from this time period has lots of iridium – uncommon on earth but common on asteroids. With some exceptions many organisms (</a:t>
            </a:r>
            <a:r>
              <a:rPr lang="en-US" dirty="0" err="1" smtClean="0"/>
              <a:t>tetrapods</a:t>
            </a:r>
            <a:r>
              <a:rPr lang="en-US" dirty="0" smtClean="0"/>
              <a:t>) exceeding 55 pounds did not survive.</a:t>
            </a:r>
            <a:br>
              <a:rPr lang="en-US" dirty="0" smtClean="0"/>
            </a:br>
            <a:r>
              <a:rPr lang="en-US" dirty="0" smtClean="0"/>
              <a:t/>
            </a:r>
            <a:br>
              <a:rPr lang="en-US" dirty="0" smtClean="0"/>
            </a:br>
            <a:r>
              <a:rPr lang="en-US" dirty="0" smtClean="0">
                <a:hlinkClick r:id="rId2"/>
              </a:rPr>
              <a:t>P-</a:t>
            </a:r>
            <a:r>
              <a:rPr lang="en-US" dirty="0" err="1" smtClean="0">
                <a:hlinkClick r:id="rId2"/>
              </a:rPr>
              <a:t>Tr</a:t>
            </a:r>
            <a:r>
              <a:rPr lang="en-US" dirty="0" smtClean="0">
                <a:hlinkClick r:id="rId2"/>
              </a:rPr>
              <a:t> Extinction event.</a:t>
            </a:r>
            <a:r>
              <a:rPr lang="en-US" dirty="0" smtClean="0"/>
              <a:t> Cause – Anoxia, Meteor, Volcanoes?</a:t>
            </a:r>
            <a:endParaRPr lang="en-CA" dirty="0"/>
          </a:p>
        </p:txBody>
      </p:sp>
      <p:pic>
        <p:nvPicPr>
          <p:cNvPr id="2050" name="Picture 2" descr="Extinction intensity.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6184" y="459165"/>
            <a:ext cx="4484784" cy="27329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7416184" y="3286122"/>
            <a:ext cx="4583016" cy="3437262"/>
          </a:xfrm>
          <a:prstGeom prst="rect">
            <a:avLst/>
          </a:prstGeom>
        </p:spPr>
      </p:pic>
    </p:spTree>
    <p:extLst>
      <p:ext uri="{BB962C8B-B14F-4D97-AF65-F5344CB8AC3E}">
        <p14:creationId xmlns:p14="http://schemas.microsoft.com/office/powerpoint/2010/main" val="94395876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Speciation Rates</a:t>
            </a:r>
            <a:endParaRPr lang="en-CA" dirty="0"/>
          </a:p>
        </p:txBody>
      </p:sp>
      <p:sp>
        <p:nvSpPr>
          <p:cNvPr id="3" name="Content Placeholder 2"/>
          <p:cNvSpPr>
            <a:spLocks noGrp="1"/>
          </p:cNvSpPr>
          <p:nvPr>
            <p:ph idx="1"/>
          </p:nvPr>
        </p:nvSpPr>
        <p:spPr/>
        <p:txBody>
          <a:bodyPr>
            <a:normAutofit lnSpcReduction="10000"/>
          </a:bodyPr>
          <a:lstStyle/>
          <a:p>
            <a:r>
              <a:rPr lang="en-CA" dirty="0" smtClean="0"/>
              <a:t>Species extinction rates are rapid at times of ecological stress.</a:t>
            </a:r>
          </a:p>
          <a:p>
            <a:endParaRPr lang="en-CA" dirty="0"/>
          </a:p>
          <a:p>
            <a:r>
              <a:rPr lang="en-CA" b="1" dirty="0" smtClean="0"/>
              <a:t>Mass extinctions </a:t>
            </a:r>
            <a:r>
              <a:rPr lang="en-CA" dirty="0" smtClean="0"/>
              <a:t>contribute to this.</a:t>
            </a:r>
          </a:p>
          <a:p>
            <a:endParaRPr lang="en-CA" dirty="0"/>
          </a:p>
          <a:p>
            <a:r>
              <a:rPr lang="en-CA" dirty="0" smtClean="0"/>
              <a:t>What are five major extinctions that have occurred in history? What were the causes, and how much biodiversity was lost?</a:t>
            </a:r>
            <a:br>
              <a:rPr lang="en-CA" dirty="0" smtClean="0"/>
            </a:br>
            <a:r>
              <a:rPr lang="en-CA" dirty="0" smtClean="0"/>
              <a:t/>
            </a:r>
            <a:br>
              <a:rPr lang="en-CA" dirty="0" smtClean="0"/>
            </a:br>
            <a:r>
              <a:rPr lang="en-CA" dirty="0" smtClean="0"/>
              <a:t/>
            </a:r>
            <a:br>
              <a:rPr lang="en-CA" dirty="0" smtClean="0"/>
            </a:br>
            <a:endParaRPr lang="en-CA" dirty="0" smtClean="0"/>
          </a:p>
          <a:p>
            <a:r>
              <a:rPr lang="en-CA" b="1" dirty="0" smtClean="0"/>
              <a:t>Inquiry: </a:t>
            </a:r>
            <a:r>
              <a:rPr lang="en-CA" dirty="0" smtClean="0"/>
              <a:t>Are we in a mass extinction event now?</a:t>
            </a:r>
            <a:endParaRPr lang="en-CA" dirty="0"/>
          </a:p>
        </p:txBody>
      </p:sp>
    </p:spTree>
    <p:extLst>
      <p:ext uri="{BB962C8B-B14F-4D97-AF65-F5344CB8AC3E}">
        <p14:creationId xmlns:p14="http://schemas.microsoft.com/office/powerpoint/2010/main" val="132779772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Isolation/Barriers to Reproduction</a:t>
            </a:r>
            <a:endParaRPr lang="en-CA" dirty="0"/>
          </a:p>
        </p:txBody>
      </p:sp>
      <p:sp>
        <p:nvSpPr>
          <p:cNvPr id="3" name="Content Placeholder 2"/>
          <p:cNvSpPr>
            <a:spLocks noGrp="1"/>
          </p:cNvSpPr>
          <p:nvPr>
            <p:ph idx="1"/>
          </p:nvPr>
        </p:nvSpPr>
        <p:spPr/>
        <p:txBody>
          <a:bodyPr>
            <a:normAutofit/>
          </a:bodyPr>
          <a:lstStyle/>
          <a:p>
            <a:pPr marL="0" indent="0">
              <a:buNone/>
            </a:pPr>
            <a:endParaRPr lang="en-CA" dirty="0" smtClean="0"/>
          </a:p>
          <a:p>
            <a:pPr marL="0" indent="0">
              <a:buNone/>
            </a:pPr>
            <a:r>
              <a:rPr lang="en-CA" dirty="0" smtClean="0"/>
              <a:t>Isolation leads to </a:t>
            </a:r>
            <a:r>
              <a:rPr lang="en-CA" b="1" i="1" dirty="0" smtClean="0"/>
              <a:t>____________</a:t>
            </a:r>
            <a:r>
              <a:rPr lang="en-CA" dirty="0" smtClean="0"/>
              <a:t>.</a:t>
            </a:r>
            <a:endParaRPr lang="en-CA" dirty="0"/>
          </a:p>
          <a:p>
            <a:pPr marL="0" indent="0">
              <a:buNone/>
            </a:pPr>
            <a:endParaRPr lang="en-CA" dirty="0" smtClean="0"/>
          </a:p>
          <a:p>
            <a:pPr marL="0" indent="0">
              <a:buNone/>
            </a:pPr>
            <a:r>
              <a:rPr lang="en-CA" dirty="0" smtClean="0"/>
              <a:t>Two types of reproductive barriers </a:t>
            </a:r>
            <a:r>
              <a:rPr lang="en-CA" b="1" i="1" dirty="0" smtClean="0"/>
              <a:t>prezygotic</a:t>
            </a:r>
            <a:r>
              <a:rPr lang="en-CA" dirty="0" smtClean="0"/>
              <a:t> and </a:t>
            </a:r>
            <a:r>
              <a:rPr lang="en-CA" b="1" i="1" dirty="0" smtClean="0"/>
              <a:t>postzygotic</a:t>
            </a:r>
            <a:r>
              <a:rPr lang="en-CA" dirty="0" smtClean="0"/>
              <a:t>.</a:t>
            </a:r>
          </a:p>
          <a:p>
            <a:pPr marL="0" indent="0">
              <a:buNone/>
            </a:pPr>
            <a:r>
              <a:rPr lang="en-CA" dirty="0" smtClean="0"/>
              <a:t>Prezygotic – </a:t>
            </a:r>
            <a:br>
              <a:rPr lang="en-CA" dirty="0" smtClean="0"/>
            </a:br>
            <a:r>
              <a:rPr lang="en-CA" dirty="0" smtClean="0"/>
              <a:t/>
            </a:r>
            <a:br>
              <a:rPr lang="en-CA" dirty="0" smtClean="0"/>
            </a:br>
            <a:r>
              <a:rPr lang="en-CA" dirty="0" smtClean="0"/>
              <a:t/>
            </a:r>
            <a:br>
              <a:rPr lang="en-CA" dirty="0" smtClean="0"/>
            </a:br>
            <a:r>
              <a:rPr lang="en-CA" dirty="0" smtClean="0"/>
              <a:t>Postzygotic –</a:t>
            </a:r>
            <a:br>
              <a:rPr lang="en-CA" dirty="0" smtClean="0"/>
            </a:br>
            <a:endParaRPr lang="en-CA" dirty="0" smtClean="0"/>
          </a:p>
        </p:txBody>
      </p:sp>
      <p:sp>
        <p:nvSpPr>
          <p:cNvPr id="4" name="TextBox 3"/>
          <p:cNvSpPr txBox="1"/>
          <p:nvPr/>
        </p:nvSpPr>
        <p:spPr>
          <a:xfrm>
            <a:off x="8761863" y="4858603"/>
            <a:ext cx="3302758" cy="1846659"/>
          </a:xfrm>
          <a:prstGeom prst="rect">
            <a:avLst/>
          </a:prstGeom>
          <a:noFill/>
        </p:spPr>
        <p:txBody>
          <a:bodyPr wrap="square" rtlCol="0">
            <a:spAutoFit/>
          </a:bodyPr>
          <a:lstStyle/>
          <a:p>
            <a:pPr marL="285750" indent="-285750">
              <a:buFont typeface="Arial" panose="020B0604020202020204" pitchFamily="34" charset="0"/>
              <a:buChar char="•"/>
            </a:pPr>
            <a:r>
              <a:rPr lang="en-CA" sz="2400" dirty="0"/>
              <a:t>Different barriers.</a:t>
            </a:r>
          </a:p>
          <a:p>
            <a:r>
              <a:rPr lang="en-CA" sz="2400" dirty="0"/>
              <a:t>Behavioural</a:t>
            </a:r>
          </a:p>
          <a:p>
            <a:r>
              <a:rPr lang="en-CA" sz="2400" dirty="0"/>
              <a:t>Temporal</a:t>
            </a:r>
          </a:p>
          <a:p>
            <a:r>
              <a:rPr lang="en-CA" sz="2400" dirty="0"/>
              <a:t>Geographic</a:t>
            </a:r>
          </a:p>
          <a:p>
            <a:endParaRPr lang="en-CA" dirty="0"/>
          </a:p>
        </p:txBody>
      </p:sp>
    </p:spTree>
    <p:extLst>
      <p:ext uri="{BB962C8B-B14F-4D97-AF65-F5344CB8AC3E}">
        <p14:creationId xmlns:p14="http://schemas.microsoft.com/office/powerpoint/2010/main" val="295000688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Isolation/Barriers to Reproduction</a:t>
            </a:r>
            <a:endParaRPr lang="en-CA" dirty="0"/>
          </a:p>
        </p:txBody>
      </p:sp>
      <p:sp>
        <p:nvSpPr>
          <p:cNvPr id="3" name="Content Placeholder 2"/>
          <p:cNvSpPr>
            <a:spLocks noGrp="1"/>
          </p:cNvSpPr>
          <p:nvPr>
            <p:ph idx="1"/>
          </p:nvPr>
        </p:nvSpPr>
        <p:spPr>
          <a:xfrm>
            <a:off x="378371" y="1450428"/>
            <a:ext cx="11398469" cy="4677418"/>
          </a:xfrm>
        </p:spPr>
        <p:txBody>
          <a:bodyPr>
            <a:normAutofit/>
          </a:bodyPr>
          <a:lstStyle/>
          <a:p>
            <a:pPr marL="0" indent="0">
              <a:buNone/>
            </a:pPr>
            <a:endParaRPr lang="en-CA" dirty="0" smtClean="0"/>
          </a:p>
          <a:p>
            <a:pPr marL="0" indent="0">
              <a:buNone/>
            </a:pPr>
            <a:r>
              <a:rPr lang="en-CA" dirty="0" smtClean="0"/>
              <a:t>Isolation leads to </a:t>
            </a:r>
            <a:r>
              <a:rPr lang="en-CA" b="1" i="1" dirty="0" smtClean="0"/>
              <a:t>Speciation</a:t>
            </a:r>
            <a:r>
              <a:rPr lang="en-CA" dirty="0" smtClean="0"/>
              <a:t>. Isolation means “reproductive isolation of the species” – what makes that species mate with itself and only itself... There are </a:t>
            </a:r>
            <a:r>
              <a:rPr lang="en-CA" b="1" i="1" dirty="0" smtClean="0"/>
              <a:t>barriers to reproduction </a:t>
            </a:r>
            <a:r>
              <a:rPr lang="en-CA" dirty="0" smtClean="0"/>
              <a:t>that help this occur.</a:t>
            </a:r>
          </a:p>
          <a:p>
            <a:r>
              <a:rPr lang="en-CA" dirty="0" smtClean="0"/>
              <a:t>Two types of reproductive barriers </a:t>
            </a:r>
            <a:r>
              <a:rPr lang="en-CA" b="1" i="1" dirty="0" smtClean="0"/>
              <a:t>prezygotic</a:t>
            </a:r>
            <a:r>
              <a:rPr lang="en-CA" dirty="0" smtClean="0"/>
              <a:t> and </a:t>
            </a:r>
            <a:r>
              <a:rPr lang="en-CA" b="1" i="1" dirty="0" smtClean="0"/>
              <a:t>postzygotic</a:t>
            </a:r>
            <a:r>
              <a:rPr lang="en-CA" dirty="0" smtClean="0"/>
              <a:t>.</a:t>
            </a:r>
          </a:p>
          <a:p>
            <a:pPr marL="0" indent="0">
              <a:buNone/>
            </a:pPr>
            <a:r>
              <a:rPr lang="en-CA" dirty="0" smtClean="0"/>
              <a:t>Prezygotic - </a:t>
            </a:r>
            <a:r>
              <a:rPr lang="en-US" dirty="0"/>
              <a:t>are those that prevent mating between different species</a:t>
            </a:r>
            <a:r>
              <a:rPr lang="en-US" dirty="0" smtClean="0"/>
              <a:t>. (Gametic barriers/structural barriers).</a:t>
            </a:r>
            <a:endParaRPr lang="en-CA" dirty="0" smtClean="0"/>
          </a:p>
          <a:p>
            <a:pPr marL="0" indent="0">
              <a:buNone/>
            </a:pPr>
            <a:r>
              <a:rPr lang="en-CA" dirty="0" smtClean="0"/>
              <a:t>Postzygotic - </a:t>
            </a:r>
            <a:r>
              <a:rPr lang="en-US" dirty="0"/>
              <a:t>are those that reduce the likelihood that an offspring will survive after mating has occurred, but before the offspring is actually </a:t>
            </a:r>
            <a:r>
              <a:rPr lang="en-US" dirty="0" smtClean="0"/>
              <a:t>born (can also include sterile offspring)</a:t>
            </a:r>
            <a:endParaRPr lang="en-CA" dirty="0"/>
          </a:p>
        </p:txBody>
      </p:sp>
    </p:spTree>
    <p:extLst>
      <p:ext uri="{BB962C8B-B14F-4D97-AF65-F5344CB8AC3E}">
        <p14:creationId xmlns:p14="http://schemas.microsoft.com/office/powerpoint/2010/main" val="358010010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Behavioural Isolation</a:t>
            </a:r>
            <a:endParaRPr lang="en-CA" dirty="0"/>
          </a:p>
        </p:txBody>
      </p:sp>
      <p:sp>
        <p:nvSpPr>
          <p:cNvPr id="3" name="Content Placeholder 2"/>
          <p:cNvSpPr>
            <a:spLocks noGrp="1"/>
          </p:cNvSpPr>
          <p:nvPr>
            <p:ph idx="1"/>
          </p:nvPr>
        </p:nvSpPr>
        <p:spPr/>
        <p:txBody>
          <a:bodyPr/>
          <a:lstStyle/>
          <a:p>
            <a:r>
              <a:rPr lang="en-CA" dirty="0" smtClean="0"/>
              <a:t>What is it?</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What does it involve?</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Example:</a:t>
            </a:r>
            <a:endParaRPr lang="en-CA" dirty="0"/>
          </a:p>
        </p:txBody>
      </p:sp>
    </p:spTree>
    <p:extLst>
      <p:ext uri="{BB962C8B-B14F-4D97-AF65-F5344CB8AC3E}">
        <p14:creationId xmlns:p14="http://schemas.microsoft.com/office/powerpoint/2010/main" val="268613589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Behavioural Isolation</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Evolutionary mechanism of identifying members of same species as proper mates.</a:t>
            </a:r>
            <a:endParaRPr lang="en-CA" dirty="0"/>
          </a:p>
          <a:p>
            <a:endParaRPr lang="en-CA" dirty="0" smtClean="0"/>
          </a:p>
          <a:p>
            <a:r>
              <a:rPr lang="en-CA" dirty="0" smtClean="0"/>
              <a:t>It involves a reproductive barrier </a:t>
            </a:r>
            <a:r>
              <a:rPr lang="en-US" dirty="0" smtClean="0"/>
              <a:t>based </a:t>
            </a:r>
            <a:r>
              <a:rPr lang="en-US" dirty="0"/>
              <a:t>on </a:t>
            </a:r>
            <a:r>
              <a:rPr lang="en-US" dirty="0" smtClean="0"/>
              <a:t>behaviour</a:t>
            </a:r>
            <a:r>
              <a:rPr lang="en-US" dirty="0"/>
              <a:t>, usually in the form of mating rituals and signals. Signals that attract mates to each other may be one of the most important factors in determining whether closely related species mate with each other or not</a:t>
            </a:r>
            <a:r>
              <a:rPr lang="en-US" dirty="0" smtClean="0"/>
              <a:t>.</a:t>
            </a:r>
            <a:br>
              <a:rPr lang="en-US" dirty="0" smtClean="0"/>
            </a:br>
            <a:endParaRPr lang="en-US" dirty="0" smtClean="0"/>
          </a:p>
          <a:p>
            <a:r>
              <a:rPr lang="en-US" dirty="0" smtClean="0"/>
              <a:t>Fireflies – males flash a particular light pattern. Females only recognize that of the same species.</a:t>
            </a:r>
          </a:p>
          <a:p>
            <a:r>
              <a:rPr lang="en-US" dirty="0"/>
              <a:t> </a:t>
            </a:r>
            <a:r>
              <a:rPr lang="en-US" dirty="0" smtClean="0">
                <a:hlinkClick r:id="rId2"/>
              </a:rPr>
              <a:t>Puffer Fish </a:t>
            </a:r>
            <a:r>
              <a:rPr lang="en-US" dirty="0" smtClean="0"/>
              <a:t>-</a:t>
            </a:r>
            <a:br>
              <a:rPr lang="en-US" dirty="0" smtClean="0"/>
            </a:br>
            <a:r>
              <a:rPr lang="en-US" dirty="0" smtClean="0"/>
              <a:t/>
            </a:r>
            <a:br>
              <a:rPr lang="en-US" dirty="0" smtClean="0"/>
            </a:br>
            <a:endParaRPr lang="en-US" dirty="0" smtClean="0"/>
          </a:p>
        </p:txBody>
      </p:sp>
    </p:spTree>
    <p:extLst>
      <p:ext uri="{BB962C8B-B14F-4D97-AF65-F5344CB8AC3E}">
        <p14:creationId xmlns:p14="http://schemas.microsoft.com/office/powerpoint/2010/main" val="312822999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Temporal </a:t>
            </a:r>
            <a:r>
              <a:rPr lang="en-CA" dirty="0"/>
              <a:t>I</a:t>
            </a:r>
            <a:r>
              <a:rPr lang="en-CA" dirty="0" smtClean="0"/>
              <a:t>solation</a:t>
            </a:r>
            <a:endParaRPr lang="en-CA" dirty="0"/>
          </a:p>
        </p:txBody>
      </p:sp>
      <p:sp>
        <p:nvSpPr>
          <p:cNvPr id="3" name="Content Placeholder 2"/>
          <p:cNvSpPr>
            <a:spLocks noGrp="1"/>
          </p:cNvSpPr>
          <p:nvPr>
            <p:ph idx="1"/>
          </p:nvPr>
        </p:nvSpPr>
        <p:spPr/>
        <p:txBody>
          <a:bodyPr/>
          <a:lstStyle/>
          <a:p>
            <a:r>
              <a:rPr lang="en-CA" dirty="0" smtClean="0"/>
              <a:t>What is it?</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What does it involve?</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Example:</a:t>
            </a:r>
            <a:endParaRPr lang="en-CA" dirty="0"/>
          </a:p>
        </p:txBody>
      </p:sp>
    </p:spTree>
    <p:extLst>
      <p:ext uri="{BB962C8B-B14F-4D97-AF65-F5344CB8AC3E}">
        <p14:creationId xmlns:p14="http://schemas.microsoft.com/office/powerpoint/2010/main" val="236479582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Temporal Isolation</a:t>
            </a:r>
            <a:endParaRPr lang="en-CA" dirty="0"/>
          </a:p>
        </p:txBody>
      </p:sp>
      <p:sp>
        <p:nvSpPr>
          <p:cNvPr id="3" name="Content Placeholder 2"/>
          <p:cNvSpPr>
            <a:spLocks noGrp="1"/>
          </p:cNvSpPr>
          <p:nvPr>
            <p:ph idx="1"/>
          </p:nvPr>
        </p:nvSpPr>
        <p:spPr/>
        <p:txBody>
          <a:bodyPr>
            <a:normAutofit/>
          </a:bodyPr>
          <a:lstStyle/>
          <a:p>
            <a:r>
              <a:rPr lang="en-CA" dirty="0" smtClean="0"/>
              <a:t>Evolutionary mechanism </a:t>
            </a:r>
            <a:r>
              <a:rPr lang="en-US" dirty="0" smtClean="0"/>
              <a:t>that </a:t>
            </a:r>
            <a:r>
              <a:rPr lang="en-US" dirty="0"/>
              <a:t>prevents species from mating because they breed at different times</a:t>
            </a:r>
            <a:r>
              <a:rPr lang="en-US" dirty="0" smtClean="0"/>
              <a:t>. </a:t>
            </a:r>
            <a:r>
              <a:rPr lang="en-US" dirty="0"/>
              <a:t>These differences can be time of day, season, or even different years</a:t>
            </a:r>
            <a:r>
              <a:rPr lang="en-US" dirty="0" smtClean="0"/>
              <a:t>.</a:t>
            </a:r>
          </a:p>
          <a:p>
            <a:endParaRPr lang="en-US" dirty="0"/>
          </a:p>
          <a:p>
            <a:r>
              <a:rPr lang="en-US" dirty="0" smtClean="0"/>
              <a:t>It involves organisms that only mate at certain times – if the times don’t sync up – no mating!</a:t>
            </a:r>
            <a:br>
              <a:rPr lang="en-US" dirty="0" smtClean="0"/>
            </a:br>
            <a:endParaRPr lang="en-US" dirty="0" smtClean="0"/>
          </a:p>
          <a:p>
            <a:r>
              <a:rPr lang="en-US" dirty="0"/>
              <a:t>Example – two similar species of frogs, but they mate at different times of the year.</a:t>
            </a:r>
            <a:endParaRPr lang="en-CA" dirty="0"/>
          </a:p>
          <a:p>
            <a:endParaRPr lang="en-CA" dirty="0"/>
          </a:p>
        </p:txBody>
      </p:sp>
    </p:spTree>
    <p:extLst>
      <p:ext uri="{BB962C8B-B14F-4D97-AF65-F5344CB8AC3E}">
        <p14:creationId xmlns:p14="http://schemas.microsoft.com/office/powerpoint/2010/main" val="338076652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Geographic/Habitat Isolation</a:t>
            </a:r>
            <a:endParaRPr lang="en-CA" dirty="0"/>
          </a:p>
        </p:txBody>
      </p:sp>
      <p:sp>
        <p:nvSpPr>
          <p:cNvPr id="3" name="Content Placeholder 2"/>
          <p:cNvSpPr>
            <a:spLocks noGrp="1"/>
          </p:cNvSpPr>
          <p:nvPr>
            <p:ph idx="1"/>
          </p:nvPr>
        </p:nvSpPr>
        <p:spPr/>
        <p:txBody>
          <a:bodyPr/>
          <a:lstStyle/>
          <a:p>
            <a:r>
              <a:rPr lang="en-CA" dirty="0" smtClean="0"/>
              <a:t>What is it?</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What does it involve?</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Example:</a:t>
            </a:r>
            <a:endParaRPr lang="en-CA" dirty="0"/>
          </a:p>
        </p:txBody>
      </p:sp>
    </p:spTree>
    <p:extLst>
      <p:ext uri="{BB962C8B-B14F-4D97-AF65-F5344CB8AC3E}">
        <p14:creationId xmlns:p14="http://schemas.microsoft.com/office/powerpoint/2010/main" val="331968390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Geographic/Habitat Isolation</a:t>
            </a:r>
            <a:endParaRPr lang="en-CA" dirty="0"/>
          </a:p>
        </p:txBody>
      </p:sp>
      <p:sp>
        <p:nvSpPr>
          <p:cNvPr id="3" name="Content Placeholder 2"/>
          <p:cNvSpPr>
            <a:spLocks noGrp="1"/>
          </p:cNvSpPr>
          <p:nvPr>
            <p:ph idx="1"/>
          </p:nvPr>
        </p:nvSpPr>
        <p:spPr>
          <a:xfrm>
            <a:off x="838200" y="1825625"/>
            <a:ext cx="6019800" cy="4351338"/>
          </a:xfrm>
        </p:spPr>
        <p:txBody>
          <a:bodyPr>
            <a:normAutofit fontScale="92500"/>
          </a:bodyPr>
          <a:lstStyle/>
          <a:p>
            <a:r>
              <a:rPr lang="en-CA" dirty="0" smtClean="0"/>
              <a:t>Evolutionary mechanism </a:t>
            </a:r>
            <a:r>
              <a:rPr lang="en-US" dirty="0" smtClean="0"/>
              <a:t>that </a:t>
            </a:r>
            <a:r>
              <a:rPr lang="en-US" dirty="0"/>
              <a:t>refers to a population of animals, plants, or other organisms that are separated from exchanging genetic material with other organisms of the same </a:t>
            </a:r>
            <a:r>
              <a:rPr lang="en-US" dirty="0" smtClean="0"/>
              <a:t>species.</a:t>
            </a:r>
          </a:p>
          <a:p>
            <a:r>
              <a:rPr lang="en-US" dirty="0" smtClean="0"/>
              <a:t>It involves the physical separation of the species – once isolated they begin to evolve independently.</a:t>
            </a:r>
          </a:p>
          <a:p>
            <a:r>
              <a:rPr lang="en-US" dirty="0"/>
              <a:t>Example – </a:t>
            </a:r>
            <a:r>
              <a:rPr lang="en-US" dirty="0" smtClean="0"/>
              <a:t>black cats and white cats are separated by a new river that formed after a flood. No more mixes… </a:t>
            </a:r>
            <a:r>
              <a:rPr lang="en-US" dirty="0" smtClean="0">
                <a:sym typeface="Wingdings" panose="05000000000000000000" pitchFamily="2" charset="2"/>
              </a:rPr>
              <a:t></a:t>
            </a:r>
            <a:endParaRPr lang="en-CA"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31724" b="12874"/>
          <a:stretch/>
        </p:blipFill>
        <p:spPr>
          <a:xfrm>
            <a:off x="6602819" y="1290321"/>
            <a:ext cx="5133703" cy="5056339"/>
          </a:xfrm>
          <a:prstGeom prst="rect">
            <a:avLst/>
          </a:prstGeom>
        </p:spPr>
      </p:pic>
    </p:spTree>
    <p:extLst>
      <p:ext uri="{BB962C8B-B14F-4D97-AF65-F5344CB8AC3E}">
        <p14:creationId xmlns:p14="http://schemas.microsoft.com/office/powerpoint/2010/main" val="252423700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Gradualism</a:t>
            </a:r>
            <a:endParaRPr lang="en-CA" dirty="0"/>
          </a:p>
        </p:txBody>
      </p:sp>
      <p:sp>
        <p:nvSpPr>
          <p:cNvPr id="3" name="Content Placeholder 2"/>
          <p:cNvSpPr>
            <a:spLocks noGrp="1"/>
          </p:cNvSpPr>
          <p:nvPr>
            <p:ph idx="1"/>
          </p:nvPr>
        </p:nvSpPr>
        <p:spPr/>
        <p:txBody>
          <a:bodyPr/>
          <a:lstStyle/>
          <a:p>
            <a:r>
              <a:rPr lang="en-CA" dirty="0" smtClean="0"/>
              <a:t>Evolution occurs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This can happen from ___________ _________. The species may not officially change, but subtle changes/trends occur over time. (Humans are getting taller).</a:t>
            </a:r>
            <a:endParaRPr lang="en-CA" dirty="0"/>
          </a:p>
        </p:txBody>
      </p:sp>
    </p:spTree>
    <p:extLst>
      <p:ext uri="{BB962C8B-B14F-4D97-AF65-F5344CB8AC3E}">
        <p14:creationId xmlns:p14="http://schemas.microsoft.com/office/powerpoint/2010/main" val="146422892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Gradualism</a:t>
            </a:r>
            <a:endParaRPr lang="en-CA" dirty="0"/>
          </a:p>
        </p:txBody>
      </p:sp>
      <p:sp>
        <p:nvSpPr>
          <p:cNvPr id="3" name="Content Placeholder 2"/>
          <p:cNvSpPr>
            <a:spLocks noGrp="1"/>
          </p:cNvSpPr>
          <p:nvPr>
            <p:ph idx="1"/>
          </p:nvPr>
        </p:nvSpPr>
        <p:spPr/>
        <p:txBody>
          <a:bodyPr/>
          <a:lstStyle/>
          <a:p>
            <a:r>
              <a:rPr lang="en-CA" dirty="0" smtClean="0"/>
              <a:t>Evolution occurs over a long period of time in small steps.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This can happen from environmental changes. The species may not officially change, but subtle changes/trends occur over time. (Humans are getting taller).</a:t>
            </a:r>
            <a:endParaRPr lang="en-CA" dirty="0"/>
          </a:p>
        </p:txBody>
      </p:sp>
    </p:spTree>
    <p:extLst>
      <p:ext uri="{BB962C8B-B14F-4D97-AF65-F5344CB8AC3E}">
        <p14:creationId xmlns:p14="http://schemas.microsoft.com/office/powerpoint/2010/main" val="361596914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Punctuated Equilibrium</a:t>
            </a:r>
            <a:endParaRPr lang="en-CA" dirty="0"/>
          </a:p>
        </p:txBody>
      </p:sp>
      <p:sp>
        <p:nvSpPr>
          <p:cNvPr id="3" name="Content Placeholder 2"/>
          <p:cNvSpPr>
            <a:spLocks noGrp="1"/>
          </p:cNvSpPr>
          <p:nvPr>
            <p:ph idx="1"/>
          </p:nvPr>
        </p:nvSpPr>
        <p:spPr/>
        <p:txBody>
          <a:bodyPr>
            <a:normAutofit lnSpcReduction="10000"/>
          </a:bodyPr>
          <a:lstStyle/>
          <a:p>
            <a:r>
              <a:rPr lang="en-CA" dirty="0" smtClean="0"/>
              <a:t>A particular species  </a:t>
            </a:r>
          </a:p>
          <a:p>
            <a:pPr marL="0" indent="0">
              <a:buNone/>
            </a:pPr>
            <a:r>
              <a:rPr lang="en-CA" dirty="0" smtClean="0"/>
              <a:t/>
            </a:r>
            <a:br>
              <a:rPr lang="en-CA" dirty="0" smtClean="0"/>
            </a:br>
            <a:r>
              <a:rPr lang="en-CA" dirty="0" smtClean="0"/>
              <a:t/>
            </a:r>
            <a:br>
              <a:rPr lang="en-CA" dirty="0" smtClean="0"/>
            </a:br>
            <a:endParaRPr lang="en-CA" dirty="0"/>
          </a:p>
          <a:p>
            <a:r>
              <a:rPr lang="en-CA" dirty="0"/>
              <a:t>This can happen from environmental </a:t>
            </a:r>
            <a:r>
              <a:rPr lang="en-CA" dirty="0" smtClean="0"/>
              <a:t>changes. </a:t>
            </a:r>
            <a:br>
              <a:rPr lang="en-CA" dirty="0" smtClean="0"/>
            </a:br>
            <a:endParaRPr lang="en-CA" dirty="0" smtClean="0"/>
          </a:p>
          <a:p>
            <a:r>
              <a:rPr lang="en-CA" dirty="0" smtClean="0"/>
              <a:t>Stasis, change and reintroduction (snail example)</a:t>
            </a:r>
            <a:br>
              <a:rPr lang="en-CA" dirty="0" smtClean="0"/>
            </a:br>
            <a:endParaRPr lang="en-CA" dirty="0" smtClean="0"/>
          </a:p>
          <a:p>
            <a:r>
              <a:rPr lang="en-CA" dirty="0">
                <a:hlinkClick r:id="rId2"/>
              </a:rPr>
              <a:t>http://</a:t>
            </a:r>
            <a:r>
              <a:rPr lang="en-CA" dirty="0" smtClean="0">
                <a:hlinkClick r:id="rId2"/>
              </a:rPr>
              <a:t>evolution.berkeley.edu/evolibrary/article/side_0_0/punctuated_01</a:t>
            </a:r>
            <a:r>
              <a:rPr lang="en-CA" dirty="0" smtClean="0"/>
              <a:t> </a:t>
            </a:r>
            <a:endParaRPr lang="en-CA" dirty="0"/>
          </a:p>
          <a:p>
            <a:endParaRPr lang="en-CA" dirty="0" smtClean="0"/>
          </a:p>
          <a:p>
            <a:endParaRPr lang="en-CA" dirty="0"/>
          </a:p>
        </p:txBody>
      </p:sp>
    </p:spTree>
    <p:extLst>
      <p:ext uri="{BB962C8B-B14F-4D97-AF65-F5344CB8AC3E}">
        <p14:creationId xmlns:p14="http://schemas.microsoft.com/office/powerpoint/2010/main" val="355231897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Punctuated Equilibrium</a:t>
            </a:r>
            <a:endParaRPr lang="en-CA" dirty="0"/>
          </a:p>
        </p:txBody>
      </p:sp>
      <p:sp>
        <p:nvSpPr>
          <p:cNvPr id="3" name="Content Placeholder 2"/>
          <p:cNvSpPr>
            <a:spLocks noGrp="1"/>
          </p:cNvSpPr>
          <p:nvPr>
            <p:ph idx="1"/>
          </p:nvPr>
        </p:nvSpPr>
        <p:spPr/>
        <p:txBody>
          <a:bodyPr>
            <a:normAutofit lnSpcReduction="10000"/>
          </a:bodyPr>
          <a:lstStyle/>
          <a:p>
            <a:r>
              <a:rPr lang="en-CA" dirty="0" smtClean="0"/>
              <a:t>A particular species undergoes change very quickly from the parent species and then may remain largely unchanged for an extended period of time.</a:t>
            </a:r>
          </a:p>
          <a:p>
            <a:endParaRPr lang="en-CA" dirty="0"/>
          </a:p>
          <a:p>
            <a:r>
              <a:rPr lang="en-CA" dirty="0"/>
              <a:t>This can happen from environmental </a:t>
            </a:r>
            <a:r>
              <a:rPr lang="en-CA" dirty="0" smtClean="0"/>
              <a:t>changes. </a:t>
            </a:r>
            <a:br>
              <a:rPr lang="en-CA" dirty="0" smtClean="0"/>
            </a:br>
            <a:endParaRPr lang="en-CA" dirty="0" smtClean="0"/>
          </a:p>
          <a:p>
            <a:r>
              <a:rPr lang="en-CA" dirty="0" smtClean="0"/>
              <a:t>Stasis, change and reintroduction (snail example)</a:t>
            </a:r>
            <a:br>
              <a:rPr lang="en-CA" dirty="0" smtClean="0"/>
            </a:br>
            <a:endParaRPr lang="en-CA" dirty="0" smtClean="0"/>
          </a:p>
          <a:p>
            <a:r>
              <a:rPr lang="en-CA" dirty="0">
                <a:hlinkClick r:id="rId2"/>
              </a:rPr>
              <a:t>http://</a:t>
            </a:r>
            <a:r>
              <a:rPr lang="en-CA" dirty="0" smtClean="0">
                <a:hlinkClick r:id="rId2"/>
              </a:rPr>
              <a:t>evolution.berkeley.edu/evolibrary/article/side_0_0/punctuated_01</a:t>
            </a:r>
            <a:r>
              <a:rPr lang="en-CA" dirty="0" smtClean="0"/>
              <a:t> </a:t>
            </a:r>
            <a:endParaRPr lang="en-CA" dirty="0"/>
          </a:p>
          <a:p>
            <a:endParaRPr lang="en-CA" dirty="0" smtClean="0"/>
          </a:p>
          <a:p>
            <a:endParaRPr lang="en-CA" dirty="0"/>
          </a:p>
        </p:txBody>
      </p:sp>
    </p:spTree>
    <p:extLst>
      <p:ext uri="{BB962C8B-B14F-4D97-AF65-F5344CB8AC3E}">
        <p14:creationId xmlns:p14="http://schemas.microsoft.com/office/powerpoint/2010/main" val="42740782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Gradualism vs Punctuated Evolution</a:t>
            </a:r>
            <a:endParaRPr lang="en-CA" dirty="0"/>
          </a:p>
        </p:txBody>
      </p:sp>
      <p:pic>
        <p:nvPicPr>
          <p:cNvPr id="4" name="Content Placeholder 3"/>
          <p:cNvPicPr>
            <a:picLocks noGrp="1" noChangeAspect="1"/>
          </p:cNvPicPr>
          <p:nvPr>
            <p:ph idx="1"/>
          </p:nvPr>
        </p:nvPicPr>
        <p:blipFill>
          <a:blip r:embed="rId2"/>
          <a:stretch>
            <a:fillRect/>
          </a:stretch>
        </p:blipFill>
        <p:spPr>
          <a:xfrm>
            <a:off x="513069" y="1690688"/>
            <a:ext cx="6488231" cy="5016510"/>
          </a:xfrm>
          <a:prstGeom prst="rect">
            <a:avLst/>
          </a:prstGeom>
        </p:spPr>
      </p:pic>
      <p:pic>
        <p:nvPicPr>
          <p:cNvPr id="1026" name="Picture 2" descr="Image result for gradualism vs punctuated equilibr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1300" y="2837100"/>
            <a:ext cx="4941748" cy="1898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636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dirty="0" smtClean="0"/>
              <a:t>Abiogenesis and the origins of life</a:t>
            </a:r>
            <a:endParaRPr lang="en-CA" dirty="0"/>
          </a:p>
        </p:txBody>
      </p:sp>
      <p:sp>
        <p:nvSpPr>
          <p:cNvPr id="7" name="Text Placeholder 6"/>
          <p:cNvSpPr>
            <a:spLocks noGrp="1"/>
          </p:cNvSpPr>
          <p:nvPr>
            <p:ph type="body" idx="1"/>
          </p:nvPr>
        </p:nvSpPr>
        <p:spPr/>
        <p:txBody>
          <a:bodyPr/>
          <a:lstStyle/>
          <a:p>
            <a:r>
              <a:rPr lang="en-CA" dirty="0" smtClean="0"/>
              <a:t>Origins of life – is this a scary concept? What if we found life elsewhere?</a:t>
            </a:r>
            <a:endParaRPr lang="en-CA" dirty="0"/>
          </a:p>
        </p:txBody>
      </p:sp>
    </p:spTree>
    <p:extLst>
      <p:ext uri="{BB962C8B-B14F-4D97-AF65-F5344CB8AC3E}">
        <p14:creationId xmlns:p14="http://schemas.microsoft.com/office/powerpoint/2010/main" val="118026096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Origins of life Hypothesis</a:t>
            </a:r>
            <a:endParaRPr lang="en-CA" dirty="0"/>
          </a:p>
        </p:txBody>
      </p:sp>
      <p:sp>
        <p:nvSpPr>
          <p:cNvPr id="5" name="Content Placeholder 4"/>
          <p:cNvSpPr>
            <a:spLocks noGrp="1"/>
          </p:cNvSpPr>
          <p:nvPr>
            <p:ph idx="1"/>
          </p:nvPr>
        </p:nvSpPr>
        <p:spPr/>
        <p:txBody>
          <a:bodyPr/>
          <a:lstStyle/>
          <a:p>
            <a:r>
              <a:rPr lang="en-CA" dirty="0"/>
              <a:t>State a scientific hypothesis about the origins of life on earth</a:t>
            </a:r>
            <a:r>
              <a:rPr lang="en-CA" dirty="0" smtClean="0"/>
              <a:t>.</a:t>
            </a:r>
            <a:br>
              <a:rPr lang="en-CA" dirty="0" smtClean="0"/>
            </a:br>
            <a:endParaRPr lang="en-CA" dirty="0" smtClean="0"/>
          </a:p>
          <a:p>
            <a:r>
              <a:rPr lang="en-CA" dirty="0" smtClean="0"/>
              <a:t>What does it need to account for or consider?</a:t>
            </a:r>
          </a:p>
          <a:p>
            <a:endParaRPr lang="en-CA" dirty="0" smtClean="0"/>
          </a:p>
          <a:p>
            <a:r>
              <a:rPr lang="en-CA" dirty="0" smtClean="0"/>
              <a:t>Critique and evaluate the hypothesis. What are the strengths and the limitations?</a:t>
            </a:r>
            <a:endParaRPr lang="en-CA" dirty="0"/>
          </a:p>
          <a:p>
            <a:endParaRPr lang="en-CA" dirty="0"/>
          </a:p>
        </p:txBody>
      </p:sp>
    </p:spTree>
    <p:extLst>
      <p:ext uri="{BB962C8B-B14F-4D97-AF65-F5344CB8AC3E}">
        <p14:creationId xmlns:p14="http://schemas.microsoft.com/office/powerpoint/2010/main" val="22426578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Origins of life hypothesis</a:t>
            </a:r>
            <a:endParaRPr lang="en-CA" dirty="0"/>
          </a:p>
        </p:txBody>
      </p:sp>
      <p:sp>
        <p:nvSpPr>
          <p:cNvPr id="3" name="Content Placeholder 2"/>
          <p:cNvSpPr>
            <a:spLocks noGrp="1"/>
          </p:cNvSpPr>
          <p:nvPr>
            <p:ph idx="1"/>
          </p:nvPr>
        </p:nvSpPr>
        <p:spPr/>
        <p:txBody>
          <a:bodyPr/>
          <a:lstStyle/>
          <a:p>
            <a:r>
              <a:rPr lang="en-CA" dirty="0" smtClean="0"/>
              <a:t>Consider the environment in which the world originally existed that we may not have now.</a:t>
            </a:r>
            <a:br>
              <a:rPr lang="en-CA" dirty="0" smtClean="0"/>
            </a:br>
            <a:r>
              <a:rPr lang="en-CA" dirty="0" smtClean="0"/>
              <a:t/>
            </a:r>
            <a:br>
              <a:rPr lang="en-CA" dirty="0" smtClean="0"/>
            </a:br>
            <a:endParaRPr lang="en-CA" dirty="0" smtClean="0"/>
          </a:p>
          <a:p>
            <a:r>
              <a:rPr lang="en-CA" dirty="0" smtClean="0"/>
              <a:t>What molecules are the building blocks of life? </a:t>
            </a:r>
          </a:p>
          <a:p>
            <a:r>
              <a:rPr lang="en-CA" dirty="0" smtClean="0"/>
              <a:t>What elements are these composed of?</a:t>
            </a:r>
          </a:p>
          <a:p>
            <a:r>
              <a:rPr lang="en-CA" dirty="0" smtClean="0"/>
              <a:t>How are the functional groups of the building blocks created?</a:t>
            </a:r>
            <a:endParaRPr lang="en-CA" dirty="0"/>
          </a:p>
        </p:txBody>
      </p:sp>
    </p:spTree>
    <p:extLst>
      <p:ext uri="{BB962C8B-B14F-4D97-AF65-F5344CB8AC3E}">
        <p14:creationId xmlns:p14="http://schemas.microsoft.com/office/powerpoint/2010/main" val="132895915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Several hypotheses on the origins of life…</a:t>
            </a:r>
            <a:endParaRPr lang="en-CA" dirty="0"/>
          </a:p>
        </p:txBody>
      </p:sp>
      <p:sp>
        <p:nvSpPr>
          <p:cNvPr id="5" name="Content Placeholder 4"/>
          <p:cNvSpPr>
            <a:spLocks noGrp="1"/>
          </p:cNvSpPr>
          <p:nvPr>
            <p:ph sz="half" idx="1"/>
          </p:nvPr>
        </p:nvSpPr>
        <p:spPr/>
        <p:txBody>
          <a:bodyPr>
            <a:normAutofit lnSpcReduction="10000"/>
          </a:bodyPr>
          <a:lstStyle/>
          <a:p>
            <a:r>
              <a:rPr lang="en-CA" dirty="0" smtClean="0"/>
              <a:t>Primitive Earth had inorganic precursors from which organic molecules could have been synthesized in the presence of free energy and absence of oxygen.</a:t>
            </a:r>
          </a:p>
          <a:p>
            <a:r>
              <a:rPr lang="en-CA" dirty="0" smtClean="0"/>
              <a:t>The precursors are the building blocks of amino acid (health science connection: what are some of the components of amino acids?)</a:t>
            </a:r>
            <a:endParaRPr lang="en-CA" dirty="0"/>
          </a:p>
        </p:txBody>
      </p:sp>
      <p:sp>
        <p:nvSpPr>
          <p:cNvPr id="6" name="Content Placeholder 5"/>
          <p:cNvSpPr>
            <a:spLocks noGrp="1"/>
          </p:cNvSpPr>
          <p:nvPr>
            <p:ph sz="half" idx="2"/>
          </p:nvPr>
        </p:nvSpPr>
        <p:spPr/>
        <p:txBody>
          <a:bodyPr>
            <a:normAutofit lnSpcReduction="10000"/>
          </a:bodyPr>
          <a:lstStyle/>
          <a:p>
            <a:r>
              <a:rPr lang="en-CA" dirty="0" smtClean="0"/>
              <a:t>Joining of monomers or building blocks for the formation of more complex molecules, like amino acids and nucleotides.</a:t>
            </a:r>
          </a:p>
          <a:p>
            <a:r>
              <a:rPr lang="en-CA" dirty="0" smtClean="0"/>
              <a:t>Polymers were created with the potential to replicate.</a:t>
            </a:r>
          </a:p>
          <a:p>
            <a:r>
              <a:rPr lang="en-CA" dirty="0" smtClean="0"/>
              <a:t>Complex reaction sets could have occurred in solution or as reactions on solid reactive surfaces. (Clay hypothesis)</a:t>
            </a:r>
            <a:endParaRPr lang="en-CA" dirty="0"/>
          </a:p>
        </p:txBody>
      </p:sp>
    </p:spTree>
    <p:extLst>
      <p:ext uri="{BB962C8B-B14F-4D97-AF65-F5344CB8AC3E}">
        <p14:creationId xmlns:p14="http://schemas.microsoft.com/office/powerpoint/2010/main" val="109951384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Several hypotheses on the origins of life</a:t>
            </a:r>
            <a:endParaRPr lang="en-CA" dirty="0"/>
          </a:p>
        </p:txBody>
      </p:sp>
      <p:sp>
        <p:nvSpPr>
          <p:cNvPr id="5" name="Content Placeholder 4"/>
          <p:cNvSpPr>
            <a:spLocks noGrp="1"/>
          </p:cNvSpPr>
          <p:nvPr>
            <p:ph sz="half" idx="1"/>
          </p:nvPr>
        </p:nvSpPr>
        <p:spPr/>
        <p:txBody>
          <a:bodyPr>
            <a:normAutofit fontScale="92500"/>
          </a:bodyPr>
          <a:lstStyle/>
          <a:p>
            <a:r>
              <a:rPr lang="en-CA" dirty="0" smtClean="0"/>
              <a:t>Amino acids: Amine, hydrocarbon, and carboxylic acid</a:t>
            </a:r>
          </a:p>
          <a:p>
            <a:r>
              <a:rPr lang="en-CA" dirty="0" smtClean="0"/>
              <a:t>Lipids : hydrocarbons</a:t>
            </a:r>
          </a:p>
          <a:p>
            <a:r>
              <a:rPr lang="en-CA" dirty="0" smtClean="0"/>
              <a:t>Carbohydrates: monosaccharides (C,H,O)</a:t>
            </a:r>
          </a:p>
          <a:p>
            <a:r>
              <a:rPr lang="en-CA" dirty="0" smtClean="0"/>
              <a:t>Nucleic acids: carbs, phosphates, nitrogenous bases (made from amines)</a:t>
            </a:r>
          </a:p>
          <a:p>
            <a:r>
              <a:rPr lang="en-CA" dirty="0" smtClean="0"/>
              <a:t>Chlorophyll: based on a compound made up of amine units. </a:t>
            </a:r>
            <a:endParaRPr lang="en-CA" dirty="0"/>
          </a:p>
        </p:txBody>
      </p:sp>
      <p:sp>
        <p:nvSpPr>
          <p:cNvPr id="6" name="Content Placeholder 5"/>
          <p:cNvSpPr>
            <a:spLocks noGrp="1"/>
          </p:cNvSpPr>
          <p:nvPr>
            <p:ph sz="half" idx="2"/>
          </p:nvPr>
        </p:nvSpPr>
        <p:spPr>
          <a:xfrm>
            <a:off x="6854780" y="2756079"/>
            <a:ext cx="5181600" cy="2318197"/>
          </a:xfrm>
        </p:spPr>
        <p:txBody>
          <a:bodyPr>
            <a:normAutofit fontScale="92500"/>
          </a:bodyPr>
          <a:lstStyle/>
          <a:p>
            <a:r>
              <a:rPr lang="en-CA" dirty="0" smtClean="0"/>
              <a:t>Most amino acids can be synthesized from inorganic components in conditions hypothetically similar to earth’s initial environment.</a:t>
            </a:r>
          </a:p>
          <a:p>
            <a:pPr marL="0" indent="0">
              <a:buNone/>
            </a:pPr>
            <a:endParaRPr lang="en-CA" dirty="0"/>
          </a:p>
        </p:txBody>
      </p:sp>
    </p:spTree>
    <p:extLst>
      <p:ext uri="{BB962C8B-B14F-4D97-AF65-F5344CB8AC3E}">
        <p14:creationId xmlns:p14="http://schemas.microsoft.com/office/powerpoint/2010/main" val="30194381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RNA World Hypothesis or Others?</a:t>
            </a:r>
            <a:endParaRPr lang="en-CA" dirty="0"/>
          </a:p>
        </p:txBody>
      </p:sp>
      <p:sp>
        <p:nvSpPr>
          <p:cNvPr id="3" name="Content Placeholder 2"/>
          <p:cNvSpPr>
            <a:spLocks noGrp="1"/>
          </p:cNvSpPr>
          <p:nvPr>
            <p:ph sz="half" idx="1"/>
          </p:nvPr>
        </p:nvSpPr>
        <p:spPr/>
        <p:txBody>
          <a:bodyPr>
            <a:normAutofit fontScale="92500" lnSpcReduction="10000"/>
          </a:bodyPr>
          <a:lstStyle/>
          <a:p>
            <a:r>
              <a:rPr lang="en-CA" dirty="0" smtClean="0"/>
              <a:t>RNA World – the formation of RNA predated before DNA and proteins. It can act as a catalyst for reactions (like enzymes).</a:t>
            </a:r>
          </a:p>
          <a:p>
            <a:r>
              <a:rPr lang="en-CA" dirty="0" smtClean="0"/>
              <a:t>Complex </a:t>
            </a:r>
            <a:r>
              <a:rPr lang="en-CA" dirty="0"/>
              <a:t>organic molecules have been found in the solar systems and </a:t>
            </a:r>
            <a:r>
              <a:rPr lang="en-CA" dirty="0">
                <a:hlinkClick r:id="rId2"/>
              </a:rPr>
              <a:t>interstellar</a:t>
            </a:r>
            <a:r>
              <a:rPr lang="en-CA" dirty="0"/>
              <a:t> space. Does this encourage RNA World Theory or Panspermia hypothesis?</a:t>
            </a:r>
          </a:p>
          <a:p>
            <a:endParaRPr lang="en-CA" dirty="0"/>
          </a:p>
        </p:txBody>
      </p:sp>
      <p:sp>
        <p:nvSpPr>
          <p:cNvPr id="4" name="Content Placeholder 3"/>
          <p:cNvSpPr>
            <a:spLocks noGrp="1"/>
          </p:cNvSpPr>
          <p:nvPr>
            <p:ph sz="half" idx="2"/>
          </p:nvPr>
        </p:nvSpPr>
        <p:spPr/>
        <p:txBody>
          <a:bodyPr>
            <a:normAutofit fontScale="92500" lnSpcReduction="10000"/>
          </a:bodyPr>
          <a:lstStyle/>
          <a:p>
            <a:pPr marL="0" indent="0">
              <a:buNone/>
            </a:pPr>
            <a:r>
              <a:rPr lang="en-CA" b="1" u="sng" dirty="0" smtClean="0"/>
              <a:t>Potential Evidence:</a:t>
            </a:r>
          </a:p>
          <a:p>
            <a:r>
              <a:rPr lang="en-CA" dirty="0" smtClean="0"/>
              <a:t>Ribosomes (protein-builders) are composed of RNA.</a:t>
            </a:r>
            <a:br>
              <a:rPr lang="en-CA" dirty="0" smtClean="0"/>
            </a:br>
            <a:endParaRPr lang="en-CA" dirty="0" smtClean="0"/>
          </a:p>
          <a:p>
            <a:r>
              <a:rPr lang="en-CA" dirty="0" smtClean="0"/>
              <a:t>Every protein that makes you up (which is pretty much everything), is from the DNA in your nuclei.</a:t>
            </a:r>
            <a:br>
              <a:rPr lang="en-CA" dirty="0" smtClean="0"/>
            </a:br>
            <a:endParaRPr lang="en-CA" dirty="0" smtClean="0"/>
          </a:p>
          <a:p>
            <a:r>
              <a:rPr lang="en-CA" dirty="0" smtClean="0">
                <a:hlinkClick r:id="rId3"/>
              </a:rPr>
              <a:t>Viroids</a:t>
            </a:r>
            <a:r>
              <a:rPr lang="en-CA" dirty="0" smtClean="0"/>
              <a:t>: sub-viruses that are just circular strands of RNA, but infect plants.</a:t>
            </a:r>
            <a:br>
              <a:rPr lang="en-CA" dirty="0" smtClean="0"/>
            </a:br>
            <a:endParaRPr lang="en-CA" dirty="0" smtClean="0"/>
          </a:p>
          <a:p>
            <a:endParaRPr lang="en-CA" dirty="0"/>
          </a:p>
        </p:txBody>
      </p:sp>
    </p:spTree>
    <p:extLst>
      <p:ext uri="{BB962C8B-B14F-4D97-AF65-F5344CB8AC3E}">
        <p14:creationId xmlns:p14="http://schemas.microsoft.com/office/powerpoint/2010/main" val="265668293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do haters say about these theories?</a:t>
            </a:r>
            <a:endParaRPr lang="en-CA" dirty="0"/>
          </a:p>
        </p:txBody>
      </p:sp>
      <p:sp>
        <p:nvSpPr>
          <p:cNvPr id="3" name="Content Placeholder 2"/>
          <p:cNvSpPr>
            <a:spLocks noGrp="1"/>
          </p:cNvSpPr>
          <p:nvPr>
            <p:ph sz="half" idx="1"/>
          </p:nvPr>
        </p:nvSpPr>
        <p:spPr>
          <a:xfrm>
            <a:off x="838200" y="1825625"/>
            <a:ext cx="10198994" cy="4351338"/>
          </a:xfrm>
        </p:spPr>
        <p:txBody>
          <a:bodyPr>
            <a:normAutofit/>
          </a:bodyPr>
          <a:lstStyle/>
          <a:p>
            <a:r>
              <a:rPr lang="en-CA" dirty="0" smtClean="0"/>
              <a:t>Cytosine and uracil may not have been able to exist for long (19 days at 100 degrees Celsius or 17,000 years in freezing water).</a:t>
            </a:r>
            <a:br>
              <a:rPr lang="en-CA" dirty="0" smtClean="0"/>
            </a:br>
            <a:r>
              <a:rPr lang="en-CA" dirty="0" smtClean="0"/>
              <a:t/>
            </a:r>
            <a:br>
              <a:rPr lang="en-CA" dirty="0" smtClean="0"/>
            </a:br>
            <a:endParaRPr lang="en-CA" dirty="0" smtClean="0"/>
          </a:p>
          <a:p>
            <a:r>
              <a:rPr lang="en-CA" dirty="0" smtClean="0"/>
              <a:t>However, </a:t>
            </a:r>
            <a:r>
              <a:rPr lang="en-CA" dirty="0" err="1" smtClean="0"/>
              <a:t>glycoaldehyde</a:t>
            </a:r>
            <a:r>
              <a:rPr lang="en-CA" dirty="0" smtClean="0"/>
              <a:t>, a requirement for RNA is a complex organic molecules that forms in stellar systems prior to the formation of planets.</a:t>
            </a:r>
            <a:br>
              <a:rPr lang="en-CA" dirty="0" smtClean="0"/>
            </a:br>
            <a:endParaRPr lang="en-CA" dirty="0" smtClean="0"/>
          </a:p>
          <a:p>
            <a:r>
              <a:rPr lang="en-CA" dirty="0" smtClean="0"/>
              <a:t>Any other personal critiques?</a:t>
            </a:r>
            <a:endParaRPr lang="en-CA" dirty="0"/>
          </a:p>
        </p:txBody>
      </p:sp>
    </p:spTree>
    <p:extLst>
      <p:ext uri="{BB962C8B-B14F-4D97-AF65-F5344CB8AC3E}">
        <p14:creationId xmlns:p14="http://schemas.microsoft.com/office/powerpoint/2010/main" val="270845034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Origins of life – is this a scary concept? What if we found life elsewhere</a:t>
            </a:r>
            <a:r>
              <a:rPr lang="en-CA" dirty="0" smtClean="0"/>
              <a:t>?</a:t>
            </a:r>
            <a:endParaRPr lang="en-CA" dirty="0"/>
          </a:p>
        </p:txBody>
      </p:sp>
      <p:sp>
        <p:nvSpPr>
          <p:cNvPr id="3" name="Content Placeholder 2"/>
          <p:cNvSpPr>
            <a:spLocks noGrp="1"/>
          </p:cNvSpPr>
          <p:nvPr>
            <p:ph sz="half" idx="1"/>
          </p:nvPr>
        </p:nvSpPr>
        <p:spPr/>
        <p:txBody>
          <a:bodyPr>
            <a:normAutofit fontScale="92500"/>
          </a:bodyPr>
          <a:lstStyle/>
          <a:p>
            <a:r>
              <a:rPr lang="en-CA" dirty="0"/>
              <a:t>O</a:t>
            </a:r>
            <a:r>
              <a:rPr lang="en-CA" dirty="0" smtClean="0"/>
              <a:t>rganic molecules exist elsewhere.</a:t>
            </a:r>
          </a:p>
          <a:p>
            <a:endParaRPr lang="en-CA" dirty="0" smtClean="0"/>
          </a:p>
          <a:p>
            <a:r>
              <a:rPr lang="en-CA" dirty="0" smtClean="0"/>
              <a:t>A dozen “habitable zone planets” at Kepler. Estimates say 40 billion earth-like planets, 11 orbiting Sun-like stars. </a:t>
            </a:r>
          </a:p>
          <a:p>
            <a:r>
              <a:rPr lang="en-CA" dirty="0" smtClean="0"/>
              <a:t>100 thousand million stars in the milky way.</a:t>
            </a:r>
            <a:br>
              <a:rPr lang="en-CA" dirty="0" smtClean="0"/>
            </a:br>
            <a:endParaRPr lang="en-CA" dirty="0" smtClean="0"/>
          </a:p>
          <a:p>
            <a:r>
              <a:rPr lang="en-CA" dirty="0" smtClean="0"/>
              <a:t>Societal implications of this?</a:t>
            </a:r>
            <a:endParaRPr lang="en-CA" dirty="0"/>
          </a:p>
        </p:txBody>
      </p:sp>
      <p:sp>
        <p:nvSpPr>
          <p:cNvPr id="4" name="Content Placeholder 3"/>
          <p:cNvSpPr>
            <a:spLocks noGrp="1"/>
          </p:cNvSpPr>
          <p:nvPr>
            <p:ph sz="half" idx="2"/>
          </p:nvPr>
        </p:nvSpPr>
        <p:spPr/>
        <p:txBody>
          <a:bodyPr>
            <a:normAutofit fontScale="92500"/>
          </a:bodyPr>
          <a:lstStyle/>
          <a:p>
            <a:r>
              <a:rPr lang="en-CA" dirty="0" smtClean="0">
                <a:hlinkClick r:id="rId2"/>
              </a:rPr>
              <a:t>CivCalc</a:t>
            </a:r>
            <a:r>
              <a:rPr lang="en-CA" dirty="0" smtClean="0"/>
              <a:t> – interesting calculator for life elsewhere… not sure how reliable.</a:t>
            </a:r>
            <a:endParaRPr lang="en-CA" dirty="0"/>
          </a:p>
        </p:txBody>
      </p:sp>
    </p:spTree>
    <p:extLst>
      <p:ext uri="{BB962C8B-B14F-4D97-AF65-F5344CB8AC3E}">
        <p14:creationId xmlns:p14="http://schemas.microsoft.com/office/powerpoint/2010/main" val="316931365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Chi Squared Simplified</a:t>
            </a:r>
            <a:endParaRPr lang="en-CA" dirty="0"/>
          </a:p>
        </p:txBody>
      </p:sp>
      <p:sp>
        <p:nvSpPr>
          <p:cNvPr id="3" name="Subtitle 2"/>
          <p:cNvSpPr>
            <a:spLocks noGrp="1"/>
          </p:cNvSpPr>
          <p:nvPr>
            <p:ph type="subTitle" idx="1"/>
          </p:nvPr>
        </p:nvSpPr>
        <p:spPr>
          <a:xfrm>
            <a:off x="1492468" y="3602038"/>
            <a:ext cx="9144000" cy="1655762"/>
          </a:xfrm>
        </p:spPr>
        <p:txBody>
          <a:bodyPr/>
          <a:lstStyle/>
          <a:p>
            <a:r>
              <a:rPr lang="en-CA" dirty="0" smtClean="0">
                <a:hlinkClick r:id="rId2"/>
              </a:rPr>
              <a:t>http://stattrek.com/online-calculator/chi-square.aspx</a:t>
            </a:r>
            <a:r>
              <a:rPr lang="en-CA" dirty="0" smtClean="0"/>
              <a:t> </a:t>
            </a:r>
            <a:endParaRPr lang="en-CA" dirty="0"/>
          </a:p>
        </p:txBody>
      </p:sp>
    </p:spTree>
    <p:extLst>
      <p:ext uri="{BB962C8B-B14F-4D97-AF65-F5344CB8AC3E}">
        <p14:creationId xmlns:p14="http://schemas.microsoft.com/office/powerpoint/2010/main" val="241718994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Chi Squared</a:t>
            </a:r>
            <a:endParaRPr lang="en-CA" dirty="0"/>
          </a:p>
        </p:txBody>
      </p:sp>
      <p:sp>
        <p:nvSpPr>
          <p:cNvPr id="3" name="Content Placeholder 2"/>
          <p:cNvSpPr>
            <a:spLocks noGrp="1"/>
          </p:cNvSpPr>
          <p:nvPr>
            <p:ph idx="1"/>
          </p:nvPr>
        </p:nvSpPr>
        <p:spPr/>
        <p:txBody>
          <a:bodyPr/>
          <a:lstStyle/>
          <a:p>
            <a:r>
              <a:rPr lang="en-CA" dirty="0" smtClean="0"/>
              <a:t>Degrees of freedom (number of observations minus 1). </a:t>
            </a:r>
            <a:br>
              <a:rPr lang="en-CA" dirty="0" smtClean="0"/>
            </a:br>
            <a:r>
              <a:rPr lang="en-CA" dirty="0" smtClean="0"/>
              <a:t>2 for us, typically.</a:t>
            </a:r>
          </a:p>
          <a:p>
            <a:endParaRPr lang="en-CA" dirty="0"/>
          </a:p>
          <a:p>
            <a:r>
              <a:rPr lang="en-CA" dirty="0" smtClean="0"/>
              <a:t>Chi-squared critical value (CV) -</a:t>
            </a:r>
          </a:p>
          <a:p>
            <a:endParaRPr lang="en-CA" dirty="0"/>
          </a:p>
          <a:p>
            <a:r>
              <a:rPr lang="en-CA" dirty="0" smtClean="0"/>
              <a:t>Cumulative probability P(X</a:t>
            </a:r>
            <a:r>
              <a:rPr lang="en-CA" baseline="30000" dirty="0" smtClean="0"/>
              <a:t>2</a:t>
            </a:r>
            <a:r>
              <a:rPr lang="en-CA" dirty="0" smtClean="0"/>
              <a:t> &lt; CV)</a:t>
            </a:r>
            <a:endParaRPr lang="en-CA" dirty="0"/>
          </a:p>
        </p:txBody>
      </p:sp>
    </p:spTree>
    <p:extLst>
      <p:ext uri="{BB962C8B-B14F-4D97-AF65-F5344CB8AC3E}">
        <p14:creationId xmlns:p14="http://schemas.microsoft.com/office/powerpoint/2010/main" val="27374163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2142</TotalTime>
  <Words>2697</Words>
  <Application>Microsoft Office PowerPoint</Application>
  <PresentationFormat>Widescreen</PresentationFormat>
  <Paragraphs>419</Paragraphs>
  <Slides>92</Slides>
  <Notes>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92</vt:i4>
      </vt:variant>
    </vt:vector>
  </HeadingPairs>
  <TitlesOfParts>
    <vt:vector size="99" baseType="lpstr">
      <vt:lpstr>Arial</vt:lpstr>
      <vt:lpstr>Calibri</vt:lpstr>
      <vt:lpstr>Calibri Light</vt:lpstr>
      <vt:lpstr>Times New Roman</vt:lpstr>
      <vt:lpstr>Verdana</vt:lpstr>
      <vt:lpstr>Wingdings</vt:lpstr>
      <vt:lpstr>Office Theme</vt:lpstr>
      <vt:lpstr>Big Idea 1</vt:lpstr>
      <vt:lpstr>Misconceptions of Evolution</vt:lpstr>
      <vt:lpstr>Misconceptions of Evolution</vt:lpstr>
      <vt:lpstr>1.A: Change in the genetic makeup of a population over time is evolution.</vt:lpstr>
      <vt:lpstr>Natural selection is a major mechanism of evolution</vt:lpstr>
      <vt:lpstr>Natural selection is a major mechanism of evolution</vt:lpstr>
      <vt:lpstr>Survival of the fittest</vt:lpstr>
      <vt:lpstr>Survival of the fittest</vt:lpstr>
      <vt:lpstr>Eugenics Discussion</vt:lpstr>
      <vt:lpstr>New Law</vt:lpstr>
      <vt:lpstr>Genetics and mutation</vt:lpstr>
      <vt:lpstr>Genetics and mutation</vt:lpstr>
      <vt:lpstr>Environment and Adaptation</vt:lpstr>
      <vt:lpstr>Environment and Adaptation</vt:lpstr>
      <vt:lpstr>Environment and Adaptation</vt:lpstr>
      <vt:lpstr>Read 18.1  of OpenStax</vt:lpstr>
      <vt:lpstr>Peppered Moth – Selection at Work</vt:lpstr>
      <vt:lpstr>Random events and evolution</vt:lpstr>
      <vt:lpstr>Genetic Drift and The Bottleneck Effect</vt:lpstr>
      <vt:lpstr>Genetic Drift and The Bottleneck Effect</vt:lpstr>
      <vt:lpstr>Population Genetics and Hardy-Weinberg</vt:lpstr>
      <vt:lpstr>Hardy-Weinberg Principle of Equilibrium</vt:lpstr>
      <vt:lpstr>Hardy-Weinberg Principle of Equilibrium</vt:lpstr>
      <vt:lpstr>Hardy-Weinberg Equation</vt:lpstr>
      <vt:lpstr>Hardy-Weinberg Equation</vt:lpstr>
      <vt:lpstr>Example Problem</vt:lpstr>
      <vt:lpstr>Example Problem #2</vt:lpstr>
      <vt:lpstr>Example Problem #3</vt:lpstr>
      <vt:lpstr>Long-haired cat example</vt:lpstr>
      <vt:lpstr>Hardy-Weinberg Lab Tutorial</vt:lpstr>
      <vt:lpstr>Hardy-Weinberg Lab</vt:lpstr>
      <vt:lpstr>How do humans affect evolution/variation in species?</vt:lpstr>
      <vt:lpstr>How do humans affect evolution/variation in species?</vt:lpstr>
      <vt:lpstr>Evidence for Evolution</vt:lpstr>
      <vt:lpstr>Evidence for evolution</vt:lpstr>
      <vt:lpstr>Biogeography – Geographic Evidence</vt:lpstr>
      <vt:lpstr>Biogeography – Geographic Evidence</vt:lpstr>
      <vt:lpstr>Geological Evidence</vt:lpstr>
      <vt:lpstr>Physical (Anatomical) Evidence for Evolution</vt:lpstr>
      <vt:lpstr>Physical (Anatomical) Evidence for Evolution</vt:lpstr>
      <vt:lpstr>Chemical/Genetic Evidence</vt:lpstr>
      <vt:lpstr>Radiometric Dating</vt:lpstr>
      <vt:lpstr>PowerPoint Presentation</vt:lpstr>
      <vt:lpstr>Evidence for Evolution</vt:lpstr>
      <vt:lpstr>What does this chart tell us?  What does tree ring and stalagmite refer to? </vt:lpstr>
      <vt:lpstr>Many different sciences inform existence of species over time.</vt:lpstr>
      <vt:lpstr>Evidence for evolution</vt:lpstr>
      <vt:lpstr>Evidence for evolution</vt:lpstr>
      <vt:lpstr>Eukaryotes</vt:lpstr>
      <vt:lpstr>Eukaryotes</vt:lpstr>
      <vt:lpstr>Kingdoms of Life</vt:lpstr>
      <vt:lpstr>Defining Traits of Kingdoms</vt:lpstr>
      <vt:lpstr>Defining Traits of Kingdoms</vt:lpstr>
      <vt:lpstr>Organisms are linked by common lines of descent</vt:lpstr>
      <vt:lpstr>Phylogenetic Trees and Cladograms</vt:lpstr>
      <vt:lpstr>Cladograms</vt:lpstr>
      <vt:lpstr>Shared Structural Components ex. Limbs, body systems, heart chambers, organs, metabolic processes? </vt:lpstr>
      <vt:lpstr>Shared Structural Components ex. Limbs, body systems, heart chambers, organs, metabolic processes? </vt:lpstr>
      <vt:lpstr>Phylogenetic Trees</vt:lpstr>
      <vt:lpstr>Phylogenetic Trees</vt:lpstr>
      <vt:lpstr>Speciation</vt:lpstr>
      <vt:lpstr>Speciation</vt:lpstr>
      <vt:lpstr>Speciation</vt:lpstr>
      <vt:lpstr>Speciation</vt:lpstr>
      <vt:lpstr>Speciation Rates</vt:lpstr>
      <vt:lpstr>Speciation Rates</vt:lpstr>
      <vt:lpstr>Mass Extinction</vt:lpstr>
      <vt:lpstr>Mass Extinction</vt:lpstr>
      <vt:lpstr>Speciation Rates</vt:lpstr>
      <vt:lpstr>Isolation/Barriers to Reproduction</vt:lpstr>
      <vt:lpstr>Isolation/Barriers to Reproduction</vt:lpstr>
      <vt:lpstr>Behavioural Isolation</vt:lpstr>
      <vt:lpstr>Behavioural Isolation</vt:lpstr>
      <vt:lpstr>Temporal Isolation</vt:lpstr>
      <vt:lpstr>Temporal Isolation</vt:lpstr>
      <vt:lpstr>Geographic/Habitat Isolation</vt:lpstr>
      <vt:lpstr>Geographic/Habitat Isolation</vt:lpstr>
      <vt:lpstr>Gradualism</vt:lpstr>
      <vt:lpstr>Gradualism</vt:lpstr>
      <vt:lpstr>Punctuated Equilibrium</vt:lpstr>
      <vt:lpstr>Punctuated Equilibrium</vt:lpstr>
      <vt:lpstr>Gradualism vs Punctuated Evolution</vt:lpstr>
      <vt:lpstr>Abiogenesis and the origins of life</vt:lpstr>
      <vt:lpstr>Origins of life Hypothesis</vt:lpstr>
      <vt:lpstr>Origins of life hypothesis</vt:lpstr>
      <vt:lpstr>Several hypotheses on the origins of life…</vt:lpstr>
      <vt:lpstr>Several hypotheses on the origins of life</vt:lpstr>
      <vt:lpstr>RNA World Hypothesis or Others?</vt:lpstr>
      <vt:lpstr>What do haters say about these theories?</vt:lpstr>
      <vt:lpstr>Origins of life – is this a scary concept? What if we found life elsewhere?</vt:lpstr>
      <vt:lpstr>Chi Squared Simplified</vt:lpstr>
      <vt:lpstr>Chi Squared</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Idea 1</dc:title>
  <dc:creator>Petlak, Logan</dc:creator>
  <cp:lastModifiedBy>Petlak, Logan</cp:lastModifiedBy>
  <cp:revision>108</cp:revision>
  <cp:lastPrinted>2018-09-18T14:36:44Z</cp:lastPrinted>
  <dcterms:created xsi:type="dcterms:W3CDTF">2017-09-05T04:10:19Z</dcterms:created>
  <dcterms:modified xsi:type="dcterms:W3CDTF">2018-09-18T15:54:56Z</dcterms:modified>
</cp:coreProperties>
</file>