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6"/>
  </p:handoutMasterIdLst>
  <p:sldIdLst>
    <p:sldId id="256" r:id="rId2"/>
    <p:sldId id="257" r:id="rId3"/>
    <p:sldId id="273" r:id="rId4"/>
    <p:sldId id="258" r:id="rId5"/>
    <p:sldId id="274" r:id="rId6"/>
    <p:sldId id="259" r:id="rId7"/>
    <p:sldId id="260" r:id="rId8"/>
    <p:sldId id="261" r:id="rId9"/>
    <p:sldId id="275" r:id="rId10"/>
    <p:sldId id="276" r:id="rId11"/>
    <p:sldId id="262" r:id="rId12"/>
    <p:sldId id="263" r:id="rId13"/>
    <p:sldId id="289" r:id="rId14"/>
    <p:sldId id="288" r:id="rId15"/>
    <p:sldId id="296" r:id="rId16"/>
    <p:sldId id="290" r:id="rId17"/>
    <p:sldId id="297" r:id="rId18"/>
    <p:sldId id="291" r:id="rId19"/>
    <p:sldId id="298" r:id="rId20"/>
    <p:sldId id="292" r:id="rId21"/>
    <p:sldId id="293" r:id="rId22"/>
    <p:sldId id="268" r:id="rId23"/>
    <p:sldId id="266" r:id="rId24"/>
    <p:sldId id="277" r:id="rId25"/>
    <p:sldId id="278" r:id="rId26"/>
    <p:sldId id="267" r:id="rId27"/>
    <p:sldId id="279" r:id="rId28"/>
    <p:sldId id="269" r:id="rId29"/>
    <p:sldId id="280" r:id="rId30"/>
    <p:sldId id="270" r:id="rId31"/>
    <p:sldId id="299" r:id="rId32"/>
    <p:sldId id="281" r:id="rId33"/>
    <p:sldId id="282" r:id="rId34"/>
    <p:sldId id="271" r:id="rId35"/>
    <p:sldId id="283" r:id="rId36"/>
    <p:sldId id="264" r:id="rId37"/>
    <p:sldId id="265" r:id="rId38"/>
    <p:sldId id="294" r:id="rId39"/>
    <p:sldId id="272" r:id="rId40"/>
    <p:sldId id="284" r:id="rId41"/>
    <p:sldId id="285" r:id="rId42"/>
    <p:sldId id="286" r:id="rId43"/>
    <p:sldId id="287" r:id="rId44"/>
    <p:sldId id="295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29" autoAdjust="0"/>
    <p:restoredTop sz="94660"/>
  </p:normalViewPr>
  <p:slideViewPr>
    <p:cSldViewPr snapToGrid="0">
      <p:cViewPr varScale="1">
        <p:scale>
          <a:sx n="76" d="100"/>
          <a:sy n="76" d="100"/>
        </p:scale>
        <p:origin x="6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10097-D6C1-476F-9E30-8058EC864A3B}" type="datetimeFigureOut">
              <a:rPr lang="en-CA" smtClean="0"/>
              <a:t>1/29/19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0C943-2AC9-48DB-B45D-76DEBEC7B8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450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14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237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26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49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055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77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09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06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83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73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48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E6162-F46D-4957-9E11-163ACECDCA99}" type="datetimeFigureOut">
              <a:rPr lang="en-CA" smtClean="0"/>
              <a:t>1/29/19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69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698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6986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mperature-dependent_sex_determination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mperature-dependent_sex_determination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cloacalkiss.blogspot.ca/2009/04/temperature-dependent-sex-determination.html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Neuron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Neuron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ZG8M_ldA1M" TargetMode="External"/><Relationship Id="rId2" Type="http://schemas.openxmlformats.org/officeDocument/2006/relationships/hyperlink" Target="https://www.youtube.com/watch?v=qPix_X-9t7E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hyperlink" Target="https://www.webmd.com/multiple-sclerosis/myelin-sheath-facts" TargetMode="External"/><Relationship Id="rId4" Type="http://schemas.openxmlformats.org/officeDocument/2006/relationships/hyperlink" Target="https://www.youtube.com/watch?v=VitFvNvRII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moleculardevices.com/what-action-potential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moleculardevices.com/what-action-potential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skabiologist.asu.edu/brain-regions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fscience.com/2018/01/03/marijuana-dopamine-whats-link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W4N-7AlzK7s" TargetMode="Externa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eurotransmitte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W4N-7AlzK7s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leafscience.com/2018/01/03/marijuana-dopamine-whats-link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slideplayer.com/slide/4663445/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slideplayer.com/slide/4663445/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itric_oxide" TargetMode="External"/><Relationship Id="rId2" Type="http://schemas.openxmlformats.org/officeDocument/2006/relationships/hyperlink" Target="https://en.wikipedia.org/wiki/Phosphorylation_cascade" TargetMode="Externa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itric_oxide" TargetMode="External"/><Relationship Id="rId2" Type="http://schemas.openxmlformats.org/officeDocument/2006/relationships/hyperlink" Target="https://en.wikipedia.org/wiki/Phosphorylation_cascade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en.wikipedia.org/wiki/Second_messenger_system#/media/File:Second_Messenger_Mechanism.jpg" TargetMode="Externa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slideshare.net/deepikatripathi/cancer-signaltransduction" TargetMode="Externa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stonybrook.edu/commcms/ojima_group/research/BoNT.html" TargetMode="Externa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petplace.com/article/cats/pet-behavior-training/why-do-cats-arch-their-backs/" TargetMode="Externa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Cell Communication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00162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Big Idea 3 (D, E)</a:t>
            </a:r>
            <a:br>
              <a:rPr lang="en-CA" dirty="0" smtClean="0"/>
            </a:br>
            <a:r>
              <a:rPr lang="en-CA" dirty="0" smtClean="0"/>
              <a:t>D – Cell-cell and Organism-Organism Communication (Chapter 9,10 of </a:t>
            </a:r>
            <a:r>
              <a:rPr lang="en-CA" dirty="0" err="1" smtClean="0"/>
              <a:t>OpenStax</a:t>
            </a:r>
            <a:r>
              <a:rPr lang="en-CA" dirty="0" smtClean="0"/>
              <a:t> Text)</a:t>
            </a:r>
            <a:br>
              <a:rPr lang="en-CA" dirty="0" smtClean="0"/>
            </a:br>
            <a:r>
              <a:rPr lang="en-CA" dirty="0" smtClean="0"/>
              <a:t>E – Information Processing (nervous system – Ch. 35.1 and 35.2)</a:t>
            </a:r>
          </a:p>
        </p:txBody>
      </p:sp>
    </p:spTree>
    <p:extLst>
      <p:ext uri="{BB962C8B-B14F-4D97-AF65-F5344CB8AC3E}">
        <p14:creationId xmlns:p14="http://schemas.microsoft.com/office/powerpoint/2010/main" val="12116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 and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Communication involves the </a:t>
            </a:r>
            <a:r>
              <a:rPr lang="en-CA" b="1" i="1" dirty="0" smtClean="0"/>
              <a:t>_________________ </a:t>
            </a:r>
            <a:r>
              <a:rPr lang="en-CA" dirty="0" smtClean="0"/>
              <a:t>(conversion of one signal/trigger to another) of stimulatory or inhibitory signals from cells, other organisms, or the environment.</a:t>
            </a:r>
          </a:p>
          <a:p>
            <a:endParaRPr lang="en-CA" dirty="0"/>
          </a:p>
          <a:p>
            <a:r>
              <a:rPr lang="en-CA" dirty="0" smtClean="0"/>
              <a:t>Correct transduction of signals is a strong </a:t>
            </a:r>
            <a:r>
              <a:rPr lang="en-CA" dirty="0"/>
              <a:t> </a:t>
            </a:r>
            <a:r>
              <a:rPr lang="en-CA" b="1" i="1" dirty="0"/>
              <a:t>_________________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Signal transduction pathways influence how a cell responds to the environment. Ex. </a:t>
            </a:r>
            <a:r>
              <a:rPr lang="en-CA" dirty="0" smtClean="0">
                <a:hlinkClick r:id="rId2"/>
              </a:rPr>
              <a:t>How bacteria respond to external signals triggering movement.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26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 and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Communication involves the </a:t>
            </a:r>
            <a:r>
              <a:rPr lang="en-CA" b="1" i="1" u="sng" dirty="0" smtClean="0"/>
              <a:t>transduction</a:t>
            </a:r>
            <a:r>
              <a:rPr lang="en-CA" b="1" i="1" dirty="0" smtClean="0"/>
              <a:t> </a:t>
            </a:r>
            <a:r>
              <a:rPr lang="en-CA" dirty="0" smtClean="0"/>
              <a:t>(conversion of one signal/trigger to another) of stimulatory or inhibitory signals from cells, other organisms, or the environment.</a:t>
            </a:r>
          </a:p>
          <a:p>
            <a:endParaRPr lang="en-CA" dirty="0"/>
          </a:p>
          <a:p>
            <a:r>
              <a:rPr lang="en-CA" dirty="0" smtClean="0"/>
              <a:t>Correct transduction of signals is a strong </a:t>
            </a:r>
            <a:r>
              <a:rPr lang="en-CA" b="1" i="1" u="sng" dirty="0" smtClean="0"/>
              <a:t>selective pressure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Signal transduction pathways influence how a cell responds to the environment. Ex. </a:t>
            </a:r>
            <a:r>
              <a:rPr lang="en-CA" dirty="0" smtClean="0">
                <a:hlinkClick r:id="rId2"/>
              </a:rPr>
              <a:t>How bacteria respond to external signals triggering movement.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007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 lnSpcReduction="10000"/>
          </a:bodyPr>
          <a:lstStyle/>
          <a:p>
            <a:r>
              <a:rPr lang="en-CA" dirty="0"/>
              <a:t> </a:t>
            </a:r>
            <a:r>
              <a:rPr lang="en-CA" b="1" i="1" dirty="0"/>
              <a:t>_________________</a:t>
            </a:r>
            <a:r>
              <a:rPr lang="en-CA" dirty="0" smtClean="0"/>
              <a:t> are tail-like structures found on bacteria composed of several different types of proteins.</a:t>
            </a:r>
          </a:p>
          <a:p>
            <a:r>
              <a:rPr lang="en-CA" dirty="0" smtClean="0"/>
              <a:t>Bacteria have </a:t>
            </a:r>
            <a:r>
              <a:rPr lang="en-CA" dirty="0"/>
              <a:t> </a:t>
            </a:r>
            <a:r>
              <a:rPr lang="en-CA" b="1" i="1" dirty="0" smtClean="0"/>
              <a:t>_________________ </a:t>
            </a:r>
            <a:r>
              <a:rPr lang="en-CA" dirty="0" smtClean="0"/>
              <a:t>that recognize or bond with certain </a:t>
            </a:r>
            <a:r>
              <a:rPr lang="en-CA" dirty="0"/>
              <a:t> </a:t>
            </a:r>
            <a:r>
              <a:rPr lang="en-CA" b="1" i="1" dirty="0"/>
              <a:t>_________________ </a:t>
            </a:r>
            <a:r>
              <a:rPr lang="en-CA" dirty="0" smtClean="0"/>
              <a:t>(we could consider this similarly to response to light, some processes we know that if we apply energy, it triggers a reaction).</a:t>
            </a:r>
          </a:p>
          <a:p>
            <a:r>
              <a:rPr lang="en-CA" dirty="0" smtClean="0"/>
              <a:t>When these receptors bond with certain attractants, it can trigger the flagella to activate.</a:t>
            </a:r>
          </a:p>
          <a:p>
            <a:r>
              <a:rPr lang="en-CA" dirty="0" smtClean="0"/>
              <a:t>Not the same process, but think how hunger is a signal that can ultimately get you moving as well, but takes many more steps (imagine all of the different parts of your body involved in that process).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55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/>
          </a:bodyPr>
          <a:lstStyle/>
          <a:p>
            <a:r>
              <a:rPr lang="en-CA" b="1" i="1" u="sng" dirty="0" smtClean="0"/>
              <a:t>Flagella</a:t>
            </a:r>
            <a:r>
              <a:rPr lang="en-CA" dirty="0" smtClean="0"/>
              <a:t> are tail-like structures found on bacteria composed of several different types of proteins.</a:t>
            </a:r>
          </a:p>
          <a:p>
            <a:r>
              <a:rPr lang="en-CA" dirty="0" smtClean="0"/>
              <a:t>Bacteria have </a:t>
            </a:r>
            <a:r>
              <a:rPr lang="en-CA" b="1" i="1" u="sng" dirty="0" smtClean="0"/>
              <a:t>receptors</a:t>
            </a:r>
            <a:r>
              <a:rPr lang="en-CA" dirty="0" smtClean="0"/>
              <a:t> that recognize or bond with certain </a:t>
            </a:r>
            <a:r>
              <a:rPr lang="en-CA" b="1" i="1" u="sng" dirty="0" smtClean="0"/>
              <a:t>attractants</a:t>
            </a:r>
            <a:r>
              <a:rPr lang="en-CA" dirty="0" smtClean="0"/>
              <a:t> (we could consider this similarly to response to light, some processes we know that if we apply energy, it triggers a reaction).</a:t>
            </a:r>
          </a:p>
          <a:p>
            <a:r>
              <a:rPr lang="en-CA" dirty="0" smtClean="0"/>
              <a:t>When these receptors bond with certain attractants, it can trigger the flagella to activate.</a:t>
            </a:r>
          </a:p>
          <a:p>
            <a:r>
              <a:rPr lang="en-CA" dirty="0" smtClean="0"/>
              <a:t>Not the same process, but think how hunger is a signal that can ultimately get you moving as well, but takes many more steps (imagine all of the different parts of your body involved in that process).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45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 Do your best to make sense of this and summarize in 3-5 sentences. If you get it mostly right, I will be impressed.</a:t>
            </a:r>
          </a:p>
          <a:p>
            <a:r>
              <a:rPr lang="en-CA" dirty="0" smtClean="0"/>
              <a:t> Avoid getting caught up in names of molecules, trying to just the gist of what is happening.</a:t>
            </a:r>
            <a:endParaRPr lang="en-CA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737360" y="2063931"/>
            <a:ext cx="130629" cy="522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4034" y="1690688"/>
            <a:ext cx="126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Attractants</a:t>
            </a:r>
            <a:endParaRPr lang="en-CA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103120" y="2060020"/>
            <a:ext cx="600891" cy="526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81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Attractants </a:t>
            </a:r>
            <a:r>
              <a:rPr lang="en-CA" b="1" i="1" dirty="0" smtClean="0"/>
              <a:t>diffuse</a:t>
            </a:r>
            <a:r>
              <a:rPr lang="en-CA" dirty="0" smtClean="0"/>
              <a:t> through CM (cell membrane – of which there is an Outer-OM and Inner-IM) where they trigger the wrench receptors (they aren’t wrenches, but possess a shape that would “fit” with the attractants).</a:t>
            </a:r>
          </a:p>
          <a:p>
            <a:r>
              <a:rPr lang="en-CA" dirty="0" smtClean="0"/>
              <a:t>The wrench receptors are triggered to bond with two molecules (W and A) that ultimately attract and phosphorylate Y (another molecule). The Y induces the flagella motor complex (M) to “activate” movement.</a:t>
            </a:r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 - Significance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825624"/>
            <a:ext cx="5654040" cy="478418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You shouldn’t have to do anything this complex on the final. But consider how many ideas are at work that you should know by now…</a:t>
            </a:r>
          </a:p>
          <a:p>
            <a:r>
              <a:rPr lang="en-CA" dirty="0" smtClean="0"/>
              <a:t> 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 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If this makes any sense, recognize how significant and specific an idea in bacteria this is and how this applies to your understanding of Biology and life, what we consider a “simple” organism, and a complex idea like movement in response to a molecule, more or less explained using all these concepts. It is complicated, but understandable.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21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 - Significance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825624"/>
            <a:ext cx="5654040" cy="4784181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You shouldn’t have to do anything this complex on the final. But consider how many ideas are at work that you should know by now…</a:t>
            </a:r>
          </a:p>
          <a:p>
            <a:r>
              <a:rPr lang="en-CA" dirty="0" smtClean="0"/>
              <a:t>Diffusion of molecules across a membrane.</a:t>
            </a:r>
          </a:p>
          <a:p>
            <a:r>
              <a:rPr lang="en-CA" dirty="0" smtClean="0"/>
              <a:t>Molecules triggering a response in cells.</a:t>
            </a:r>
          </a:p>
          <a:p>
            <a:r>
              <a:rPr lang="en-CA" dirty="0" smtClean="0"/>
              <a:t>Molecules react with each other and new combination changes their properties (can bend, fold, or change ability to bond).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If this makes any sense, recognize how significant and specific an idea in bacteria this is and how this applies to your understanding of Biology and life, what we consider a “simple” organism, and a complex idea like movement in response to a molecule, more or less explained using all these concepts. It is complicated, but understandable.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03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 Transduction – Multicellular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_____________ of signals occur within a cell to generate certain responses and may also generate transduction of the signal cell-cell (think of the cells releasing attractants that triggers other cells’ activity)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Inputs of energy, like certain molecules, can trigger signal transduction.</a:t>
            </a:r>
          </a:p>
          <a:p>
            <a:r>
              <a:rPr lang="en-CA" dirty="0" smtClean="0"/>
              <a:t>Temperature in some  _______________ (</a:t>
            </a:r>
            <a:r>
              <a:rPr lang="en-CA" dirty="0" smtClean="0">
                <a:hlinkClick r:id="rId2"/>
              </a:rPr>
              <a:t>reptiles</a:t>
            </a:r>
            <a:r>
              <a:rPr lang="en-CA" dirty="0" smtClean="0"/>
              <a:t>) can actually determine ____ (extreme high or low temps in eggs, makes males, thinking of chromosomes and evolution – how can we explain this if we assume that). 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5510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 Transduction – Multicellular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</a:t>
            </a:r>
            <a:r>
              <a:rPr lang="en-CA" b="1" i="1" dirty="0" smtClean="0"/>
              <a:t>transduction</a:t>
            </a:r>
            <a:r>
              <a:rPr lang="en-CA" dirty="0" smtClean="0"/>
              <a:t> of signals occur within a cell to generate certain responses and may also generate transduction of the signal cell-cell (think of the cells releasing attractants that triggers other cells’ activity)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Inputs of energy, like certain molecules, can trigger signal transduction.</a:t>
            </a:r>
          </a:p>
          <a:p>
            <a:r>
              <a:rPr lang="en-CA" dirty="0" smtClean="0"/>
              <a:t>Temperature in some  </a:t>
            </a:r>
            <a:r>
              <a:rPr lang="en-CA" b="1" i="1" dirty="0" smtClean="0"/>
              <a:t>ectotherms</a:t>
            </a:r>
            <a:r>
              <a:rPr lang="en-CA" dirty="0" smtClean="0"/>
              <a:t> (</a:t>
            </a:r>
            <a:r>
              <a:rPr lang="en-CA" dirty="0" smtClean="0">
                <a:hlinkClick r:id="rId2"/>
              </a:rPr>
              <a:t>reptiles</a:t>
            </a:r>
            <a:r>
              <a:rPr lang="en-CA" dirty="0" smtClean="0"/>
              <a:t>) can actually determine sex (extreme high or low temps in eggs, makes males, thinking of chromosomes and evolution – how can we explain this if we assume that). 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0474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Sex Determination in Humans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CA" dirty="0">
                <a:hlinkClick r:id="rId2"/>
              </a:rPr>
              <a:t>Can it for humans?</a:t>
            </a:r>
            <a:r>
              <a:rPr lang="en-CA" dirty="0"/>
              <a:t> – Read the article, critically, what do you think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are some other “fabled” factors that influence sex determination? Can we explain them scientifically or related to signal transduction?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66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Nervous System in Animals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Animals have nervous systems that detect external and internal signals, transmit and integrate information, and produce responses.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488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Neurons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_________ is the basic structure of the nervous system that reflects function.</a:t>
            </a:r>
          </a:p>
          <a:p>
            <a:endParaRPr lang="en-CA" dirty="0"/>
          </a:p>
          <a:p>
            <a:r>
              <a:rPr lang="en-CA" dirty="0" smtClean="0"/>
              <a:t>Neurons are composed of _________ </a:t>
            </a:r>
            <a:r>
              <a:rPr lang="en-CA" dirty="0"/>
              <a:t>_________</a:t>
            </a:r>
            <a:r>
              <a:rPr lang="en-CA" dirty="0" smtClean="0"/>
              <a:t>, </a:t>
            </a:r>
            <a:r>
              <a:rPr lang="en-CA" dirty="0"/>
              <a:t>_________, </a:t>
            </a:r>
            <a:r>
              <a:rPr lang="en-CA" dirty="0" smtClean="0"/>
              <a:t>and </a:t>
            </a:r>
            <a:r>
              <a:rPr lang="en-CA" dirty="0"/>
              <a:t>_________.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Their structure allows for detection, generation, transmission, and integration of signal information.</a:t>
            </a:r>
          </a:p>
          <a:p>
            <a:endParaRPr lang="en-CA" dirty="0"/>
          </a:p>
        </p:txBody>
      </p:sp>
      <p:pic>
        <p:nvPicPr>
          <p:cNvPr id="2050" name="Picture 2" descr="Image result for neurons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30228"/>
            <a:ext cx="5181600" cy="334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38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Neurons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Neuron is the basic structure of the nervous system that reflects function.</a:t>
            </a:r>
          </a:p>
          <a:p>
            <a:endParaRPr lang="en-CA" dirty="0"/>
          </a:p>
          <a:p>
            <a:r>
              <a:rPr lang="en-CA" dirty="0" smtClean="0"/>
              <a:t>Neurons are composed of cell bodies, dendrites, and axons.</a:t>
            </a:r>
          </a:p>
          <a:p>
            <a:endParaRPr lang="en-CA" dirty="0"/>
          </a:p>
          <a:p>
            <a:r>
              <a:rPr lang="en-CA" dirty="0" smtClean="0"/>
              <a:t>Their structure allows for detection, generation, transmission, and integration of signal information.</a:t>
            </a:r>
          </a:p>
          <a:p>
            <a:endParaRPr lang="en-CA" dirty="0"/>
          </a:p>
        </p:txBody>
      </p:sp>
      <p:pic>
        <p:nvPicPr>
          <p:cNvPr id="2050" name="Picture 2" descr="Image result for neurons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30228"/>
            <a:ext cx="5181600" cy="334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91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Schwann cells and the myelin sheath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Signals propagate along the neuron, insulated by the myelin sheath (which is like the outside of a wire).</a:t>
            </a:r>
          </a:p>
          <a:p>
            <a:endParaRPr lang="en-CA" dirty="0"/>
          </a:p>
          <a:p>
            <a:r>
              <a:rPr lang="en-CA" dirty="0" smtClean="0"/>
              <a:t>When our nerves are stimulated, this can eventually trigger an action potential which goes neuron-neuron conveying messages throughout our bodies.</a:t>
            </a:r>
          </a:p>
          <a:p>
            <a:endParaRPr lang="en-CA" dirty="0"/>
          </a:p>
          <a:p>
            <a:r>
              <a:rPr lang="en-CA" dirty="0" smtClean="0"/>
              <a:t>Crash Course: Nervous System Part </a:t>
            </a:r>
            <a:r>
              <a:rPr lang="en-CA" dirty="0" smtClean="0">
                <a:hlinkClick r:id="rId2"/>
              </a:rPr>
              <a:t>1</a:t>
            </a:r>
            <a:r>
              <a:rPr lang="en-CA" dirty="0" smtClean="0"/>
              <a:t>, </a:t>
            </a:r>
            <a:r>
              <a:rPr lang="en-CA" dirty="0" smtClean="0">
                <a:hlinkClick r:id="rId3"/>
              </a:rPr>
              <a:t>2</a:t>
            </a:r>
            <a:r>
              <a:rPr lang="en-CA" dirty="0" smtClean="0"/>
              <a:t>, </a:t>
            </a:r>
            <a:r>
              <a:rPr lang="en-CA" dirty="0" smtClean="0">
                <a:hlinkClick r:id="rId4"/>
              </a:rPr>
              <a:t>3</a:t>
            </a:r>
            <a:endParaRPr lang="en-CA" dirty="0"/>
          </a:p>
        </p:txBody>
      </p:sp>
      <p:pic>
        <p:nvPicPr>
          <p:cNvPr id="5" name="Content Placeholder 4">
            <a:hlinkClick r:id="rId5"/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977062" y="2810669"/>
            <a:ext cx="35718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Action potentials propagate impulses along neurons.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CA" b="1" i="1" dirty="0" smtClean="0"/>
              <a:t>_____________________</a:t>
            </a:r>
            <a:br>
              <a:rPr lang="en-CA" b="1" i="1" dirty="0" smtClean="0"/>
            </a:br>
            <a:r>
              <a:rPr lang="en-CA" dirty="0" smtClean="0"/>
              <a:t>propagate </a:t>
            </a:r>
            <a:r>
              <a:rPr lang="en-CA" dirty="0"/>
              <a:t>impulses along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neurons</a:t>
            </a:r>
            <a:r>
              <a:rPr lang="en-CA" dirty="0" smtClean="0"/>
              <a:t>.</a:t>
            </a:r>
          </a:p>
          <a:p>
            <a:r>
              <a:rPr lang="en-CA" dirty="0" smtClean="0"/>
              <a:t>Membranes of neurons are polarized by the establishment of electric potentials across membranes. </a:t>
            </a:r>
          </a:p>
          <a:p>
            <a:r>
              <a:rPr lang="en-CA" dirty="0" smtClean="0"/>
              <a:t>In response to stimulus, </a:t>
            </a:r>
            <a:r>
              <a:rPr lang="en-CA" b="1" i="1" dirty="0" smtClean="0"/>
              <a:t>____</a:t>
            </a:r>
            <a:r>
              <a:rPr lang="en-CA" dirty="0" smtClean="0"/>
              <a:t>and </a:t>
            </a:r>
            <a:r>
              <a:rPr lang="en-CA" b="1" i="1" dirty="0" smtClean="0"/>
              <a:t>___ </a:t>
            </a:r>
            <a:r>
              <a:rPr lang="en-CA" dirty="0" smtClean="0"/>
              <a:t>gated </a:t>
            </a:r>
            <a:r>
              <a:rPr lang="en-CA" dirty="0" smtClean="0"/>
              <a:t>channels sequentially open and cause the membrane to be locally depolarized.</a:t>
            </a:r>
            <a:endParaRPr lang="en-CA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3163" y="1027906"/>
            <a:ext cx="5181600" cy="4351338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Na+/K+ Pumps, powered by ATP, work to maintain membrane potential. </a:t>
            </a:r>
            <a:endParaRPr lang="en-CA" dirty="0"/>
          </a:p>
          <a:p>
            <a:r>
              <a:rPr lang="en-CA" dirty="0" smtClean="0"/>
              <a:t>Transmission of information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occurs </a:t>
            </a:r>
            <a:r>
              <a:rPr lang="en-CA" dirty="0" smtClean="0"/>
              <a:t>across </a:t>
            </a:r>
            <a:r>
              <a:rPr lang="en-CA" b="1" i="1" dirty="0" smtClean="0"/>
              <a:t>____________.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516" y="3124200"/>
            <a:ext cx="4034693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7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Action potentials propagate impulses along neurons.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i="1" dirty="0"/>
              <a:t>Action </a:t>
            </a:r>
            <a:r>
              <a:rPr lang="en-CA" b="1" i="1" dirty="0" smtClean="0"/>
              <a:t>potentials (APs)</a:t>
            </a:r>
            <a:r>
              <a:rPr lang="en-CA" dirty="0" smtClean="0"/>
              <a:t> </a:t>
            </a:r>
            <a:r>
              <a:rPr lang="en-CA" dirty="0"/>
              <a:t>propagate impulses along neurons</a:t>
            </a:r>
            <a:r>
              <a:rPr lang="en-CA" dirty="0" smtClean="0"/>
              <a:t>.</a:t>
            </a:r>
          </a:p>
          <a:p>
            <a:r>
              <a:rPr lang="en-CA" dirty="0" smtClean="0"/>
              <a:t>Membranes of neurons are polarized by the establishment of electric potentials across membranes. </a:t>
            </a:r>
          </a:p>
          <a:p>
            <a:r>
              <a:rPr lang="en-CA" dirty="0" smtClean="0"/>
              <a:t>In response to stimulus, </a:t>
            </a:r>
            <a:r>
              <a:rPr lang="en-CA" b="1" i="1" dirty="0" smtClean="0"/>
              <a:t>Na</a:t>
            </a:r>
            <a:r>
              <a:rPr lang="en-CA" b="1" i="1" baseline="30000" dirty="0"/>
              <a:t> +</a:t>
            </a:r>
            <a:r>
              <a:rPr lang="en-CA" dirty="0" smtClean="0"/>
              <a:t> and </a:t>
            </a:r>
            <a:r>
              <a:rPr lang="en-CA" b="1" i="1" dirty="0" smtClean="0"/>
              <a:t>K</a:t>
            </a:r>
            <a:r>
              <a:rPr lang="en-CA" b="1" i="1" baseline="30000" dirty="0" smtClean="0"/>
              <a:t>+</a:t>
            </a:r>
            <a:r>
              <a:rPr lang="en-CA" dirty="0" smtClean="0"/>
              <a:t> gated channels sequentially open and cause the membrane to be locally depolarized.</a:t>
            </a:r>
            <a:endParaRPr lang="en-CA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8063" y="106321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Na+/K+ Pumps, powered by ATP, work to maintain membrane potential. </a:t>
            </a:r>
            <a:endParaRPr lang="en-CA" dirty="0"/>
          </a:p>
          <a:p>
            <a:r>
              <a:rPr lang="en-CA" dirty="0" smtClean="0"/>
              <a:t>Transmission of information occurs across </a:t>
            </a:r>
            <a:r>
              <a:rPr lang="en-CA" b="1" i="1" dirty="0" smtClean="0"/>
              <a:t>synapses</a:t>
            </a:r>
            <a:r>
              <a:rPr lang="en-CA" dirty="0" smtClean="0"/>
              <a:t>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693" y="3187700"/>
            <a:ext cx="3966076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0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25032" cy="1325563"/>
          </a:xfrm>
        </p:spPr>
        <p:txBody>
          <a:bodyPr/>
          <a:lstStyle/>
          <a:p>
            <a:r>
              <a:rPr lang="en-CA" dirty="0" smtClean="0"/>
              <a:t>Neurotransmitters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1632" y="1303110"/>
            <a:ext cx="5181600" cy="5398135"/>
          </a:xfrm>
        </p:spPr>
        <p:txBody>
          <a:bodyPr/>
          <a:lstStyle/>
          <a:p>
            <a:r>
              <a:rPr lang="en-CA" dirty="0" smtClean="0"/>
              <a:t>Dopamine, serotonin, epinephrine, norepinephrine all are neurotransmitters. </a:t>
            </a:r>
            <a:endParaRPr lang="en-CA" dirty="0"/>
          </a:p>
          <a:p>
            <a:r>
              <a:rPr lang="en-CA" dirty="0" smtClean="0"/>
              <a:t>These all trigger a response as messages move from neuron to synapse to neuron.</a:t>
            </a:r>
          </a:p>
          <a:p>
            <a:r>
              <a:rPr lang="en-CA" dirty="0" smtClean="0"/>
              <a:t>The response can be </a:t>
            </a:r>
            <a:r>
              <a:rPr lang="en-CA" b="1" i="1" dirty="0" smtClean="0"/>
              <a:t>_________ </a:t>
            </a:r>
            <a:r>
              <a:rPr lang="en-CA" b="1" i="1" dirty="0" smtClean="0"/>
              <a:t>(fire off APs)</a:t>
            </a:r>
            <a:r>
              <a:rPr lang="en-CA" dirty="0" smtClean="0"/>
              <a:t> or </a:t>
            </a:r>
            <a:r>
              <a:rPr lang="en-CA" b="1" i="1" dirty="0" smtClean="0"/>
              <a:t>_____________</a:t>
            </a:r>
            <a:r>
              <a:rPr lang="en-CA" b="1" i="1" dirty="0" smtClean="0"/>
              <a:t> </a:t>
            </a:r>
            <a:r>
              <a:rPr lang="en-CA" b="1" i="1" dirty="0" smtClean="0"/>
              <a:t>(prevent APs)</a:t>
            </a:r>
            <a:r>
              <a:rPr lang="en-CA" dirty="0" smtClean="0"/>
              <a:t>.</a:t>
            </a:r>
          </a:p>
          <a:p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3232" y="1303110"/>
            <a:ext cx="6931348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25032" cy="1325563"/>
          </a:xfrm>
        </p:spPr>
        <p:txBody>
          <a:bodyPr/>
          <a:lstStyle/>
          <a:p>
            <a:r>
              <a:rPr lang="en-CA" dirty="0" smtClean="0"/>
              <a:t>Neurotransmitters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1632" y="1303110"/>
            <a:ext cx="5181600" cy="5398135"/>
          </a:xfrm>
        </p:spPr>
        <p:txBody>
          <a:bodyPr/>
          <a:lstStyle/>
          <a:p>
            <a:r>
              <a:rPr lang="en-CA" dirty="0" smtClean="0"/>
              <a:t>Dopamine, serotonin, epinephrine, norepinephrine all are neurotransmitters. </a:t>
            </a:r>
            <a:endParaRPr lang="en-CA" dirty="0"/>
          </a:p>
          <a:p>
            <a:r>
              <a:rPr lang="en-CA" dirty="0" smtClean="0"/>
              <a:t>These all trigger a response as messages move from neuron to synapse to neuron.</a:t>
            </a:r>
          </a:p>
          <a:p>
            <a:r>
              <a:rPr lang="en-CA" dirty="0" smtClean="0"/>
              <a:t>The response can be </a:t>
            </a:r>
            <a:r>
              <a:rPr lang="en-CA" b="1" i="1" dirty="0" smtClean="0"/>
              <a:t>stimulatory (fire off APs)</a:t>
            </a:r>
            <a:r>
              <a:rPr lang="en-CA" dirty="0" smtClean="0"/>
              <a:t> or </a:t>
            </a:r>
            <a:r>
              <a:rPr lang="en-CA" b="1" i="1" dirty="0" smtClean="0"/>
              <a:t>inhibitory (prevent APs)</a:t>
            </a:r>
            <a:r>
              <a:rPr lang="en-CA" dirty="0" smtClean="0"/>
              <a:t>.</a:t>
            </a:r>
          </a:p>
          <a:p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3232" y="1303110"/>
            <a:ext cx="6931348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6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Regions of the Brain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As such, these responses may direct to different regions of the brain which are responsible for different functions.</a:t>
            </a:r>
          </a:p>
          <a:p>
            <a:endParaRPr lang="en-CA" dirty="0"/>
          </a:p>
          <a:p>
            <a:r>
              <a:rPr lang="en-CA" dirty="0" smtClean="0"/>
              <a:t>Vision</a:t>
            </a:r>
          </a:p>
          <a:p>
            <a:r>
              <a:rPr lang="en-CA" dirty="0" smtClean="0"/>
              <a:t>Hearing</a:t>
            </a:r>
          </a:p>
          <a:p>
            <a:r>
              <a:rPr lang="en-CA" dirty="0" smtClean="0"/>
              <a:t>Muscle movement</a:t>
            </a:r>
          </a:p>
          <a:p>
            <a:r>
              <a:rPr lang="en-CA" dirty="0" smtClean="0"/>
              <a:t>Abstract thought</a:t>
            </a:r>
          </a:p>
          <a:p>
            <a:endParaRPr lang="en-CA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05547" y="3150861"/>
            <a:ext cx="6630273" cy="284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4839"/>
            <a:ext cx="7649496" cy="5383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CA" dirty="0" smtClean="0"/>
              <a:t>Cell Communication: Long Distances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019" y="866083"/>
            <a:ext cx="5181600" cy="976569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long distances.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5638" y="1973108"/>
            <a:ext cx="4316361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Endocrine System releases signalling molecules throughout the body via blood.</a:t>
            </a:r>
            <a:br>
              <a:rPr lang="en-CA" dirty="0" smtClean="0"/>
            </a:b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What message do these send? What triggers them?</a:t>
            </a:r>
          </a:p>
          <a:p>
            <a:r>
              <a:rPr lang="en-CA" dirty="0" smtClean="0"/>
              <a:t>HGH</a:t>
            </a:r>
          </a:p>
          <a:p>
            <a:r>
              <a:rPr lang="en-CA" dirty="0" smtClean="0"/>
              <a:t>Insulin</a:t>
            </a:r>
          </a:p>
          <a:p>
            <a:r>
              <a:rPr lang="en-CA" dirty="0" smtClean="0"/>
              <a:t>Estrogen</a:t>
            </a:r>
          </a:p>
          <a:p>
            <a:r>
              <a:rPr lang="en-CA" dirty="0" smtClean="0"/>
              <a:t>Testosterone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529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Cell-to-Cell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Cells communicate via cell-cell contact.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Immune cells communicate through this contact – how?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68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Cell-to-Cell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575175"/>
          </a:xfrm>
        </p:spPr>
        <p:txBody>
          <a:bodyPr>
            <a:normAutofit/>
          </a:bodyPr>
          <a:lstStyle/>
          <a:p>
            <a:r>
              <a:rPr lang="en-CA" dirty="0" smtClean="0"/>
              <a:t>Cells communicate via cell-cell contact.</a:t>
            </a:r>
          </a:p>
          <a:p>
            <a:endParaRPr lang="en-CA" dirty="0"/>
          </a:p>
          <a:p>
            <a:r>
              <a:rPr lang="en-CA" dirty="0" smtClean="0"/>
              <a:t>This can occur through the exchange of molecules like proteins.</a:t>
            </a:r>
          </a:p>
          <a:p>
            <a:endParaRPr lang="en-CA" dirty="0"/>
          </a:p>
          <a:p>
            <a:r>
              <a:rPr lang="en-CA" dirty="0" smtClean="0"/>
              <a:t>In bacteria, pili sometimes connect to share molecules or even genetic information.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Immune cells communicate through this contact – how?</a:t>
            </a:r>
          </a:p>
          <a:p>
            <a:endParaRPr lang="en-CA" dirty="0"/>
          </a:p>
          <a:p>
            <a:r>
              <a:rPr lang="en-CA" dirty="0"/>
              <a:t>Immune cells interact via cell-cell contact. Antigen-presenting cells (APCs) are identified via helper T cell contact and destroyed via contact with killer T cells.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83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Short Distances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17" y="1825625"/>
            <a:ext cx="8792831" cy="50323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506939"/>
            <a:ext cx="5181600" cy="323307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short distances between cells.</a:t>
            </a:r>
          </a:p>
          <a:p>
            <a:endParaRPr lang="en-CA" dirty="0"/>
          </a:p>
          <a:p>
            <a:r>
              <a:rPr lang="en-CA" b="1" i="1" dirty="0" smtClean="0"/>
              <a:t>________________</a:t>
            </a:r>
            <a:r>
              <a:rPr lang="en-CA" dirty="0" smtClean="0"/>
              <a:t> are released from neuron-neuron via ________ triggering cellular responses.</a:t>
            </a:r>
          </a:p>
          <a:p>
            <a:r>
              <a:rPr lang="en-CA" b="1" i="1" dirty="0" smtClean="0"/>
              <a:t>__________</a:t>
            </a:r>
            <a:r>
              <a:rPr lang="en-CA" dirty="0" smtClean="0"/>
              <a:t> is an example of a “feel-good” neurotransmitter.</a:t>
            </a:r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5503" y="230188"/>
            <a:ext cx="2514600" cy="1187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981" y="230188"/>
            <a:ext cx="420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5"/>
              </a:rPr>
              <a:t>Crash Course Psychology: The Chemical Mind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302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Short Distances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17" y="1825625"/>
            <a:ext cx="8792831" cy="50323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506939"/>
            <a:ext cx="5181600" cy="323307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short distances between cells.</a:t>
            </a:r>
          </a:p>
          <a:p>
            <a:endParaRPr lang="en-CA" dirty="0"/>
          </a:p>
          <a:p>
            <a:r>
              <a:rPr lang="en-CA" b="1" i="1" dirty="0" smtClean="0">
                <a:hlinkClick r:id="rId3"/>
              </a:rPr>
              <a:t>Neurotransmitters</a:t>
            </a:r>
            <a:r>
              <a:rPr lang="en-CA" dirty="0" smtClean="0"/>
              <a:t> are released from neuron-neuron via </a:t>
            </a:r>
            <a:r>
              <a:rPr lang="en-CA" b="1" i="1" dirty="0" smtClean="0"/>
              <a:t>synapses</a:t>
            </a:r>
            <a:r>
              <a:rPr lang="en-CA" dirty="0" smtClean="0"/>
              <a:t> triggering cellular responses.</a:t>
            </a:r>
          </a:p>
          <a:p>
            <a:r>
              <a:rPr lang="en-CA" b="1" i="1" dirty="0" smtClean="0"/>
              <a:t>Dopamine</a:t>
            </a:r>
            <a:r>
              <a:rPr lang="en-CA" dirty="0" smtClean="0"/>
              <a:t> is an example of a “feel-good” neurotransmitter.</a:t>
            </a:r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503" y="230188"/>
            <a:ext cx="2514600" cy="1187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981" y="230188"/>
            <a:ext cx="420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6"/>
              </a:rPr>
              <a:t>Crash Course Psychology: The Chemical Mind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76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exactly does the signalling process work?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More molecules triggering molecules!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861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</a:t>
            </a:r>
            <a:br>
              <a:rPr lang="en-CA" dirty="0" smtClean="0"/>
            </a:br>
            <a:r>
              <a:rPr lang="en-CA" sz="2000" dirty="0" smtClean="0"/>
              <a:t>Very similar to what we’ve already discussed…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3509" y="1825624"/>
            <a:ext cx="5706291" cy="4758055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Begins with recognition of a ___________________ (called a ligand) by a __________________.</a:t>
            </a:r>
          </a:p>
          <a:p>
            <a:r>
              <a:rPr lang="en-CA" dirty="0"/>
              <a:t>___________________ </a:t>
            </a:r>
            <a:r>
              <a:rPr lang="en-CA" dirty="0" smtClean="0"/>
              <a:t>recognize different, but </a:t>
            </a:r>
            <a:r>
              <a:rPr lang="en-CA" dirty="0"/>
              <a:t>specific ___________________ (</a:t>
            </a:r>
            <a:r>
              <a:rPr lang="en-CA" dirty="0" smtClean="0"/>
              <a:t>like peptides, small chemicals or proteins).</a:t>
            </a:r>
          </a:p>
          <a:p>
            <a:r>
              <a:rPr lang="en-CA" dirty="0" smtClean="0"/>
              <a:t>A receptor protein recognizes signal molecules, this ________ ______ ________ </a:t>
            </a:r>
            <a:r>
              <a:rPr lang="en-CA" dirty="0"/>
              <a:t>of </a:t>
            </a:r>
            <a:r>
              <a:rPr lang="en-CA" dirty="0" smtClean="0"/>
              <a:t>the receptor protein, which initiates transduction of the signal (allows in certain ions in the case to the right).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Ligand-gated ion channels.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71252"/>
            <a:ext cx="6115664" cy="4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</a:t>
            </a:r>
            <a:br>
              <a:rPr lang="en-CA" dirty="0" smtClean="0"/>
            </a:br>
            <a:r>
              <a:rPr lang="en-CA" sz="2000" dirty="0" smtClean="0"/>
              <a:t>Very similar to what we’ve already discussed…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754" y="1825624"/>
            <a:ext cx="5863046" cy="487562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Begins with recognition of a </a:t>
            </a:r>
            <a:r>
              <a:rPr lang="en-CA" b="1" i="1" dirty="0" smtClean="0"/>
              <a:t>chemical messenger </a:t>
            </a:r>
            <a:r>
              <a:rPr lang="en-CA" dirty="0" smtClean="0"/>
              <a:t>(called a ligand) by a </a:t>
            </a:r>
            <a:r>
              <a:rPr lang="en-CA" b="1" i="1" dirty="0" smtClean="0"/>
              <a:t>receptor protein</a:t>
            </a:r>
            <a:r>
              <a:rPr lang="en-CA" dirty="0" smtClean="0"/>
              <a:t>.</a:t>
            </a:r>
          </a:p>
          <a:p>
            <a:r>
              <a:rPr lang="en-CA" b="1" i="1" dirty="0" smtClean="0"/>
              <a:t>Different receptors </a:t>
            </a:r>
            <a:r>
              <a:rPr lang="en-CA" dirty="0" smtClean="0"/>
              <a:t>recognize different, </a:t>
            </a:r>
            <a:r>
              <a:rPr lang="en-CA" b="1" i="1" dirty="0" smtClean="0"/>
              <a:t>but specific molecules </a:t>
            </a:r>
            <a:r>
              <a:rPr lang="en-CA" dirty="0" smtClean="0"/>
              <a:t>(like peptides, small chemicals or proteins).</a:t>
            </a:r>
          </a:p>
          <a:p>
            <a:r>
              <a:rPr lang="en-CA" dirty="0" smtClean="0"/>
              <a:t>A receptor protein recognizes signal molecules, this </a:t>
            </a:r>
            <a:r>
              <a:rPr lang="en-CA" b="1" i="1" dirty="0" smtClean="0"/>
              <a:t>changes the shape </a:t>
            </a:r>
            <a:r>
              <a:rPr lang="en-CA" dirty="0" smtClean="0"/>
              <a:t>of the receptor protein, which initiates transduction of the signal (allows in certain ions in the case to the right).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Ligand-gated ion channels.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71252"/>
            <a:ext cx="6115664" cy="4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7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32371" cy="1325563"/>
          </a:xfrm>
        </p:spPr>
        <p:txBody>
          <a:bodyPr/>
          <a:lstStyle/>
          <a:p>
            <a:r>
              <a:rPr lang="en-CA" dirty="0" smtClean="0"/>
              <a:t>Signalling Process: Signal to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503" y="1489166"/>
            <a:ext cx="592836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Certain extracellular signals trigger a cellular response. </a:t>
            </a:r>
          </a:p>
          <a:p>
            <a:r>
              <a:rPr lang="en-CA" dirty="0" smtClean="0"/>
              <a:t>These responses are triggered in the form of </a:t>
            </a:r>
            <a:r>
              <a:rPr lang="en-CA" b="1" i="1" dirty="0" smtClean="0"/>
              <a:t>__________________</a:t>
            </a:r>
            <a:r>
              <a:rPr lang="en-CA" dirty="0" smtClean="0"/>
              <a:t>relaying </a:t>
            </a:r>
            <a:r>
              <a:rPr lang="en-CA" dirty="0" smtClean="0"/>
              <a:t>messages (one triggers another which triggers another, etc.)</a:t>
            </a:r>
          </a:p>
          <a:p>
            <a:r>
              <a:rPr lang="en-CA" dirty="0" smtClean="0"/>
              <a:t>They also can serve to amplify the message to their “target destination” for an appropriate response by the cell – commonly done by </a:t>
            </a:r>
            <a:r>
              <a:rPr lang="en-CA" b="1" i="1" dirty="0" smtClean="0"/>
              <a:t>_________ _________________</a:t>
            </a:r>
            <a:r>
              <a:rPr lang="en-CA" dirty="0" smtClean="0"/>
              <a:t>.</a:t>
            </a:r>
            <a:endParaRPr lang="en-CA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9166"/>
            <a:ext cx="518160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Ligand-gated ion channels </a:t>
            </a:r>
            <a:r>
              <a:rPr lang="en-CA" dirty="0" smtClean="0"/>
              <a:t>involve </a:t>
            </a:r>
            <a:r>
              <a:rPr lang="en-CA" b="1" i="1" dirty="0" smtClean="0"/>
              <a:t>__________ _________</a:t>
            </a:r>
            <a:r>
              <a:rPr lang="en-CA" dirty="0" smtClean="0"/>
              <a:t>:</a:t>
            </a:r>
            <a:endParaRPr lang="en-CA" dirty="0" smtClean="0"/>
          </a:p>
          <a:p>
            <a:r>
              <a:rPr lang="en-CA" dirty="0" smtClean="0"/>
              <a:t>Many of these occur in </a:t>
            </a:r>
            <a:r>
              <a:rPr lang="en-CA" dirty="0" smtClean="0">
                <a:hlinkClick r:id="rId2"/>
              </a:rPr>
              <a:t>phosphorylation cascades </a:t>
            </a:r>
            <a:r>
              <a:rPr lang="en-CA" dirty="0" smtClean="0"/>
              <a:t>(one thing gets phosphorylated [p] to the next via protein kinases facilitating this process). </a:t>
            </a:r>
            <a:endParaRPr lang="en-CA" dirty="0"/>
          </a:p>
          <a:p>
            <a:r>
              <a:rPr lang="en-CA" dirty="0" smtClean="0"/>
              <a:t>So the gates open, allow a molecule (secondary messenger) to enter, and this molecule triggers the cascade.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7143" y="182880"/>
            <a:ext cx="2394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3"/>
              </a:rPr>
              <a:t>Nitric oxide </a:t>
            </a:r>
            <a:r>
              <a:rPr lang="en-CA" dirty="0"/>
              <a:t>is an example of this that’s created by the breakdown of arginine.</a:t>
            </a:r>
          </a:p>
          <a:p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384971" y="1345474"/>
            <a:ext cx="26126" cy="561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5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32371" cy="1325563"/>
          </a:xfrm>
        </p:spPr>
        <p:txBody>
          <a:bodyPr/>
          <a:lstStyle/>
          <a:p>
            <a:r>
              <a:rPr lang="en-CA" dirty="0" smtClean="0"/>
              <a:t>Signalling Process: Signal to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503" y="1489166"/>
            <a:ext cx="592836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Certain extracellular signals trigger a cellular response. </a:t>
            </a:r>
          </a:p>
          <a:p>
            <a:r>
              <a:rPr lang="en-CA" dirty="0" smtClean="0"/>
              <a:t>These responses are triggered in the form of </a:t>
            </a:r>
            <a:r>
              <a:rPr lang="en-CA" b="1" i="1" dirty="0" smtClean="0"/>
              <a:t>a signalling cascade </a:t>
            </a:r>
            <a:r>
              <a:rPr lang="en-CA" dirty="0" smtClean="0"/>
              <a:t>relaying messages (one triggers another which triggers another, etc.)</a:t>
            </a:r>
          </a:p>
          <a:p>
            <a:r>
              <a:rPr lang="en-CA" dirty="0" smtClean="0"/>
              <a:t>They also can serve to amplify the message to their “target destination” for an appropriate response by the cell – commonly done by </a:t>
            </a:r>
            <a:r>
              <a:rPr lang="en-CA" b="1" i="1" dirty="0" smtClean="0"/>
              <a:t>secondary messengers</a:t>
            </a:r>
            <a:r>
              <a:rPr lang="en-CA" dirty="0" smtClean="0"/>
              <a:t>.</a:t>
            </a:r>
            <a:endParaRPr lang="en-CA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9166"/>
            <a:ext cx="518160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Ligand-gated ion channels involve  </a:t>
            </a:r>
            <a:r>
              <a:rPr lang="en-CA" b="1" i="1" dirty="0" smtClean="0"/>
              <a:t>second messengers</a:t>
            </a:r>
            <a:r>
              <a:rPr lang="en-CA" dirty="0" smtClean="0"/>
              <a:t>:</a:t>
            </a:r>
          </a:p>
          <a:p>
            <a:r>
              <a:rPr lang="en-CA" dirty="0" smtClean="0"/>
              <a:t>Many of these occur in </a:t>
            </a:r>
            <a:r>
              <a:rPr lang="en-CA" dirty="0" smtClean="0">
                <a:hlinkClick r:id="rId2"/>
              </a:rPr>
              <a:t>phosphorylation cascades </a:t>
            </a:r>
            <a:r>
              <a:rPr lang="en-CA" dirty="0" smtClean="0"/>
              <a:t>(one thing gets phosphorylated [p] to the next via protein kinases facilitating this process). </a:t>
            </a:r>
            <a:endParaRPr lang="en-CA" dirty="0"/>
          </a:p>
          <a:p>
            <a:r>
              <a:rPr lang="en-CA" dirty="0" smtClean="0"/>
              <a:t>So the gates open, allow a molecule (secondary messenger) to enter, and this molecule triggers the cascade.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7143" y="182880"/>
            <a:ext cx="2394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3"/>
              </a:rPr>
              <a:t>Nitric oxide </a:t>
            </a:r>
            <a:r>
              <a:rPr lang="en-CA" dirty="0"/>
              <a:t>is an example of this that’s created by the breakdown of arginine.</a:t>
            </a:r>
          </a:p>
          <a:p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384971" y="1345474"/>
            <a:ext cx="26126" cy="561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53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Secondary Messenger System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Using epinephrine as an example (an extracellular first messenger) – it binds with receptors in the cell membrane to open the gate to allow certain secondary messengers to enter the cell causing changes within the cell through a signalling cascade, ultimately triggering the effects of adrenaline – increased heart rate, amongst others.</a:t>
            </a:r>
            <a:endParaRPr lang="en-CA" dirty="0"/>
          </a:p>
        </p:txBody>
      </p:sp>
      <p:pic>
        <p:nvPicPr>
          <p:cNvPr id="1026" name="Picture 2" descr="https://upload.wikimedia.org/wikipedia/en/a/a1/Second_Messenger_Mechanism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13210"/>
            <a:ext cx="6069565" cy="275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11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825" y="3428183"/>
            <a:ext cx="4425043" cy="3318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Analogy: Key Card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The school - whose doors are locked (cell). </a:t>
            </a:r>
          </a:p>
          <a:p>
            <a:r>
              <a:rPr lang="en-CA" dirty="0" smtClean="0"/>
              <a:t>Key card (signal - neurotransmitter) is inserted into slot (protein receptor) opens the door (cell membrane). </a:t>
            </a:r>
          </a:p>
          <a:p>
            <a:r>
              <a:rPr lang="en-CA" dirty="0" smtClean="0"/>
              <a:t>This allows my buddy with a key in (secondary messenger).</a:t>
            </a:r>
          </a:p>
          <a:p>
            <a:r>
              <a:rPr lang="en-CA" dirty="0" smtClean="0"/>
              <a:t>This key turns on the lights (beginning of the signalling cascade).</a:t>
            </a:r>
          </a:p>
          <a:p>
            <a:r>
              <a:rPr lang="en-CA" dirty="0" smtClean="0"/>
              <a:t>Which allows another person to see. </a:t>
            </a:r>
          </a:p>
          <a:p>
            <a:r>
              <a:rPr lang="en-CA" dirty="0" smtClean="0"/>
              <a:t>Who opens a door.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Which lets another person out who opens another door.</a:t>
            </a:r>
          </a:p>
          <a:p>
            <a:r>
              <a:rPr lang="en-CA" dirty="0" smtClean="0"/>
              <a:t>Until the whole school is ready for learning (what the cascades function actually serves – altered metabolism)! Yay!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537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Changes in Pathways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Changing the pathway, can alter the response.</a:t>
            </a:r>
            <a:endParaRPr lang="en-CA" dirty="0"/>
          </a:p>
          <a:p>
            <a:r>
              <a:rPr lang="en-CA" dirty="0" smtClean="0"/>
              <a:t>If the signal transduction is blocked or defective, this has consequences that can be </a:t>
            </a:r>
            <a:r>
              <a:rPr lang="en-CA" b="1" i="1" dirty="0" smtClean="0"/>
              <a:t>deleterious</a:t>
            </a:r>
            <a:r>
              <a:rPr lang="en-CA" dirty="0" smtClean="0"/>
              <a:t>, preventative, or prophylactic.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Examples: neurotoxins, poisons and pesticides.</a:t>
            </a:r>
            <a:endParaRPr lang="en-CA" dirty="0"/>
          </a:p>
          <a:p>
            <a:r>
              <a:rPr lang="en-CA" dirty="0" smtClean="0"/>
              <a:t>Ethanol is a neurotoxin that alters the composition of cell membranes – which can inhibit certain receptors for neurotransmitters. (</a:t>
            </a:r>
            <a:r>
              <a:rPr lang="en-CA" dirty="0" err="1" smtClean="0"/>
              <a:t>ie</a:t>
            </a:r>
            <a:r>
              <a:rPr lang="en-CA" dirty="0" smtClean="0"/>
              <a:t>. why booze can affect memory).</a:t>
            </a:r>
          </a:p>
          <a:p>
            <a:r>
              <a:rPr lang="en-CA" dirty="0" smtClean="0"/>
              <a:t>This can cause abnormalities in fetus development as we know many different triggers and expression of genes occurs in this time.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47" y="3628572"/>
            <a:ext cx="5266240" cy="375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3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Birth Control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576558"/>
          </a:xfrm>
        </p:spPr>
        <p:txBody>
          <a:bodyPr>
            <a:normAutofit/>
          </a:bodyPr>
          <a:lstStyle/>
          <a:p>
            <a:r>
              <a:rPr lang="en-CA" dirty="0" smtClean="0"/>
              <a:t>Progesterone and Estrogen levels basically act as a suppressant to FSH and LH which, when high, trigger the release of mature egg cells.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588238"/>
          </a:xfrm>
        </p:spPr>
        <p:txBody>
          <a:bodyPr>
            <a:normAutofit/>
          </a:bodyPr>
          <a:lstStyle/>
          <a:p>
            <a:r>
              <a:rPr lang="en-CA" dirty="0" smtClean="0"/>
              <a:t>“Tricking the body into thinking its pregnant” is the simple explanation for basically ingesting molecules that suppress or prevent the release of FSH and LH by suppressing/lowering the activity of </a:t>
            </a:r>
            <a:r>
              <a:rPr lang="en-CA" dirty="0" err="1" smtClean="0"/>
              <a:t>GnRH</a:t>
            </a:r>
            <a:r>
              <a:rPr lang="en-CA" dirty="0" smtClean="0"/>
              <a:t> which typically only happens at lower levels of progestin or estrogen.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0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Epinephrine – what is it used for in a drug-sense?</a:t>
            </a:r>
          </a:p>
          <a:p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endParaRPr lang="en-CA" dirty="0" smtClean="0"/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06548"/>
            <a:ext cx="5841579" cy="47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8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Epinephrine – what is it used for in a drug-sense?</a:t>
            </a:r>
          </a:p>
          <a:p>
            <a:pPr marL="0" indent="0">
              <a:buNone/>
            </a:pPr>
            <a:r>
              <a:rPr lang="en-CA" dirty="0" smtClean="0"/>
              <a:t>ADRENALINE!</a:t>
            </a:r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pPr marL="0" indent="0">
              <a:buNone/>
            </a:pPr>
            <a:r>
              <a:rPr lang="en-CA" dirty="0" smtClean="0"/>
              <a:t>MUSCLES BREAKDOWN GLYCOGEN – ENERGY FOR MUSCLES!</a:t>
            </a:r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97987"/>
            <a:ext cx="5859741" cy="478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Review</a:t>
            </a:r>
            <a:endParaRPr lang="en-CA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We know how genes can be affected (expressed more or less depending on different factors) by molecules.</a:t>
            </a:r>
          </a:p>
          <a:p>
            <a:r>
              <a:rPr lang="en-CA" dirty="0" smtClean="0"/>
              <a:t>We know how cells can be affected by molecules (and how certain molecules affect certain cells in a particular way).</a:t>
            </a:r>
          </a:p>
          <a:p>
            <a:r>
              <a:rPr lang="en-CA" dirty="0" smtClean="0"/>
              <a:t>We know how cells can affect other cells with molecules (by releasing certain molecules under certain circumstances).</a:t>
            </a:r>
          </a:p>
          <a:p>
            <a:r>
              <a:rPr lang="en-CA" dirty="0" smtClean="0"/>
              <a:t>We know that systems in our body represent pathways for these interactions to take place and transport signals throughout it.</a:t>
            </a:r>
          </a:p>
          <a:p>
            <a:endParaRPr lang="en-CA" dirty="0"/>
          </a:p>
          <a:p>
            <a:r>
              <a:rPr lang="en-CA" dirty="0" smtClean="0"/>
              <a:t>What’s next?</a:t>
            </a:r>
          </a:p>
          <a:p>
            <a:pPr marL="0" indent="0">
              <a:buNone/>
            </a:pPr>
            <a:r>
              <a:rPr lang="en-CA" dirty="0" smtClean="0"/>
              <a:t>Organisms use all of these methods within themselves to communicate and respond to signals sent by one another.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481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Organism-to-Organism Communication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Transmission of information results in changes within and between biological systems.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802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Organismal Communicating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Organisms exchange information with each other which triggers internal responses triggering external responses that are reflected in behaviour.</a:t>
            </a:r>
          </a:p>
          <a:p>
            <a:endParaRPr lang="en-CA" dirty="0"/>
          </a:p>
          <a:p>
            <a:r>
              <a:rPr lang="en-CA" dirty="0" smtClean="0"/>
              <a:t>Certain signals or behavioural cues influence other organisms (</a:t>
            </a:r>
            <a:r>
              <a:rPr lang="en-CA" dirty="0" err="1" smtClean="0"/>
              <a:t>ie</a:t>
            </a:r>
            <a:r>
              <a:rPr lang="en-CA" dirty="0" smtClean="0"/>
              <a:t>. territory-marking) and ultimately effect reproductive success.</a:t>
            </a:r>
            <a:endParaRPr lang="en-CA" dirty="0"/>
          </a:p>
        </p:txBody>
      </p:sp>
      <p:pic>
        <p:nvPicPr>
          <p:cNvPr id="7" name="Content Placeholder 6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29559"/>
          <a:stretch/>
        </p:blipFill>
        <p:spPr>
          <a:xfrm>
            <a:off x="6871063" y="2462307"/>
            <a:ext cx="4482737" cy="25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3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Signals Animals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are some different types of signals animals use (visual, audible, tactile, electrical, chemical)?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What do they use them for?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726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Signals Animals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are some different types of signals animals use (visual, audible, tactile, electrical, chemical)?</a:t>
            </a:r>
          </a:p>
          <a:p>
            <a:pPr marL="0" indent="0">
              <a:buNone/>
            </a:pPr>
            <a:r>
              <a:rPr lang="en-CA" dirty="0" smtClean="0"/>
              <a:t>Birds songs</a:t>
            </a:r>
          </a:p>
          <a:p>
            <a:pPr marL="0" indent="0">
              <a:buNone/>
            </a:pPr>
            <a:r>
              <a:rPr lang="en-CA" dirty="0" smtClean="0"/>
              <a:t>Territory marking</a:t>
            </a:r>
          </a:p>
          <a:p>
            <a:pPr marL="0" indent="0">
              <a:buNone/>
            </a:pPr>
            <a:r>
              <a:rPr lang="en-CA" dirty="0" smtClean="0"/>
              <a:t>Herd, flock and school behaviour</a:t>
            </a:r>
          </a:p>
          <a:p>
            <a:pPr marL="0" indent="0">
              <a:buNone/>
            </a:pPr>
            <a:r>
              <a:rPr lang="en-CA" dirty="0" smtClean="0"/>
              <a:t>Chest pounding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What do they use them for?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Establish dominance</a:t>
            </a:r>
          </a:p>
          <a:p>
            <a:pPr marL="0" indent="0">
              <a:buNone/>
            </a:pPr>
            <a:r>
              <a:rPr lang="en-CA" dirty="0" smtClean="0"/>
              <a:t>Find food</a:t>
            </a:r>
          </a:p>
          <a:p>
            <a:pPr marL="0" indent="0">
              <a:buNone/>
            </a:pPr>
            <a:r>
              <a:rPr lang="en-CA" dirty="0" smtClean="0"/>
              <a:t>Establish territory</a:t>
            </a:r>
          </a:p>
          <a:p>
            <a:pPr marL="0" indent="0">
              <a:buNone/>
            </a:pPr>
            <a:r>
              <a:rPr lang="en-CA" dirty="0" smtClean="0"/>
              <a:t>Reproductive success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605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Learned/Innate and Cooperative Behaviour</a:t>
            </a:r>
            <a:br>
              <a:rPr lang="en-CA" dirty="0" smtClean="0"/>
            </a:br>
            <a:r>
              <a:rPr lang="en-CA" sz="2400" dirty="0" smtClean="0"/>
              <a:t>Responses to information and communication of information are vital to natural selection and evolution.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3509" y="1825624"/>
            <a:ext cx="5706291" cy="48756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 smtClean="0"/>
              <a:t>Responding to signals and stimuli appropriately improves an organism’s chance to live. This response we call </a:t>
            </a:r>
            <a:r>
              <a:rPr lang="en-CA" b="1" i="1" dirty="0" smtClean="0"/>
              <a:t>behaviour</a:t>
            </a:r>
          </a:p>
          <a:p>
            <a:r>
              <a:rPr lang="en-CA" dirty="0" smtClean="0"/>
              <a:t>Natural selection favours </a:t>
            </a:r>
            <a:r>
              <a:rPr lang="en-CA" b="1" i="1" dirty="0" smtClean="0"/>
              <a:t>innate and learned behaviours </a:t>
            </a:r>
            <a:r>
              <a:rPr lang="en-CA" dirty="0" smtClean="0"/>
              <a:t>that increase survival and reproductive fitness.</a:t>
            </a:r>
            <a:endParaRPr lang="en-CA" dirty="0"/>
          </a:p>
          <a:p>
            <a:r>
              <a:rPr lang="en-CA" dirty="0" smtClean="0"/>
              <a:t>This can include </a:t>
            </a:r>
            <a:r>
              <a:rPr lang="en-CA" b="1" i="1" dirty="0" smtClean="0"/>
              <a:t>cooperative behaviour </a:t>
            </a:r>
            <a:r>
              <a:rPr lang="en-CA" dirty="0" smtClean="0"/>
              <a:t>or reproductive strategies (parent-offspring relationships).</a:t>
            </a:r>
            <a:endParaRPr lang="en-CA" dirty="0"/>
          </a:p>
          <a:p>
            <a:r>
              <a:rPr lang="en-CA" dirty="0" smtClean="0"/>
              <a:t>Cooperative behaviour, in general, tends to increase fitness of the individual and survival of the population.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875620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Pack animals – why is it beneficial for all members?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is migration/schooling beneficial for the entire group?</a:t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Courtship behaviours – what does conveying the right message indicate?</a:t>
            </a:r>
          </a:p>
        </p:txBody>
      </p:sp>
    </p:spTree>
    <p:extLst>
      <p:ext uri="{BB962C8B-B14F-4D97-AF65-F5344CB8AC3E}">
        <p14:creationId xmlns:p14="http://schemas.microsoft.com/office/powerpoint/2010/main" val="125967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CA" dirty="0" smtClean="0"/>
              <a:t>Communication of Information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Our cells have evolved to communicate with one another over direct, short, and long distances.</a:t>
            </a:r>
            <a:endParaRPr lang="en-CA" dirty="0"/>
          </a:p>
          <a:p>
            <a:r>
              <a:rPr lang="en-CA" dirty="0" smtClean="0"/>
              <a:t>Organisms have developed systems to respond to external stimuli by manipulating their cellular responses (yet many share similar pathways).</a:t>
            </a:r>
            <a:endParaRPr lang="en-CA" dirty="0"/>
          </a:p>
          <a:p>
            <a:r>
              <a:rPr lang="en-CA" dirty="0" smtClean="0"/>
              <a:t>Genetics accounts for different molecules created from our genes that potentially behave differently (more or less successfully) when exposed to different stimuli.</a:t>
            </a:r>
          </a:p>
          <a:p>
            <a:r>
              <a:rPr lang="en-CA" dirty="0" smtClean="0"/>
              <a:t>Those with the best proteins in their body as suited to their environments, survive. </a:t>
            </a:r>
          </a:p>
          <a:p>
            <a:r>
              <a:rPr lang="en-CA" dirty="0" smtClean="0"/>
              <a:t>Many supplements and health care treatments are centered on manipulating the transmission of information at all levels of life.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641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2751</Words>
  <Application>Microsoft Office PowerPoint</Application>
  <PresentationFormat>Widescreen</PresentationFormat>
  <Paragraphs>239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Cell Communication</vt:lpstr>
      <vt:lpstr>Cell Communication and Evolution</vt:lpstr>
      <vt:lpstr>Cell Communication and Evolution</vt:lpstr>
      <vt:lpstr>Bacterial Movement</vt:lpstr>
      <vt:lpstr>Bacterial Movement</vt:lpstr>
      <vt:lpstr>Bacterial Movement Trying to explain it with a visual – note: this should be hard.</vt:lpstr>
      <vt:lpstr>Bacterial Movement Trying to explain it with a visual – note: this should be hard.</vt:lpstr>
      <vt:lpstr>Bacterial Movement - Significance</vt:lpstr>
      <vt:lpstr>Bacterial Movement - Significance</vt:lpstr>
      <vt:lpstr>Signal Transduction – Multicellular Organisms</vt:lpstr>
      <vt:lpstr>Signal Transduction – Multicellular Organisms</vt:lpstr>
      <vt:lpstr>Sex Determination in Humans</vt:lpstr>
      <vt:lpstr>Nervous System in Animals</vt:lpstr>
      <vt:lpstr>Neurons</vt:lpstr>
      <vt:lpstr>Neurons</vt:lpstr>
      <vt:lpstr>Schwann cells and the myelin sheath</vt:lpstr>
      <vt:lpstr>Action potentials propagate impulses along neurons.</vt:lpstr>
      <vt:lpstr>Action potentials propagate impulses along neurons.</vt:lpstr>
      <vt:lpstr>Neurotransmitters</vt:lpstr>
      <vt:lpstr>Neurotransmitters</vt:lpstr>
      <vt:lpstr>Regions of the Brain</vt:lpstr>
      <vt:lpstr>Cell Communication: Long Distances </vt:lpstr>
      <vt:lpstr>Cell Communication: Cell-to-Cell </vt:lpstr>
      <vt:lpstr>Cell Communication: Cell-to-Cell </vt:lpstr>
      <vt:lpstr>Cell Communication: Short Distances </vt:lpstr>
      <vt:lpstr>Cell Communication: Short Distances </vt:lpstr>
      <vt:lpstr>How exactly does the signalling process work?</vt:lpstr>
      <vt:lpstr>Signalling Process Very similar to what we’ve already discussed…</vt:lpstr>
      <vt:lpstr>Signalling Process Very similar to what we’ve already discussed…</vt:lpstr>
      <vt:lpstr>Signalling Process: Signal to Response</vt:lpstr>
      <vt:lpstr>Signalling Process: Signal to Response</vt:lpstr>
      <vt:lpstr>Secondary Messenger System</vt:lpstr>
      <vt:lpstr>Analogy: Key Card</vt:lpstr>
      <vt:lpstr>Changes in Pathways</vt:lpstr>
      <vt:lpstr>Birth Control</vt:lpstr>
      <vt:lpstr>Mammalian Example</vt:lpstr>
      <vt:lpstr>Mammalian Example</vt:lpstr>
      <vt:lpstr>Review</vt:lpstr>
      <vt:lpstr>Organism-to-Organism Communication</vt:lpstr>
      <vt:lpstr>Organismal Communicating</vt:lpstr>
      <vt:lpstr>Signals Animals Use</vt:lpstr>
      <vt:lpstr>Signals Animals Use</vt:lpstr>
      <vt:lpstr>Learned/Innate and Cooperative Behaviour Responses to information and communication of information are vital to natural selection and evolution.</vt:lpstr>
      <vt:lpstr>Communication of Information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Communication</dc:title>
  <dc:creator>Petlak, Logan</dc:creator>
  <cp:lastModifiedBy>Petlak, Logan</cp:lastModifiedBy>
  <cp:revision>72</cp:revision>
  <cp:lastPrinted>2019-01-29T15:31:48Z</cp:lastPrinted>
  <dcterms:created xsi:type="dcterms:W3CDTF">2017-02-09T20:08:40Z</dcterms:created>
  <dcterms:modified xsi:type="dcterms:W3CDTF">2019-01-29T15:32:36Z</dcterms:modified>
</cp:coreProperties>
</file>