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73" r:id="rId4"/>
    <p:sldId id="258" r:id="rId5"/>
    <p:sldId id="274" r:id="rId6"/>
    <p:sldId id="275" r:id="rId7"/>
    <p:sldId id="259" r:id="rId8"/>
    <p:sldId id="272" r:id="rId9"/>
    <p:sldId id="270" r:id="rId10"/>
    <p:sldId id="276" r:id="rId11"/>
    <p:sldId id="260" r:id="rId12"/>
    <p:sldId id="261" r:id="rId13"/>
    <p:sldId id="262" r:id="rId14"/>
    <p:sldId id="277" r:id="rId15"/>
    <p:sldId id="263" r:id="rId16"/>
    <p:sldId id="264" r:id="rId17"/>
    <p:sldId id="265" r:id="rId18"/>
    <p:sldId id="266" r:id="rId19"/>
    <p:sldId id="267" r:id="rId20"/>
    <p:sldId id="268" r:id="rId21"/>
    <p:sldId id="269"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6" d="100"/>
          <a:sy n="76" d="100"/>
        </p:scale>
        <p:origin x="33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2FFA87F-4A32-49F2-9BF1-6A7FFFE1F55C}" type="datetimeFigureOut">
              <a:rPr lang="en-CA" smtClean="0"/>
              <a:t>1/28/19</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6BF3227-C67F-45D2-9E2A-B31DDCB01075}" type="slidenum">
              <a:rPr lang="en-CA" smtClean="0"/>
              <a:t>‹#›</a:t>
            </a:fld>
            <a:endParaRPr lang="en-CA"/>
          </a:p>
        </p:txBody>
      </p:sp>
    </p:spTree>
    <p:extLst>
      <p:ext uri="{BB962C8B-B14F-4D97-AF65-F5344CB8AC3E}">
        <p14:creationId xmlns:p14="http://schemas.microsoft.com/office/powerpoint/2010/main" val="3231255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9F26349-7277-4FDF-ACBA-9B70DEBA48A0}" type="datetimeFigureOut">
              <a:rPr lang="en-CA" smtClean="0"/>
              <a:t>1/28/19</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C044E19-3880-488A-BE43-6D3FC36D97EA}" type="slidenum">
              <a:rPr lang="en-CA" smtClean="0"/>
              <a:t>‹#›</a:t>
            </a:fld>
            <a:endParaRPr lang="en-CA"/>
          </a:p>
        </p:txBody>
      </p:sp>
    </p:spTree>
    <p:extLst>
      <p:ext uri="{BB962C8B-B14F-4D97-AF65-F5344CB8AC3E}">
        <p14:creationId xmlns:p14="http://schemas.microsoft.com/office/powerpoint/2010/main" val="3789917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C044E19-3880-488A-BE43-6D3FC36D97EA}" type="slidenum">
              <a:rPr lang="en-CA" smtClean="0"/>
              <a:t>13</a:t>
            </a:fld>
            <a:endParaRPr lang="en-CA"/>
          </a:p>
        </p:txBody>
      </p:sp>
    </p:spTree>
    <p:extLst>
      <p:ext uri="{BB962C8B-B14F-4D97-AF65-F5344CB8AC3E}">
        <p14:creationId xmlns:p14="http://schemas.microsoft.com/office/powerpoint/2010/main" val="2549915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94A486A4-544F-4B01-8C59-C45A8E69ECDE}" type="datetimeFigureOut">
              <a:rPr lang="en-CA" smtClean="0"/>
              <a:t>1/28/19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491514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A486A4-544F-4B01-8C59-C45A8E69ECDE}" type="datetimeFigureOut">
              <a:rPr lang="en-CA" smtClean="0"/>
              <a:t>1/28/19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591131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486A4-544F-4B01-8C59-C45A8E69ECDE}" type="datetimeFigureOut">
              <a:rPr lang="en-CA" smtClean="0"/>
              <a:t>1/28/19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2542300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94A486A4-544F-4B01-8C59-C45A8E69ECDE}" type="datetimeFigureOut">
              <a:rPr lang="en-CA" smtClean="0"/>
              <a:t>1/28/19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735515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94A486A4-544F-4B01-8C59-C45A8E69ECDE}" type="datetimeFigureOut">
              <a:rPr lang="en-CA" smtClean="0"/>
              <a:t>1/28/19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3735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94A486A4-544F-4B01-8C59-C45A8E69ECDE}" type="datetimeFigureOut">
              <a:rPr lang="en-CA" smtClean="0"/>
              <a:t>1/28/19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266350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486A4-544F-4B01-8C59-C45A8E69ECDE}" type="datetimeFigureOut">
              <a:rPr lang="en-CA" smtClean="0"/>
              <a:t>1/28/19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4237906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486A4-544F-4B01-8C59-C45A8E69ECDE}" type="datetimeFigureOut">
              <a:rPr lang="en-CA" smtClean="0"/>
              <a:t>1/28/19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56654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486A4-544F-4B01-8C59-C45A8E69ECDE}" type="datetimeFigureOut">
              <a:rPr lang="en-CA" smtClean="0"/>
              <a:t>1/28/19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423186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A486A4-544F-4B01-8C59-C45A8E69ECDE}" type="datetimeFigureOut">
              <a:rPr lang="en-CA" smtClean="0"/>
              <a:t>1/28/19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46949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A486A4-544F-4B01-8C59-C45A8E69ECDE}" type="datetimeFigureOut">
              <a:rPr lang="en-CA" smtClean="0"/>
              <a:t>1/28/19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304255B-1ED5-44DE-AD46-85147F0D1D72}" type="slidenum">
              <a:rPr lang="en-CA" smtClean="0"/>
              <a:t>‹#›</a:t>
            </a:fld>
            <a:endParaRPr lang="en-CA"/>
          </a:p>
        </p:txBody>
      </p:sp>
    </p:spTree>
    <p:extLst>
      <p:ext uri="{BB962C8B-B14F-4D97-AF65-F5344CB8AC3E}">
        <p14:creationId xmlns:p14="http://schemas.microsoft.com/office/powerpoint/2010/main" val="190298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486A4-544F-4B01-8C59-C45A8E69ECDE}" type="datetimeFigureOut">
              <a:rPr lang="en-CA" smtClean="0"/>
              <a:t>1/28/19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255B-1ED5-44DE-AD46-85147F0D1D72}" type="slidenum">
              <a:rPr lang="en-CA" smtClean="0"/>
              <a:t>‹#›</a:t>
            </a:fld>
            <a:endParaRPr lang="en-CA"/>
          </a:p>
        </p:txBody>
      </p:sp>
    </p:spTree>
    <p:extLst>
      <p:ext uri="{BB962C8B-B14F-4D97-AF65-F5344CB8AC3E}">
        <p14:creationId xmlns:p14="http://schemas.microsoft.com/office/powerpoint/2010/main" val="2665146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exploringorigins.org/ribozymes.html" TargetMode="External"/><Relationship Id="rId2" Type="http://schemas.openxmlformats.org/officeDocument/2006/relationships/hyperlink" Target="https://en.wikipedia.org/wiki/Panspermia" TargetMode="External"/><Relationship Id="rId1" Type="http://schemas.openxmlformats.org/officeDocument/2006/relationships/slideLayout" Target="../slideLayouts/slideLayout2.xml"/><Relationship Id="rId4" Type="http://schemas.openxmlformats.org/officeDocument/2006/relationships/hyperlink" Target="https://www.youtube.com/watch?v=1WS712DHfmg"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xploringorigins.org/ribozymes.html" TargetMode="External"/><Relationship Id="rId2" Type="http://schemas.openxmlformats.org/officeDocument/2006/relationships/hyperlink" Target="https://en.wikipedia.org/wiki/Panspermia" TargetMode="External"/><Relationship Id="rId1" Type="http://schemas.openxmlformats.org/officeDocument/2006/relationships/slideLayout" Target="../slideLayouts/slideLayout2.xml"/><Relationship Id="rId4" Type="http://schemas.openxmlformats.org/officeDocument/2006/relationships/hyperlink" Target="https://www.youtube.com/watch?v=1WS712DHfm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i.pinimg.com/originals/06/5c/76/065c76d1f680fbd049faa38eb43559df.jpg" TargetMode="Externa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hyperlink" Target="https://i.pinimg.com/originals/06/5c/76/065c76d1f680fbd049faa38eb43559df.jpg" TargetMode="External"/><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Cell_theory" TargetMode="External"/><Relationship Id="rId2" Type="http://schemas.openxmlformats.org/officeDocument/2006/relationships/hyperlink" Target="https://en.wikipedia.org/wiki/Cell_theory#cite_note-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Introduction to Biology</a:t>
            </a:r>
            <a:endParaRPr lang="en-CA" dirty="0"/>
          </a:p>
        </p:txBody>
      </p:sp>
      <p:sp>
        <p:nvSpPr>
          <p:cNvPr id="3" name="Subtitle 2"/>
          <p:cNvSpPr>
            <a:spLocks noGrp="1"/>
          </p:cNvSpPr>
          <p:nvPr>
            <p:ph type="subTitle" idx="1"/>
          </p:nvPr>
        </p:nvSpPr>
        <p:spPr/>
        <p:txBody>
          <a:bodyPr/>
          <a:lstStyle/>
          <a:p>
            <a:r>
              <a:rPr lang="en-CA" dirty="0" smtClean="0"/>
              <a:t>Biology: The Study of Life</a:t>
            </a:r>
            <a:endParaRPr lang="en-CA" dirty="0"/>
          </a:p>
        </p:txBody>
      </p:sp>
    </p:spTree>
    <p:extLst>
      <p:ext uri="{BB962C8B-B14F-4D97-AF65-F5344CB8AC3E}">
        <p14:creationId xmlns:p14="http://schemas.microsoft.com/office/powerpoint/2010/main" val="246316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985345"/>
          </a:xfrm>
        </p:spPr>
        <p:txBody>
          <a:bodyPr>
            <a:normAutofit fontScale="90000"/>
          </a:bodyPr>
          <a:lstStyle/>
          <a:p>
            <a:r>
              <a:rPr lang="en-CA" dirty="0" smtClean="0"/>
              <a:t>Nature of Science </a:t>
            </a:r>
            <a:r>
              <a:rPr lang="en-CA" dirty="0" smtClean="0"/>
              <a:t>– Discussion</a:t>
            </a:r>
            <a:br>
              <a:rPr lang="en-CA" dirty="0" smtClean="0"/>
            </a:br>
            <a:r>
              <a:rPr lang="en-CA" sz="2200" dirty="0" smtClean="0"/>
              <a:t>Fundamental Thoughts to Remember </a:t>
            </a:r>
            <a:endParaRPr lang="en-CA" dirty="0"/>
          </a:p>
        </p:txBody>
      </p:sp>
      <p:sp>
        <p:nvSpPr>
          <p:cNvPr id="3" name="Content Placeholder 2"/>
          <p:cNvSpPr>
            <a:spLocks noGrp="1"/>
          </p:cNvSpPr>
          <p:nvPr>
            <p:ph idx="1"/>
          </p:nvPr>
        </p:nvSpPr>
        <p:spPr/>
        <p:txBody>
          <a:bodyPr>
            <a:normAutofit/>
          </a:bodyPr>
          <a:lstStyle/>
          <a:p>
            <a:r>
              <a:rPr lang="en-CA" sz="2400" dirty="0" smtClean="0"/>
              <a:t>Question everything (including ourselves and what we value). </a:t>
            </a:r>
            <a:r>
              <a:rPr lang="en-CA" sz="2400" dirty="0" smtClean="0"/>
              <a:t>“Why </a:t>
            </a:r>
            <a:r>
              <a:rPr lang="en-CA" sz="2400" dirty="0" smtClean="0"/>
              <a:t>does __________ happen</a:t>
            </a:r>
            <a:r>
              <a:rPr lang="en-CA" sz="2400" dirty="0" smtClean="0"/>
              <a:t>?”</a:t>
            </a:r>
            <a:endParaRPr lang="en-CA" sz="2400" dirty="0" smtClean="0"/>
          </a:p>
          <a:p>
            <a:r>
              <a:rPr lang="en-CA" sz="2400" dirty="0" smtClean="0"/>
              <a:t>Nothing is ever “proven</a:t>
            </a:r>
            <a:r>
              <a:rPr lang="en-CA" sz="2400" dirty="0" smtClean="0"/>
              <a:t>”, but things can be very likely to be right given evidence. </a:t>
            </a:r>
            <a:r>
              <a:rPr lang="en-CA" sz="2400" dirty="0" smtClean="0"/>
              <a:t>Uncertainty </a:t>
            </a:r>
            <a:r>
              <a:rPr lang="en-CA" sz="2400" dirty="0" smtClean="0"/>
              <a:t>about some things is a reality, be comfortable with it</a:t>
            </a:r>
            <a:r>
              <a:rPr lang="en-CA" sz="2400" dirty="0" smtClean="0"/>
              <a:t>.</a:t>
            </a:r>
            <a:endParaRPr lang="en-CA" sz="2400" dirty="0" smtClean="0"/>
          </a:p>
          <a:p>
            <a:r>
              <a:rPr lang="en-CA" sz="2400" dirty="0" smtClean="0"/>
              <a:t>What is the scientific method</a:t>
            </a:r>
            <a:r>
              <a:rPr lang="en-CA" sz="2400" dirty="0" smtClean="0"/>
              <a:t>? </a:t>
            </a:r>
            <a:br>
              <a:rPr lang="en-CA" sz="2400" dirty="0" smtClean="0"/>
            </a:br>
            <a:r>
              <a:rPr lang="en-CA" sz="2400" dirty="0" smtClean="0"/>
              <a:t>Following it adds validity and consistency to science.</a:t>
            </a:r>
            <a:endParaRPr lang="en-CA" sz="2400" dirty="0" smtClean="0"/>
          </a:p>
          <a:p>
            <a:r>
              <a:rPr lang="en-CA" sz="2400" dirty="0" smtClean="0"/>
              <a:t>Should be unbiased – what’s wrong with </a:t>
            </a:r>
            <a:r>
              <a:rPr lang="en-CA" sz="2400" dirty="0"/>
              <a:t>s</a:t>
            </a:r>
            <a:r>
              <a:rPr lang="en-CA" sz="2400" dirty="0" smtClean="0"/>
              <a:t>ocial media and articles about “science</a:t>
            </a:r>
            <a:r>
              <a:rPr lang="en-CA" sz="2400" dirty="0" smtClean="0"/>
              <a:t>”?</a:t>
            </a:r>
          </a:p>
          <a:p>
            <a:r>
              <a:rPr lang="en-CA" sz="2400" dirty="0" smtClean="0"/>
              <a:t>Sciences are not independent of one another, chemistry and physics are integral parts of biology.</a:t>
            </a:r>
            <a:endParaRPr lang="en-CA" sz="2400" dirty="0" smtClean="0"/>
          </a:p>
        </p:txBody>
      </p:sp>
    </p:spTree>
    <p:extLst>
      <p:ext uri="{BB962C8B-B14F-4D97-AF65-F5344CB8AC3E}">
        <p14:creationId xmlns:p14="http://schemas.microsoft.com/office/powerpoint/2010/main" val="2649583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you should take away from Biology 30</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A</a:t>
            </a:r>
            <a:r>
              <a:rPr lang="en-US" dirty="0" smtClean="0"/>
              <a:t>ppreciate </a:t>
            </a:r>
            <a:r>
              <a:rPr lang="en-US" dirty="0"/>
              <a:t>the complexity of life that biology seeks to understand and the delicate balance that holds life together. Everything is connected, the experiences we have dictate the development of </a:t>
            </a:r>
            <a:r>
              <a:rPr lang="en-US" dirty="0" smtClean="0"/>
              <a:t>our </a:t>
            </a:r>
            <a:r>
              <a:rPr lang="en-US" dirty="0"/>
              <a:t>human brain which may lead </a:t>
            </a:r>
            <a:r>
              <a:rPr lang="en-US" dirty="0" smtClean="0"/>
              <a:t>to further </a:t>
            </a:r>
            <a:r>
              <a:rPr lang="en-US" dirty="0"/>
              <a:t>discoveries in biology that affect our ever-evolving society and world. All of this is simply a product of a series of molecular </a:t>
            </a:r>
            <a:r>
              <a:rPr lang="en-US" dirty="0" smtClean="0"/>
              <a:t>reactions that are part </a:t>
            </a:r>
            <a:r>
              <a:rPr lang="en-US" dirty="0"/>
              <a:t>of biological processes encoded in (and translated from) genes that allow you to convert these written words into thoughts. That capacity for thought is only made possible by generations upon generations of our biological ancestors passing on </a:t>
            </a:r>
            <a:r>
              <a:rPr lang="en-US" dirty="0" err="1"/>
              <a:t>favourable</a:t>
            </a:r>
            <a:r>
              <a:rPr lang="en-US" dirty="0"/>
              <a:t> traits to their offspring in a variety of specific environments they managed to survive in. </a:t>
            </a:r>
            <a:r>
              <a:rPr lang="en-US" dirty="0" smtClean="0"/>
              <a:t>Use this knowledge to critically </a:t>
            </a:r>
            <a:r>
              <a:rPr lang="en-US" dirty="0"/>
              <a:t>analyze and learn about the universe and approach all elements of your life with appreciation, curiousity and a sense of responsibility about your impact on </a:t>
            </a:r>
            <a:r>
              <a:rPr lang="en-US" dirty="0" smtClean="0"/>
              <a:t>life as we know it.</a:t>
            </a:r>
            <a:endParaRPr lang="en-CA" dirty="0"/>
          </a:p>
        </p:txBody>
      </p:sp>
    </p:spTree>
    <p:extLst>
      <p:ext uri="{BB962C8B-B14F-4D97-AF65-F5344CB8AC3E}">
        <p14:creationId xmlns:p14="http://schemas.microsoft.com/office/powerpoint/2010/main" val="1630965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Characteristics of Life</a:t>
            </a:r>
            <a:endParaRPr lang="en-CA" dirty="0"/>
          </a:p>
        </p:txBody>
      </p:sp>
      <p:sp>
        <p:nvSpPr>
          <p:cNvPr id="3" name="Subtitle 2"/>
          <p:cNvSpPr>
            <a:spLocks noGrp="1"/>
          </p:cNvSpPr>
          <p:nvPr>
            <p:ph type="subTitle" idx="1"/>
          </p:nvPr>
        </p:nvSpPr>
        <p:spPr/>
        <p:txBody>
          <a:bodyPr>
            <a:normAutofit/>
          </a:bodyPr>
          <a:lstStyle/>
          <a:p>
            <a:r>
              <a:rPr lang="en-CA" dirty="0" smtClean="0"/>
              <a:t>Unit </a:t>
            </a:r>
            <a:r>
              <a:rPr lang="en-CA" dirty="0"/>
              <a:t>1</a:t>
            </a:r>
            <a:br>
              <a:rPr lang="en-CA" dirty="0"/>
            </a:br>
            <a:r>
              <a:rPr lang="en-CA" dirty="0"/>
              <a:t>BI30–LE1 Explore how scientific understandings of life and its characteristics change in light of new evidence.</a:t>
            </a:r>
          </a:p>
          <a:p>
            <a:endParaRPr lang="en-CA" dirty="0"/>
          </a:p>
        </p:txBody>
      </p:sp>
    </p:spTree>
    <p:extLst>
      <p:ext uri="{BB962C8B-B14F-4D97-AF65-F5344CB8AC3E}">
        <p14:creationId xmlns:p14="http://schemas.microsoft.com/office/powerpoint/2010/main" val="1881623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life?</a:t>
            </a:r>
            <a:endParaRPr lang="en-CA" dirty="0"/>
          </a:p>
        </p:txBody>
      </p:sp>
      <p:sp>
        <p:nvSpPr>
          <p:cNvPr id="3" name="Content Placeholder 2"/>
          <p:cNvSpPr>
            <a:spLocks noGrp="1"/>
          </p:cNvSpPr>
          <p:nvPr>
            <p:ph idx="1"/>
          </p:nvPr>
        </p:nvSpPr>
        <p:spPr>
          <a:xfrm>
            <a:off x="0" y="1690688"/>
            <a:ext cx="5880100" cy="5167312"/>
          </a:xfrm>
        </p:spPr>
        <p:txBody>
          <a:bodyPr>
            <a:normAutofit/>
          </a:bodyPr>
          <a:lstStyle/>
          <a:p>
            <a:r>
              <a:rPr lang="en-CA" dirty="0" smtClean="0"/>
              <a:t>What is life?</a:t>
            </a:r>
          </a:p>
          <a:p>
            <a:pPr marL="0" indent="0">
              <a:buNone/>
            </a:pPr>
            <a:endParaRPr lang="en-CA" dirty="0" smtClean="0"/>
          </a:p>
          <a:p>
            <a:r>
              <a:rPr lang="en-CA" dirty="0" smtClean="0"/>
              <a:t>How did life begin?</a:t>
            </a:r>
          </a:p>
          <a:p>
            <a:pPr marL="0" indent="0">
              <a:buNone/>
            </a:pPr>
            <a:endParaRPr lang="en-CA" dirty="0"/>
          </a:p>
          <a:p>
            <a:r>
              <a:rPr lang="en-CA" dirty="0" smtClean="0"/>
              <a:t>Theories on how life began</a:t>
            </a:r>
            <a:r>
              <a:rPr lang="en-CA" dirty="0" smtClean="0"/>
              <a:t>.</a:t>
            </a:r>
            <a:br>
              <a:rPr lang="en-CA" dirty="0" smtClean="0"/>
            </a:br>
            <a:r>
              <a:rPr lang="en-CA" dirty="0" smtClean="0"/>
              <a:t>- </a:t>
            </a:r>
            <a:r>
              <a:rPr lang="en-CA" dirty="0" smtClean="0">
                <a:hlinkClick r:id="rId2"/>
              </a:rPr>
              <a:t>Panspermia</a:t>
            </a:r>
            <a:r>
              <a:rPr lang="en-CA" dirty="0" smtClean="0"/>
              <a:t> – </a:t>
            </a:r>
            <a:r>
              <a:rPr lang="en-CA" dirty="0" smtClean="0"/>
              <a:t> </a:t>
            </a:r>
            <a:endParaRPr lang="en-CA" dirty="0" smtClean="0"/>
          </a:p>
          <a:p>
            <a:pPr marL="0" indent="0">
              <a:buNone/>
            </a:pPr>
            <a:r>
              <a:rPr lang="en-CA" dirty="0" smtClean="0"/>
              <a:t/>
            </a:r>
            <a:br>
              <a:rPr lang="en-CA" dirty="0" smtClean="0"/>
            </a:br>
            <a:r>
              <a:rPr lang="en-CA" dirty="0" smtClean="0"/>
              <a:t> - </a:t>
            </a:r>
            <a:r>
              <a:rPr lang="en-CA" dirty="0" smtClean="0">
                <a:hlinkClick r:id="rId3"/>
              </a:rPr>
              <a:t>RNA World Hypothesis</a:t>
            </a:r>
            <a:r>
              <a:rPr lang="en-CA" dirty="0" smtClean="0"/>
              <a:t> – </a:t>
            </a:r>
            <a:r>
              <a:rPr lang="en-CA" dirty="0" smtClean="0"/>
              <a:t> </a:t>
            </a:r>
            <a:endParaRPr lang="en-CA" dirty="0"/>
          </a:p>
        </p:txBody>
      </p:sp>
      <p:sp>
        <p:nvSpPr>
          <p:cNvPr id="4" name="TextBox 3"/>
          <p:cNvSpPr txBox="1"/>
          <p:nvPr/>
        </p:nvSpPr>
        <p:spPr>
          <a:xfrm>
            <a:off x="6718300" y="365125"/>
            <a:ext cx="5018690" cy="5816977"/>
          </a:xfrm>
          <a:prstGeom prst="rect">
            <a:avLst/>
          </a:prstGeom>
          <a:noFill/>
        </p:spPr>
        <p:txBody>
          <a:bodyPr wrap="square" rtlCol="0">
            <a:spAutoFit/>
          </a:bodyPr>
          <a:lstStyle/>
          <a:p>
            <a:r>
              <a:rPr lang="en-CA" sz="2400" dirty="0" smtClean="0"/>
              <a:t>Life is immensely complex!</a:t>
            </a:r>
          </a:p>
          <a:p>
            <a:endParaRPr lang="en-CA" sz="2400" dirty="0"/>
          </a:p>
          <a:p>
            <a:r>
              <a:rPr lang="en-CA" sz="2400" dirty="0" smtClean="0"/>
              <a:t>Crash Course Big History (Life Begins):</a:t>
            </a:r>
            <a:br>
              <a:rPr lang="en-CA" sz="2400" dirty="0" smtClean="0"/>
            </a:br>
            <a:r>
              <a:rPr lang="en-CA" sz="2400" dirty="0" smtClean="0">
                <a:hlinkClick r:id="rId4"/>
              </a:rPr>
              <a:t>https://www.youtube.com/watch?v=1WS712DHfmg</a:t>
            </a:r>
            <a:r>
              <a:rPr lang="en-CA" sz="2400" dirty="0" smtClean="0"/>
              <a:t> </a:t>
            </a:r>
          </a:p>
          <a:p>
            <a:r>
              <a:rPr lang="en-CA" sz="2800" dirty="0" smtClean="0"/>
              <a:t>Write out three points that stood out from the video:</a:t>
            </a:r>
          </a:p>
          <a:p>
            <a:endParaRPr lang="en-CA" sz="2800" dirty="0"/>
          </a:p>
          <a:p>
            <a:pPr marL="285750" indent="-285750">
              <a:buFont typeface="Arial" panose="020B0604020202020204" pitchFamily="34" charset="0"/>
              <a:buChar char="•"/>
            </a:pPr>
            <a:r>
              <a:rPr lang="en-CA" sz="2800" dirty="0" smtClean="0"/>
              <a:t> </a:t>
            </a:r>
            <a:br>
              <a:rPr lang="en-CA" sz="2800" dirty="0" smtClean="0"/>
            </a:br>
            <a:endParaRPr lang="en-CA" sz="2800" dirty="0" smtClean="0"/>
          </a:p>
          <a:p>
            <a:pPr marL="285750" indent="-285750">
              <a:buFont typeface="Arial" panose="020B0604020202020204" pitchFamily="34" charset="0"/>
              <a:buChar char="•"/>
            </a:pPr>
            <a:r>
              <a:rPr lang="en-CA" sz="2800" dirty="0" smtClean="0"/>
              <a:t/>
            </a:r>
            <a:br>
              <a:rPr lang="en-CA" sz="2800" dirty="0" smtClean="0"/>
            </a:br>
            <a:r>
              <a:rPr lang="en-CA" sz="2800" dirty="0" smtClean="0"/>
              <a:t> </a:t>
            </a:r>
          </a:p>
          <a:p>
            <a:pPr marL="285750" indent="-285750">
              <a:buFont typeface="Arial" panose="020B0604020202020204" pitchFamily="34" charset="0"/>
              <a:buChar char="•"/>
            </a:pPr>
            <a:r>
              <a:rPr lang="en-CA" sz="2800" dirty="0" smtClean="0"/>
              <a:t/>
            </a:r>
            <a:br>
              <a:rPr lang="en-CA" sz="2800" dirty="0" smtClean="0"/>
            </a:br>
            <a:r>
              <a:rPr lang="en-CA" sz="2800" dirty="0" smtClean="0"/>
              <a:t> </a:t>
            </a:r>
            <a:endParaRPr lang="en-CA" sz="2800" dirty="0"/>
          </a:p>
        </p:txBody>
      </p:sp>
    </p:spTree>
    <p:extLst>
      <p:ext uri="{BB962C8B-B14F-4D97-AF65-F5344CB8AC3E}">
        <p14:creationId xmlns:p14="http://schemas.microsoft.com/office/powerpoint/2010/main" val="1693667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life?</a:t>
            </a:r>
            <a:endParaRPr lang="en-CA" dirty="0"/>
          </a:p>
        </p:txBody>
      </p:sp>
      <p:sp>
        <p:nvSpPr>
          <p:cNvPr id="3" name="Content Placeholder 2"/>
          <p:cNvSpPr>
            <a:spLocks noGrp="1"/>
          </p:cNvSpPr>
          <p:nvPr>
            <p:ph idx="1"/>
          </p:nvPr>
        </p:nvSpPr>
        <p:spPr>
          <a:xfrm>
            <a:off x="0" y="1690688"/>
            <a:ext cx="5880100" cy="5167312"/>
          </a:xfrm>
        </p:spPr>
        <p:txBody>
          <a:bodyPr>
            <a:normAutofit lnSpcReduction="10000"/>
          </a:bodyPr>
          <a:lstStyle/>
          <a:p>
            <a:r>
              <a:rPr lang="en-CA" dirty="0" smtClean="0"/>
              <a:t>What is life?</a:t>
            </a:r>
          </a:p>
          <a:p>
            <a:pPr marL="0" indent="0">
              <a:buNone/>
            </a:pPr>
            <a:endParaRPr lang="en-CA" dirty="0" smtClean="0"/>
          </a:p>
          <a:p>
            <a:r>
              <a:rPr lang="en-CA" dirty="0" smtClean="0"/>
              <a:t>How did life begin?</a:t>
            </a:r>
          </a:p>
          <a:p>
            <a:pPr marL="0" indent="0">
              <a:buNone/>
            </a:pPr>
            <a:endParaRPr lang="en-CA" dirty="0"/>
          </a:p>
          <a:p>
            <a:r>
              <a:rPr lang="en-CA" dirty="0" smtClean="0"/>
              <a:t>Theories on how life began</a:t>
            </a:r>
            <a:r>
              <a:rPr lang="en-CA" dirty="0" smtClean="0"/>
              <a:t>.</a:t>
            </a:r>
            <a:br>
              <a:rPr lang="en-CA" dirty="0" smtClean="0"/>
            </a:br>
            <a:r>
              <a:rPr lang="en-CA" dirty="0" smtClean="0"/>
              <a:t>- </a:t>
            </a:r>
            <a:r>
              <a:rPr lang="en-CA" dirty="0" smtClean="0">
                <a:hlinkClick r:id="rId2"/>
              </a:rPr>
              <a:t>Panspermia</a:t>
            </a:r>
            <a:r>
              <a:rPr lang="en-CA" dirty="0" smtClean="0"/>
              <a:t> </a:t>
            </a:r>
            <a:r>
              <a:rPr lang="en-CA" dirty="0" smtClean="0"/>
              <a:t>– </a:t>
            </a:r>
            <a:r>
              <a:rPr lang="en-CA" dirty="0" smtClean="0"/>
              <a:t>life </a:t>
            </a:r>
            <a:r>
              <a:rPr lang="en-CA" dirty="0"/>
              <a:t>originated elsewhere and that “seeded” Earth</a:t>
            </a:r>
          </a:p>
          <a:p>
            <a:pPr marL="0" indent="0">
              <a:buNone/>
            </a:pPr>
            <a:r>
              <a:rPr lang="en-CA" dirty="0"/>
              <a:t> 	- </a:t>
            </a:r>
            <a:r>
              <a:rPr lang="en-CA" dirty="0">
                <a:hlinkClick r:id="rId3"/>
              </a:rPr>
              <a:t>RNA World Hypothesis</a:t>
            </a:r>
            <a:r>
              <a:rPr lang="en-CA" dirty="0"/>
              <a:t> – RNA was the first molecule that could replicate as it is made from molecular components that can be found in the formation of Earth and stars.</a:t>
            </a:r>
            <a:endParaRPr lang="en-CA" dirty="0"/>
          </a:p>
        </p:txBody>
      </p:sp>
      <p:sp>
        <p:nvSpPr>
          <p:cNvPr id="4" name="TextBox 3"/>
          <p:cNvSpPr txBox="1"/>
          <p:nvPr/>
        </p:nvSpPr>
        <p:spPr>
          <a:xfrm>
            <a:off x="6718300" y="365125"/>
            <a:ext cx="5018690" cy="5816977"/>
          </a:xfrm>
          <a:prstGeom prst="rect">
            <a:avLst/>
          </a:prstGeom>
          <a:noFill/>
        </p:spPr>
        <p:txBody>
          <a:bodyPr wrap="square" rtlCol="0">
            <a:spAutoFit/>
          </a:bodyPr>
          <a:lstStyle/>
          <a:p>
            <a:r>
              <a:rPr lang="en-CA" sz="2400" dirty="0" smtClean="0"/>
              <a:t>Life is immensely complex!</a:t>
            </a:r>
          </a:p>
          <a:p>
            <a:endParaRPr lang="en-CA" sz="2400" dirty="0"/>
          </a:p>
          <a:p>
            <a:r>
              <a:rPr lang="en-CA" sz="2400" dirty="0" smtClean="0"/>
              <a:t>Crash Course Big History (Life Begins):</a:t>
            </a:r>
            <a:br>
              <a:rPr lang="en-CA" sz="2400" dirty="0" smtClean="0"/>
            </a:br>
            <a:r>
              <a:rPr lang="en-CA" sz="2400" dirty="0" smtClean="0">
                <a:hlinkClick r:id="rId4"/>
              </a:rPr>
              <a:t>https://www.youtube.com/watch?v=1WS712DHfmg</a:t>
            </a:r>
            <a:r>
              <a:rPr lang="en-CA" sz="2400" dirty="0" smtClean="0"/>
              <a:t> </a:t>
            </a:r>
          </a:p>
          <a:p>
            <a:r>
              <a:rPr lang="en-CA" sz="2800" dirty="0" smtClean="0"/>
              <a:t>Write out three points that stood out from the video:</a:t>
            </a:r>
          </a:p>
          <a:p>
            <a:endParaRPr lang="en-CA" sz="2800" dirty="0"/>
          </a:p>
          <a:p>
            <a:pPr marL="285750" indent="-285750">
              <a:buFont typeface="Arial" panose="020B0604020202020204" pitchFamily="34" charset="0"/>
              <a:buChar char="•"/>
            </a:pPr>
            <a:r>
              <a:rPr lang="en-CA" sz="2800" dirty="0" smtClean="0"/>
              <a:t> </a:t>
            </a:r>
            <a:br>
              <a:rPr lang="en-CA" sz="2800" dirty="0" smtClean="0"/>
            </a:br>
            <a:endParaRPr lang="en-CA" sz="2800" dirty="0" smtClean="0"/>
          </a:p>
          <a:p>
            <a:pPr marL="285750" indent="-285750">
              <a:buFont typeface="Arial" panose="020B0604020202020204" pitchFamily="34" charset="0"/>
              <a:buChar char="•"/>
            </a:pPr>
            <a:r>
              <a:rPr lang="en-CA" sz="2800" dirty="0" smtClean="0"/>
              <a:t/>
            </a:r>
            <a:br>
              <a:rPr lang="en-CA" sz="2800" dirty="0" smtClean="0"/>
            </a:br>
            <a:r>
              <a:rPr lang="en-CA" sz="2800" dirty="0" smtClean="0"/>
              <a:t> </a:t>
            </a:r>
          </a:p>
          <a:p>
            <a:pPr marL="285750" indent="-285750">
              <a:buFont typeface="Arial" panose="020B0604020202020204" pitchFamily="34" charset="0"/>
              <a:buChar char="•"/>
            </a:pPr>
            <a:r>
              <a:rPr lang="en-CA" sz="2800" dirty="0" smtClean="0"/>
              <a:t/>
            </a:r>
            <a:br>
              <a:rPr lang="en-CA" sz="2800" dirty="0" smtClean="0"/>
            </a:br>
            <a:r>
              <a:rPr lang="en-CA" sz="2800" dirty="0" smtClean="0"/>
              <a:t> </a:t>
            </a:r>
            <a:endParaRPr lang="en-CA" sz="2800" dirty="0"/>
          </a:p>
        </p:txBody>
      </p:sp>
    </p:spTree>
    <p:extLst>
      <p:ext uri="{BB962C8B-B14F-4D97-AF65-F5344CB8AC3E}">
        <p14:creationId xmlns:p14="http://schemas.microsoft.com/office/powerpoint/2010/main" val="3892774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makes something living?</a:t>
            </a:r>
            <a:endParaRPr lang="en-CA" dirty="0"/>
          </a:p>
        </p:txBody>
      </p:sp>
      <p:sp>
        <p:nvSpPr>
          <p:cNvPr id="3" name="Content Placeholder 2"/>
          <p:cNvSpPr>
            <a:spLocks noGrp="1"/>
          </p:cNvSpPr>
          <p:nvPr>
            <p:ph idx="1"/>
          </p:nvPr>
        </p:nvSpPr>
        <p:spPr>
          <a:xfrm>
            <a:off x="838200" y="1879600"/>
            <a:ext cx="10134600" cy="3987800"/>
          </a:xfrm>
        </p:spPr>
        <p:txBody>
          <a:bodyPr/>
          <a:lstStyle/>
          <a:p>
            <a:pPr marL="0" indent="0">
              <a:buNone/>
            </a:pPr>
            <a:r>
              <a:rPr lang="en-CA" sz="2800" dirty="0" smtClean="0"/>
              <a:t>Brainstorm at least five characteristics you think ALL living things share.</a:t>
            </a:r>
          </a:p>
          <a:p>
            <a:endParaRPr lang="en-CA" dirty="0"/>
          </a:p>
        </p:txBody>
      </p:sp>
    </p:spTree>
    <p:extLst>
      <p:ext uri="{BB962C8B-B14F-4D97-AF65-F5344CB8AC3E}">
        <p14:creationId xmlns:p14="http://schemas.microsoft.com/office/powerpoint/2010/main" val="989071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makes something living?</a:t>
            </a:r>
            <a:endParaRPr lang="en-CA" dirty="0"/>
          </a:p>
        </p:txBody>
      </p:sp>
      <p:sp>
        <p:nvSpPr>
          <p:cNvPr id="3" name="Content Placeholder 2"/>
          <p:cNvSpPr>
            <a:spLocks noGrp="1"/>
          </p:cNvSpPr>
          <p:nvPr>
            <p:ph idx="1"/>
          </p:nvPr>
        </p:nvSpPr>
        <p:spPr>
          <a:xfrm>
            <a:off x="838200" y="1690688"/>
            <a:ext cx="10134600" cy="4694346"/>
          </a:xfrm>
        </p:spPr>
        <p:txBody>
          <a:bodyPr>
            <a:normAutofit/>
          </a:bodyPr>
          <a:lstStyle/>
          <a:p>
            <a:pPr marL="0" indent="0">
              <a:buNone/>
            </a:pPr>
            <a:r>
              <a:rPr lang="en-CA" sz="2800" dirty="0" smtClean="0"/>
              <a:t>Brainstorm at least five characteristics you think ALL living things share.</a:t>
            </a:r>
          </a:p>
          <a:p>
            <a:r>
              <a:rPr lang="en-CA" dirty="0" smtClean="0"/>
              <a:t>“Movement</a:t>
            </a:r>
            <a:r>
              <a:rPr lang="en-CA" dirty="0" smtClean="0"/>
              <a:t>”*</a:t>
            </a:r>
            <a:endParaRPr lang="en-CA" dirty="0" smtClean="0"/>
          </a:p>
          <a:p>
            <a:r>
              <a:rPr lang="en-CA" dirty="0" smtClean="0"/>
              <a:t>Reproduction – exchange/pass on genetic information typically in the form of DNA</a:t>
            </a:r>
          </a:p>
          <a:p>
            <a:r>
              <a:rPr lang="en-CA" dirty="0" smtClean="0"/>
              <a:t>Growth</a:t>
            </a:r>
          </a:p>
          <a:p>
            <a:r>
              <a:rPr lang="en-CA" dirty="0" smtClean="0"/>
              <a:t>Energy processing (nutrition/waste)</a:t>
            </a:r>
          </a:p>
          <a:p>
            <a:r>
              <a:rPr lang="en-CA" dirty="0" smtClean="0"/>
              <a:t>Response to stimuli</a:t>
            </a:r>
          </a:p>
          <a:p>
            <a:r>
              <a:rPr lang="en-CA" dirty="0" smtClean="0"/>
              <a:t>Structure/Order</a:t>
            </a:r>
            <a:endParaRPr lang="en-CA" dirty="0"/>
          </a:p>
        </p:txBody>
      </p:sp>
    </p:spTree>
    <p:extLst>
      <p:ext uri="{BB962C8B-B14F-4D97-AF65-F5344CB8AC3E}">
        <p14:creationId xmlns:p14="http://schemas.microsoft.com/office/powerpoint/2010/main" val="1866741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might definitions of living be relative?</a:t>
            </a:r>
            <a:endParaRPr lang="en-CA" dirty="0"/>
          </a:p>
        </p:txBody>
      </p:sp>
      <p:sp>
        <p:nvSpPr>
          <p:cNvPr id="3" name="Content Placeholder 2"/>
          <p:cNvSpPr>
            <a:spLocks noGrp="1"/>
          </p:cNvSpPr>
          <p:nvPr>
            <p:ph idx="1"/>
          </p:nvPr>
        </p:nvSpPr>
        <p:spPr>
          <a:xfrm>
            <a:off x="444500" y="1825624"/>
            <a:ext cx="11480800" cy="4803775"/>
          </a:xfrm>
        </p:spPr>
        <p:txBody>
          <a:bodyPr>
            <a:normAutofit fontScale="92500" lnSpcReduction="10000"/>
          </a:bodyPr>
          <a:lstStyle/>
          <a:p>
            <a:r>
              <a:rPr lang="en-CA" dirty="0" smtClean="0"/>
              <a:t>Are</a:t>
            </a:r>
            <a:r>
              <a:rPr lang="en-CA" dirty="0" smtClean="0"/>
              <a:t> </a:t>
            </a:r>
            <a:r>
              <a:rPr lang="en-CA" dirty="0" smtClean="0"/>
              <a:t>there any arguments about something that is </a:t>
            </a:r>
            <a:r>
              <a:rPr lang="en-CA" dirty="0" smtClean="0"/>
              <a:t>living but defies or challenges what we think makes something living?</a:t>
            </a:r>
          </a:p>
          <a:p>
            <a:pPr marL="0" indent="0">
              <a:buNone/>
            </a:pPr>
            <a:endParaRPr lang="en-CA" dirty="0" smtClean="0"/>
          </a:p>
          <a:p>
            <a:r>
              <a:rPr lang="en-CA" dirty="0"/>
              <a:t>C</a:t>
            </a:r>
            <a:r>
              <a:rPr lang="en-CA" dirty="0" smtClean="0"/>
              <a:t>lassification </a:t>
            </a:r>
            <a:r>
              <a:rPr lang="en-CA" dirty="0" smtClean="0"/>
              <a:t>of “living” is a man-made concept, isn’t it</a:t>
            </a:r>
            <a:r>
              <a:rPr lang="en-CA" dirty="0" smtClean="0"/>
              <a:t>? Why is that important to acknowledge?</a:t>
            </a:r>
            <a:endParaRPr lang="en-CA" dirty="0" smtClean="0"/>
          </a:p>
          <a:p>
            <a:pPr marL="0" indent="0">
              <a:buNone/>
            </a:pPr>
            <a:endParaRPr lang="en-CA" dirty="0"/>
          </a:p>
          <a:p>
            <a:r>
              <a:rPr lang="en-CA" dirty="0" smtClean="0"/>
              <a:t>How has our </a:t>
            </a:r>
            <a:r>
              <a:rPr lang="en-CA" dirty="0" smtClean="0"/>
              <a:t>definition/description </a:t>
            </a:r>
            <a:r>
              <a:rPr lang="en-CA" dirty="0" smtClean="0"/>
              <a:t>of life changed over time? Why has this changed? What does this mean for the future</a:t>
            </a:r>
            <a:r>
              <a:rPr lang="en-CA" dirty="0" smtClean="0"/>
              <a:t>?</a:t>
            </a:r>
            <a:br>
              <a:rPr lang="en-CA" dirty="0" smtClean="0"/>
            </a:br>
            <a:endParaRPr lang="en-CA" dirty="0" smtClean="0"/>
          </a:p>
          <a:p>
            <a:pPr marL="0" indent="0">
              <a:buNone/>
            </a:pPr>
            <a:r>
              <a:rPr lang="en-CA" dirty="0" smtClean="0"/>
              <a:t>- </a:t>
            </a:r>
            <a:r>
              <a:rPr lang="en-CA" dirty="0" smtClean="0"/>
              <a:t>Aristotle’s </a:t>
            </a:r>
            <a:r>
              <a:rPr lang="en-CA" dirty="0" smtClean="0"/>
              <a:t>(~350 BCE)</a:t>
            </a:r>
          </a:p>
          <a:p>
            <a:pPr marL="0" indent="0">
              <a:buNone/>
            </a:pPr>
            <a:r>
              <a:rPr lang="en-CA" dirty="0" smtClean="0"/>
              <a:t>- Linnaeus (~1750 CE)</a:t>
            </a:r>
            <a:br>
              <a:rPr lang="en-CA" dirty="0" smtClean="0"/>
            </a:br>
            <a:endParaRPr lang="en-CA" i="1" dirty="0"/>
          </a:p>
        </p:txBody>
      </p:sp>
    </p:spTree>
    <p:extLst>
      <p:ext uri="{BB962C8B-B14F-4D97-AF65-F5344CB8AC3E}">
        <p14:creationId xmlns:p14="http://schemas.microsoft.com/office/powerpoint/2010/main" val="10385333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might definitions of living be relative?</a:t>
            </a:r>
            <a:endParaRPr lang="en-CA" dirty="0"/>
          </a:p>
        </p:txBody>
      </p:sp>
      <p:sp>
        <p:nvSpPr>
          <p:cNvPr id="3" name="Content Placeholder 2"/>
          <p:cNvSpPr>
            <a:spLocks noGrp="1"/>
          </p:cNvSpPr>
          <p:nvPr>
            <p:ph idx="1"/>
          </p:nvPr>
        </p:nvSpPr>
        <p:spPr>
          <a:xfrm>
            <a:off x="444500" y="1825624"/>
            <a:ext cx="11557000" cy="4803775"/>
          </a:xfrm>
        </p:spPr>
        <p:txBody>
          <a:bodyPr>
            <a:normAutofit fontScale="92500" lnSpcReduction="10000"/>
          </a:bodyPr>
          <a:lstStyle/>
          <a:p>
            <a:r>
              <a:rPr lang="en-CA" dirty="0" smtClean="0"/>
              <a:t>Are</a:t>
            </a:r>
            <a:r>
              <a:rPr lang="en-CA" dirty="0" smtClean="0"/>
              <a:t> </a:t>
            </a:r>
            <a:r>
              <a:rPr lang="en-CA" dirty="0" smtClean="0"/>
              <a:t>there any arguments about something that is </a:t>
            </a:r>
            <a:r>
              <a:rPr lang="en-CA" dirty="0" smtClean="0"/>
              <a:t>living but defies or challenges what we think makes something living?</a:t>
            </a:r>
          </a:p>
          <a:p>
            <a:pPr marL="0" indent="0">
              <a:buNone/>
            </a:pPr>
            <a:endParaRPr lang="en-CA" dirty="0" smtClean="0"/>
          </a:p>
          <a:p>
            <a:r>
              <a:rPr lang="en-CA" dirty="0"/>
              <a:t>C</a:t>
            </a:r>
            <a:r>
              <a:rPr lang="en-CA" dirty="0" smtClean="0"/>
              <a:t>lassification </a:t>
            </a:r>
            <a:r>
              <a:rPr lang="en-CA" dirty="0" smtClean="0"/>
              <a:t>of “living” is a man-made concept, isn’t it</a:t>
            </a:r>
            <a:r>
              <a:rPr lang="en-CA" dirty="0" smtClean="0"/>
              <a:t>? Why is that important to acknowledge?</a:t>
            </a:r>
            <a:endParaRPr lang="en-CA" dirty="0" smtClean="0"/>
          </a:p>
          <a:p>
            <a:pPr marL="0" indent="0">
              <a:buNone/>
            </a:pPr>
            <a:endParaRPr lang="en-CA" dirty="0"/>
          </a:p>
          <a:p>
            <a:r>
              <a:rPr lang="en-CA" dirty="0" smtClean="0"/>
              <a:t>How has our </a:t>
            </a:r>
            <a:r>
              <a:rPr lang="en-CA" dirty="0" smtClean="0"/>
              <a:t>definition/description </a:t>
            </a:r>
            <a:r>
              <a:rPr lang="en-CA" dirty="0" smtClean="0"/>
              <a:t>of life changed over time? Why has this changed? What does this mean for the future</a:t>
            </a:r>
            <a:r>
              <a:rPr lang="en-CA" dirty="0" smtClean="0"/>
              <a:t>?</a:t>
            </a:r>
            <a:br>
              <a:rPr lang="en-CA" dirty="0" smtClean="0"/>
            </a:br>
            <a:r>
              <a:rPr lang="en-CA" i="1" dirty="0"/>
              <a:t>New evidence emerges that enhance or refine our understanding of what life is.</a:t>
            </a:r>
            <a:endParaRPr lang="en-CA" dirty="0" smtClean="0"/>
          </a:p>
          <a:p>
            <a:pPr marL="0" indent="0">
              <a:buNone/>
            </a:pPr>
            <a:r>
              <a:rPr lang="en-CA" dirty="0" smtClean="0"/>
              <a:t>- </a:t>
            </a:r>
            <a:r>
              <a:rPr lang="en-CA" dirty="0" smtClean="0"/>
              <a:t>Aristotle’s </a:t>
            </a:r>
            <a:r>
              <a:rPr lang="en-CA" dirty="0" smtClean="0"/>
              <a:t>(~350 BCE</a:t>
            </a:r>
            <a:r>
              <a:rPr lang="en-CA" dirty="0" smtClean="0"/>
              <a:t>) -</a:t>
            </a:r>
            <a:endParaRPr lang="en-CA" dirty="0" smtClean="0"/>
          </a:p>
          <a:p>
            <a:pPr marL="0" indent="0">
              <a:buNone/>
            </a:pPr>
            <a:r>
              <a:rPr lang="en-CA" dirty="0" smtClean="0"/>
              <a:t>- Linnaeus (~1750 CE</a:t>
            </a:r>
            <a:r>
              <a:rPr lang="en-CA" dirty="0" smtClean="0"/>
              <a:t>) -</a:t>
            </a:r>
            <a:r>
              <a:rPr lang="en-CA" dirty="0" smtClean="0"/>
              <a:t/>
            </a:r>
            <a:br>
              <a:rPr lang="en-CA" dirty="0" smtClean="0"/>
            </a:br>
            <a:endParaRPr lang="en-CA" i="1" dirty="0"/>
          </a:p>
        </p:txBody>
      </p:sp>
    </p:spTree>
    <p:extLst>
      <p:ext uri="{BB962C8B-B14F-4D97-AF65-F5344CB8AC3E}">
        <p14:creationId xmlns:p14="http://schemas.microsoft.com/office/powerpoint/2010/main" val="966463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064172"/>
          </a:xfrm>
        </p:spPr>
        <p:txBody>
          <a:bodyPr/>
          <a:lstStyle/>
          <a:p>
            <a:r>
              <a:rPr lang="en-CA" dirty="0" smtClean="0"/>
              <a:t>Common Characteristics</a:t>
            </a:r>
            <a:endParaRPr lang="en-CA" dirty="0"/>
          </a:p>
        </p:txBody>
      </p:sp>
      <p:sp>
        <p:nvSpPr>
          <p:cNvPr id="3" name="Content Placeholder 2"/>
          <p:cNvSpPr>
            <a:spLocks noGrp="1"/>
          </p:cNvSpPr>
          <p:nvPr>
            <p:ph idx="1"/>
          </p:nvPr>
        </p:nvSpPr>
        <p:spPr>
          <a:xfrm>
            <a:off x="0" y="1749971"/>
            <a:ext cx="12192000" cy="3719788"/>
          </a:xfrm>
        </p:spPr>
        <p:txBody>
          <a:bodyPr>
            <a:noAutofit/>
          </a:bodyPr>
          <a:lstStyle/>
          <a:p>
            <a:r>
              <a:rPr lang="en-CA" sz="2400" b="1" dirty="0" smtClean="0"/>
              <a:t> </a:t>
            </a:r>
          </a:p>
          <a:p>
            <a:r>
              <a:rPr lang="en-CA" sz="2400" b="1" dirty="0" smtClean="0"/>
              <a:t> </a:t>
            </a:r>
          </a:p>
          <a:p>
            <a:r>
              <a:rPr lang="en-CA" sz="2400" b="1" dirty="0" smtClean="0"/>
              <a:t> </a:t>
            </a:r>
          </a:p>
          <a:p>
            <a:r>
              <a:rPr lang="en-CA" sz="2400" b="1" dirty="0" smtClean="0"/>
              <a:t>  </a:t>
            </a:r>
          </a:p>
          <a:p>
            <a:r>
              <a:rPr lang="en-CA" sz="2400" b="1" dirty="0" smtClean="0"/>
              <a:t>  </a:t>
            </a:r>
          </a:p>
          <a:p>
            <a:r>
              <a:rPr lang="en-CA" sz="2400" b="1" dirty="0" smtClean="0"/>
              <a:t> </a:t>
            </a:r>
          </a:p>
          <a:p>
            <a:r>
              <a:rPr lang="en-CA" sz="2400" b="1" dirty="0" smtClean="0"/>
              <a:t>  </a:t>
            </a:r>
          </a:p>
        </p:txBody>
      </p:sp>
      <p:pic>
        <p:nvPicPr>
          <p:cNvPr id="5" name="Picture 4">
            <a:hlinkClick r:id="rId2"/>
          </p:cNvPr>
          <p:cNvPicPr>
            <a:picLocks noChangeAspect="1"/>
          </p:cNvPicPr>
          <p:nvPr/>
        </p:nvPicPr>
        <p:blipFill rotWithShape="1">
          <a:blip r:embed="rId3"/>
          <a:srcRect b="78073"/>
          <a:stretch/>
        </p:blipFill>
        <p:spPr>
          <a:xfrm>
            <a:off x="6978773" y="3939"/>
            <a:ext cx="5213227" cy="1213947"/>
          </a:xfrm>
          <a:prstGeom prst="rect">
            <a:avLst/>
          </a:prstGeom>
        </p:spPr>
      </p:pic>
      <p:pic>
        <p:nvPicPr>
          <p:cNvPr id="6" name="Picture 5"/>
          <p:cNvPicPr>
            <a:picLocks noChangeAspect="1"/>
          </p:cNvPicPr>
          <p:nvPr/>
        </p:nvPicPr>
        <p:blipFill rotWithShape="1">
          <a:blip r:embed="rId4"/>
          <a:srcRect b="19215"/>
          <a:stretch/>
        </p:blipFill>
        <p:spPr>
          <a:xfrm>
            <a:off x="1381186" y="5469759"/>
            <a:ext cx="9601201" cy="1388241"/>
          </a:xfrm>
          <a:prstGeom prst="rect">
            <a:avLst/>
          </a:prstGeom>
        </p:spPr>
      </p:pic>
    </p:spTree>
    <p:extLst>
      <p:ext uri="{BB962C8B-B14F-4D97-AF65-F5344CB8AC3E}">
        <p14:creationId xmlns:p14="http://schemas.microsoft.com/office/powerpoint/2010/main" val="28173849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064172"/>
          </a:xfrm>
        </p:spPr>
        <p:txBody>
          <a:bodyPr/>
          <a:lstStyle/>
          <a:p>
            <a:r>
              <a:rPr lang="en-CA" dirty="0" smtClean="0"/>
              <a:t>Common Characteristics</a:t>
            </a:r>
            <a:endParaRPr lang="en-CA" dirty="0"/>
          </a:p>
        </p:txBody>
      </p:sp>
      <p:sp>
        <p:nvSpPr>
          <p:cNvPr id="3" name="Content Placeholder 2"/>
          <p:cNvSpPr>
            <a:spLocks noGrp="1"/>
          </p:cNvSpPr>
          <p:nvPr>
            <p:ph idx="1"/>
          </p:nvPr>
        </p:nvSpPr>
        <p:spPr>
          <a:xfrm>
            <a:off x="0" y="1749971"/>
            <a:ext cx="12192000" cy="3648301"/>
          </a:xfrm>
        </p:spPr>
        <p:txBody>
          <a:bodyPr>
            <a:noAutofit/>
          </a:bodyPr>
          <a:lstStyle/>
          <a:p>
            <a:r>
              <a:rPr lang="en-CA" sz="2400" b="1" dirty="0" smtClean="0"/>
              <a:t>Order – </a:t>
            </a:r>
            <a:r>
              <a:rPr lang="en-CA" sz="2400" dirty="0" smtClean="0"/>
              <a:t>organisms require some form of </a:t>
            </a:r>
            <a:r>
              <a:rPr lang="en-CA" sz="2400" dirty="0" smtClean="0"/>
              <a:t>order/organization to function</a:t>
            </a:r>
            <a:endParaRPr lang="en-CA" sz="2400" dirty="0" smtClean="0"/>
          </a:p>
          <a:p>
            <a:r>
              <a:rPr lang="en-CA" sz="2400" b="1" dirty="0"/>
              <a:t>E</a:t>
            </a:r>
            <a:r>
              <a:rPr lang="en-CA" sz="2400" b="1" dirty="0" smtClean="0"/>
              <a:t>nergy </a:t>
            </a:r>
            <a:r>
              <a:rPr lang="en-CA" sz="2400" b="1" dirty="0" smtClean="0"/>
              <a:t>processing </a:t>
            </a:r>
            <a:r>
              <a:rPr lang="en-CA" sz="2400" b="1" dirty="0" smtClean="0"/>
              <a:t>– </a:t>
            </a:r>
            <a:r>
              <a:rPr lang="en-CA" sz="2400" dirty="0" smtClean="0"/>
              <a:t>organisms need a means to capture and use energy to perform functions.</a:t>
            </a:r>
            <a:endParaRPr lang="en-CA" sz="2400" dirty="0" smtClean="0"/>
          </a:p>
          <a:p>
            <a:r>
              <a:rPr lang="en-CA" sz="2400" b="1" dirty="0" smtClean="0"/>
              <a:t>Response to stimuli </a:t>
            </a:r>
            <a:r>
              <a:rPr lang="en-CA" sz="2400" b="1" dirty="0" smtClean="0"/>
              <a:t>– </a:t>
            </a:r>
            <a:r>
              <a:rPr lang="en-CA" sz="2400" dirty="0" smtClean="0"/>
              <a:t>organisms must possess a means to sense/respond to their environment</a:t>
            </a:r>
            <a:endParaRPr lang="en-CA" sz="2400" b="1" dirty="0" smtClean="0"/>
          </a:p>
          <a:p>
            <a:r>
              <a:rPr lang="en-CA" sz="2400" b="1" dirty="0" smtClean="0"/>
              <a:t>Growth </a:t>
            </a:r>
            <a:r>
              <a:rPr lang="en-CA" sz="2400" b="1" dirty="0" smtClean="0"/>
              <a:t>and </a:t>
            </a:r>
            <a:r>
              <a:rPr lang="en-CA" sz="2400" b="1" dirty="0" smtClean="0"/>
              <a:t>development </a:t>
            </a:r>
            <a:r>
              <a:rPr lang="en-CA" sz="2400" dirty="0" smtClean="0"/>
              <a:t>– organisms typically follow a pattern of growth and development</a:t>
            </a:r>
            <a:endParaRPr lang="en-CA" sz="2400" b="1" dirty="0" smtClean="0"/>
          </a:p>
          <a:p>
            <a:r>
              <a:rPr lang="en-CA" sz="2400" b="1" dirty="0" smtClean="0"/>
              <a:t>Reproduction –</a:t>
            </a:r>
            <a:r>
              <a:rPr lang="en-CA" sz="2400" dirty="0" smtClean="0"/>
              <a:t> organisms need some capacity to replicate or generate offspring</a:t>
            </a:r>
            <a:endParaRPr lang="en-CA" sz="2400" b="1" dirty="0" smtClean="0"/>
          </a:p>
          <a:p>
            <a:r>
              <a:rPr lang="en-CA" sz="2400" b="1" dirty="0" smtClean="0"/>
              <a:t>Homeostasis/regulation </a:t>
            </a:r>
            <a:r>
              <a:rPr lang="en-CA" sz="2400" dirty="0" smtClean="0"/>
              <a:t>– organisms have processes to maintain balance and optimal functioning</a:t>
            </a:r>
            <a:endParaRPr lang="en-CA" sz="2400" b="1" dirty="0" smtClean="0"/>
          </a:p>
          <a:p>
            <a:r>
              <a:rPr lang="en-CA" sz="2400" b="1" dirty="0" smtClean="0"/>
              <a:t>Adaptation – </a:t>
            </a:r>
            <a:r>
              <a:rPr lang="en-CA" sz="2400" dirty="0" smtClean="0"/>
              <a:t>organisms have traits or characteristics that make them successful in certain environments</a:t>
            </a:r>
            <a:endParaRPr lang="en-CA" sz="2400" b="1" dirty="0" smtClean="0"/>
          </a:p>
        </p:txBody>
      </p:sp>
      <p:pic>
        <p:nvPicPr>
          <p:cNvPr id="4" name="Picture 3"/>
          <p:cNvPicPr>
            <a:picLocks noChangeAspect="1"/>
          </p:cNvPicPr>
          <p:nvPr/>
        </p:nvPicPr>
        <p:blipFill rotWithShape="1">
          <a:blip r:embed="rId2"/>
          <a:srcRect b="19215"/>
          <a:stretch/>
        </p:blipFill>
        <p:spPr>
          <a:xfrm>
            <a:off x="1381186" y="5469759"/>
            <a:ext cx="9601201" cy="1388241"/>
          </a:xfrm>
          <a:prstGeom prst="rect">
            <a:avLst/>
          </a:prstGeom>
        </p:spPr>
      </p:pic>
      <p:pic>
        <p:nvPicPr>
          <p:cNvPr id="5" name="Picture 4">
            <a:hlinkClick r:id="rId3"/>
          </p:cNvPr>
          <p:cNvPicPr>
            <a:picLocks noChangeAspect="1"/>
          </p:cNvPicPr>
          <p:nvPr/>
        </p:nvPicPr>
        <p:blipFill rotWithShape="1">
          <a:blip r:embed="rId4"/>
          <a:srcRect b="78073"/>
          <a:stretch/>
        </p:blipFill>
        <p:spPr>
          <a:xfrm>
            <a:off x="6978773" y="3939"/>
            <a:ext cx="5213227" cy="1213947"/>
          </a:xfrm>
          <a:prstGeom prst="rect">
            <a:avLst/>
          </a:prstGeom>
        </p:spPr>
      </p:pic>
    </p:spTree>
    <p:extLst>
      <p:ext uri="{BB962C8B-B14F-4D97-AF65-F5344CB8AC3E}">
        <p14:creationId xmlns:p14="http://schemas.microsoft.com/office/powerpoint/2010/main" val="1504569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1244600" y="259382"/>
            <a:ext cx="10561213" cy="6138244"/>
            <a:chOff x="610" y="678"/>
            <a:chExt cx="4402" cy="3376"/>
          </a:xfrm>
        </p:grpSpPr>
        <p:grpSp>
          <p:nvGrpSpPr>
            <p:cNvPr id="5" name="Group 5"/>
            <p:cNvGrpSpPr>
              <a:grpSpLocks/>
            </p:cNvGrpSpPr>
            <p:nvPr/>
          </p:nvGrpSpPr>
          <p:grpSpPr bwMode="auto">
            <a:xfrm>
              <a:off x="610" y="678"/>
              <a:ext cx="3684" cy="3376"/>
              <a:chOff x="610" y="678"/>
              <a:chExt cx="3684" cy="3376"/>
            </a:xfrm>
          </p:grpSpPr>
          <p:pic>
            <p:nvPicPr>
              <p:cNvPr id="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7" y="678"/>
                <a:ext cx="2927" cy="3280"/>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7"/>
              <p:cNvSpPr txBox="1">
                <a:spLocks noChangeArrowheads="1"/>
              </p:cNvSpPr>
              <p:nvPr/>
            </p:nvSpPr>
            <p:spPr bwMode="auto">
              <a:xfrm>
                <a:off x="610" y="3862"/>
                <a:ext cx="643" cy="19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a:r>
                  <a:rPr lang="en-US" altLang="en-US" sz="1400" b="1"/>
                  <a:t>Figure 1.2</a:t>
                </a:r>
              </a:p>
            </p:txBody>
          </p:sp>
        </p:grpSp>
        <p:grpSp>
          <p:nvGrpSpPr>
            <p:cNvPr id="6" name="Group 8"/>
            <p:cNvGrpSpPr>
              <a:grpSpLocks/>
            </p:cNvGrpSpPr>
            <p:nvPr/>
          </p:nvGrpSpPr>
          <p:grpSpPr bwMode="auto">
            <a:xfrm>
              <a:off x="1584" y="1671"/>
              <a:ext cx="3428" cy="2172"/>
              <a:chOff x="1584" y="1671"/>
              <a:chExt cx="3428" cy="2172"/>
            </a:xfrm>
          </p:grpSpPr>
          <p:sp>
            <p:nvSpPr>
              <p:cNvPr id="7" name="Text Box 9"/>
              <p:cNvSpPr txBox="1">
                <a:spLocks noChangeArrowheads="1"/>
              </p:cNvSpPr>
              <p:nvPr/>
            </p:nvSpPr>
            <p:spPr bwMode="auto">
              <a:xfrm>
                <a:off x="3668" y="1969"/>
                <a:ext cx="1344"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(c) </a:t>
                </a:r>
                <a:endParaRPr kumimoji="1" lang="en-US" altLang="en-US" sz="1200" dirty="0"/>
              </a:p>
            </p:txBody>
          </p:sp>
          <p:sp>
            <p:nvSpPr>
              <p:cNvPr id="8" name="Text Box 10"/>
              <p:cNvSpPr txBox="1">
                <a:spLocks noChangeArrowheads="1"/>
              </p:cNvSpPr>
              <p:nvPr/>
            </p:nvSpPr>
            <p:spPr bwMode="auto">
              <a:xfrm>
                <a:off x="1584" y="1815"/>
                <a:ext cx="1056"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(a) </a:t>
                </a:r>
                <a:r>
                  <a:rPr kumimoji="1" lang="en-US" altLang="en-US" sz="1200" b="1" dirty="0" smtClean="0"/>
                  <a:t> </a:t>
                </a:r>
                <a:r>
                  <a:rPr kumimoji="1" lang="en-US" altLang="en-US" sz="1200" dirty="0" smtClean="0"/>
                  <a:t> </a:t>
                </a:r>
                <a:endParaRPr kumimoji="1" lang="en-US" altLang="en-US" sz="1200" dirty="0"/>
              </a:p>
            </p:txBody>
          </p:sp>
          <p:sp>
            <p:nvSpPr>
              <p:cNvPr id="9" name="Text Box 11"/>
              <p:cNvSpPr txBox="1">
                <a:spLocks noChangeArrowheads="1"/>
              </p:cNvSpPr>
              <p:nvPr/>
            </p:nvSpPr>
            <p:spPr bwMode="auto">
              <a:xfrm>
                <a:off x="1587" y="3187"/>
                <a:ext cx="1056"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(d) </a:t>
                </a:r>
                <a:r>
                  <a:rPr kumimoji="1" lang="en-US" altLang="en-US" sz="1200" dirty="0" smtClean="0"/>
                  <a:t> </a:t>
                </a:r>
                <a:endParaRPr kumimoji="1" lang="en-US" altLang="en-US" sz="1200" dirty="0"/>
              </a:p>
            </p:txBody>
          </p:sp>
          <p:sp>
            <p:nvSpPr>
              <p:cNvPr id="10" name="Text Box 12"/>
              <p:cNvSpPr txBox="1">
                <a:spLocks noChangeArrowheads="1"/>
              </p:cNvSpPr>
              <p:nvPr/>
            </p:nvSpPr>
            <p:spPr bwMode="auto">
              <a:xfrm>
                <a:off x="3570" y="3634"/>
                <a:ext cx="1296"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(g) </a:t>
                </a:r>
                <a:r>
                  <a:rPr kumimoji="1" lang="en-US" altLang="en-US" sz="1200" dirty="0" smtClean="0"/>
                  <a:t> </a:t>
                </a:r>
                <a:endParaRPr kumimoji="1" lang="en-US" altLang="en-US" sz="1200" dirty="0"/>
              </a:p>
            </p:txBody>
          </p:sp>
          <p:sp>
            <p:nvSpPr>
              <p:cNvPr id="11" name="Text Box 13"/>
              <p:cNvSpPr txBox="1">
                <a:spLocks noChangeArrowheads="1"/>
              </p:cNvSpPr>
              <p:nvPr/>
            </p:nvSpPr>
            <p:spPr bwMode="auto">
              <a:xfrm>
                <a:off x="2317" y="3690"/>
                <a:ext cx="1160"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(f) </a:t>
                </a:r>
                <a:r>
                  <a:rPr kumimoji="1" lang="en-US" altLang="en-US" sz="1200" b="1" dirty="0" smtClean="0"/>
                  <a:t> </a:t>
                </a:r>
                <a:endParaRPr kumimoji="1" lang="en-US" altLang="en-US" sz="1200" dirty="0"/>
              </a:p>
            </p:txBody>
          </p:sp>
          <p:sp>
            <p:nvSpPr>
              <p:cNvPr id="12" name="Text Box 14"/>
              <p:cNvSpPr txBox="1">
                <a:spLocks noChangeArrowheads="1"/>
              </p:cNvSpPr>
              <p:nvPr/>
            </p:nvSpPr>
            <p:spPr bwMode="auto">
              <a:xfrm>
                <a:off x="2529" y="1671"/>
                <a:ext cx="1248"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(b) </a:t>
                </a:r>
                <a:r>
                  <a:rPr kumimoji="1" lang="en-US" altLang="en-US" sz="1200" b="1" dirty="0" smtClean="0"/>
                  <a:t> </a:t>
                </a:r>
                <a:endParaRPr kumimoji="1" lang="en-US" altLang="en-US" sz="1200" dirty="0"/>
              </a:p>
            </p:txBody>
          </p:sp>
          <p:sp>
            <p:nvSpPr>
              <p:cNvPr id="13" name="Text Box 15"/>
              <p:cNvSpPr txBox="1">
                <a:spLocks noChangeArrowheads="1"/>
              </p:cNvSpPr>
              <p:nvPr/>
            </p:nvSpPr>
            <p:spPr bwMode="auto">
              <a:xfrm>
                <a:off x="2383" y="3073"/>
                <a:ext cx="1296" cy="15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(e) </a:t>
                </a:r>
                <a:r>
                  <a:rPr kumimoji="1" lang="en-US" altLang="en-US" sz="1200" b="1" dirty="0" smtClean="0"/>
                  <a:t> </a:t>
                </a:r>
                <a:endParaRPr kumimoji="1" lang="en-US" altLang="en-US" sz="1200" dirty="0"/>
              </a:p>
            </p:txBody>
          </p:sp>
        </p:grpSp>
      </p:grpSp>
    </p:spTree>
    <p:extLst>
      <p:ext uri="{BB962C8B-B14F-4D97-AF65-F5344CB8AC3E}">
        <p14:creationId xmlns:p14="http://schemas.microsoft.com/office/powerpoint/2010/main" val="800047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952500" y="322882"/>
            <a:ext cx="10561213" cy="6138244"/>
            <a:chOff x="610" y="678"/>
            <a:chExt cx="4402" cy="3376"/>
          </a:xfrm>
        </p:grpSpPr>
        <p:grpSp>
          <p:nvGrpSpPr>
            <p:cNvPr id="5" name="Group 5"/>
            <p:cNvGrpSpPr>
              <a:grpSpLocks/>
            </p:cNvGrpSpPr>
            <p:nvPr/>
          </p:nvGrpSpPr>
          <p:grpSpPr bwMode="auto">
            <a:xfrm>
              <a:off x="610" y="678"/>
              <a:ext cx="3684" cy="3376"/>
              <a:chOff x="610" y="678"/>
              <a:chExt cx="3684" cy="3376"/>
            </a:xfrm>
          </p:grpSpPr>
          <p:pic>
            <p:nvPicPr>
              <p:cNvPr id="1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7" y="678"/>
                <a:ext cx="2927" cy="3280"/>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7"/>
              <p:cNvSpPr txBox="1">
                <a:spLocks noChangeArrowheads="1"/>
              </p:cNvSpPr>
              <p:nvPr/>
            </p:nvSpPr>
            <p:spPr bwMode="auto">
              <a:xfrm>
                <a:off x="610" y="3862"/>
                <a:ext cx="643" cy="19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algn="ctr"/>
                <a:r>
                  <a:rPr lang="en-US" altLang="en-US" sz="1400" b="1"/>
                  <a:t>Figure 1.2</a:t>
                </a:r>
              </a:p>
            </p:txBody>
          </p:sp>
        </p:grpSp>
        <p:grpSp>
          <p:nvGrpSpPr>
            <p:cNvPr id="6" name="Group 8"/>
            <p:cNvGrpSpPr>
              <a:grpSpLocks/>
            </p:cNvGrpSpPr>
            <p:nvPr/>
          </p:nvGrpSpPr>
          <p:grpSpPr bwMode="auto">
            <a:xfrm>
              <a:off x="1584" y="1603"/>
              <a:ext cx="3428" cy="2307"/>
              <a:chOff x="1584" y="1603"/>
              <a:chExt cx="3428" cy="2307"/>
            </a:xfrm>
          </p:grpSpPr>
          <p:sp>
            <p:nvSpPr>
              <p:cNvPr id="7" name="Text Box 9"/>
              <p:cNvSpPr txBox="1">
                <a:spLocks noChangeArrowheads="1"/>
              </p:cNvSpPr>
              <p:nvPr/>
            </p:nvSpPr>
            <p:spPr bwMode="auto">
              <a:xfrm>
                <a:off x="3668" y="1901"/>
                <a:ext cx="1344" cy="28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(c) Response to the   </a:t>
                </a:r>
                <a:br>
                  <a:rPr kumimoji="1" lang="en-US" altLang="en-US" sz="1200" b="1" dirty="0"/>
                </a:br>
                <a:r>
                  <a:rPr kumimoji="1" lang="en-US" altLang="en-US" sz="1200" b="1" dirty="0"/>
                  <a:t>     environment</a:t>
                </a:r>
                <a:endParaRPr kumimoji="1" lang="en-US" altLang="en-US" sz="1200" dirty="0"/>
              </a:p>
            </p:txBody>
          </p:sp>
          <p:sp>
            <p:nvSpPr>
              <p:cNvPr id="8" name="Text Box 10"/>
              <p:cNvSpPr txBox="1">
                <a:spLocks noChangeArrowheads="1"/>
              </p:cNvSpPr>
              <p:nvPr/>
            </p:nvSpPr>
            <p:spPr bwMode="auto">
              <a:xfrm>
                <a:off x="1584" y="1805"/>
                <a:ext cx="1056" cy="17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a:t>(a) Order</a:t>
                </a:r>
                <a:r>
                  <a:rPr kumimoji="1" lang="en-US" altLang="en-US" sz="1200"/>
                  <a:t> </a:t>
                </a:r>
              </a:p>
            </p:txBody>
          </p:sp>
          <p:sp>
            <p:nvSpPr>
              <p:cNvPr id="9" name="Text Box 11"/>
              <p:cNvSpPr txBox="1">
                <a:spLocks noChangeArrowheads="1"/>
              </p:cNvSpPr>
              <p:nvPr/>
            </p:nvSpPr>
            <p:spPr bwMode="auto">
              <a:xfrm>
                <a:off x="1587" y="3177"/>
                <a:ext cx="1056" cy="17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a:t>(d) Regulation</a:t>
                </a:r>
                <a:r>
                  <a:rPr kumimoji="1" lang="en-US" altLang="en-US" sz="1200"/>
                  <a:t> </a:t>
                </a:r>
              </a:p>
            </p:txBody>
          </p:sp>
          <p:sp>
            <p:nvSpPr>
              <p:cNvPr id="10" name="Text Box 12"/>
              <p:cNvSpPr txBox="1">
                <a:spLocks noChangeArrowheads="1"/>
              </p:cNvSpPr>
              <p:nvPr/>
            </p:nvSpPr>
            <p:spPr bwMode="auto">
              <a:xfrm>
                <a:off x="3570" y="3624"/>
                <a:ext cx="1296" cy="17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a:t>(g) Reproduction</a:t>
                </a:r>
                <a:r>
                  <a:rPr kumimoji="1" lang="en-US" altLang="en-US" sz="1200"/>
                  <a:t> </a:t>
                </a:r>
              </a:p>
            </p:txBody>
          </p:sp>
          <p:sp>
            <p:nvSpPr>
              <p:cNvPr id="11" name="Text Box 13"/>
              <p:cNvSpPr txBox="1">
                <a:spLocks noChangeArrowheads="1"/>
              </p:cNvSpPr>
              <p:nvPr/>
            </p:nvSpPr>
            <p:spPr bwMode="auto">
              <a:xfrm>
                <a:off x="2317" y="3622"/>
                <a:ext cx="1160" cy="28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a:t>(f) Growth and  </a:t>
                </a:r>
                <a:br>
                  <a:rPr kumimoji="1" lang="en-US" altLang="en-US" sz="1200" b="1"/>
                </a:br>
                <a:r>
                  <a:rPr kumimoji="1" lang="en-US" altLang="en-US" sz="1200" b="1"/>
                  <a:t>    development</a:t>
                </a:r>
                <a:endParaRPr kumimoji="1" lang="en-US" altLang="en-US" sz="1200"/>
              </a:p>
            </p:txBody>
          </p:sp>
          <p:sp>
            <p:nvSpPr>
              <p:cNvPr id="12" name="Text Box 14"/>
              <p:cNvSpPr txBox="1">
                <a:spLocks noChangeArrowheads="1"/>
              </p:cNvSpPr>
              <p:nvPr/>
            </p:nvSpPr>
            <p:spPr bwMode="auto">
              <a:xfrm>
                <a:off x="2529" y="1603"/>
                <a:ext cx="1248" cy="28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dirty="0"/>
                  <a:t>(b) Evolutionary </a:t>
                </a:r>
                <a:br>
                  <a:rPr kumimoji="1" lang="en-US" altLang="en-US" sz="1200" b="1" dirty="0"/>
                </a:br>
                <a:r>
                  <a:rPr kumimoji="1" lang="en-US" altLang="en-US" sz="1200" b="1" dirty="0"/>
                  <a:t>      adaptation </a:t>
                </a:r>
                <a:endParaRPr kumimoji="1" lang="en-US" altLang="en-US" sz="1200" dirty="0"/>
              </a:p>
            </p:txBody>
          </p:sp>
          <p:sp>
            <p:nvSpPr>
              <p:cNvPr id="13" name="Text Box 15"/>
              <p:cNvSpPr txBox="1">
                <a:spLocks noChangeArrowheads="1"/>
              </p:cNvSpPr>
              <p:nvPr/>
            </p:nvSpPr>
            <p:spPr bwMode="auto">
              <a:xfrm>
                <a:off x="2383" y="3005"/>
                <a:ext cx="1296" cy="28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pPr algn="l">
                  <a:spcBef>
                    <a:spcPct val="50000"/>
                  </a:spcBef>
                </a:pPr>
                <a:r>
                  <a:rPr kumimoji="1" lang="en-US" altLang="en-US" sz="1200" b="1"/>
                  <a:t>(e) Energy </a:t>
                </a:r>
                <a:br>
                  <a:rPr kumimoji="1" lang="en-US" altLang="en-US" sz="1200" b="1"/>
                </a:br>
                <a:r>
                  <a:rPr kumimoji="1" lang="en-US" altLang="en-US" sz="1200" b="1"/>
                  <a:t>     processing</a:t>
                </a:r>
                <a:r>
                  <a:rPr kumimoji="1" lang="en-US" altLang="en-US" sz="1200"/>
                  <a:t> </a:t>
                </a:r>
              </a:p>
            </p:txBody>
          </p:sp>
        </p:grpSp>
      </p:grpSp>
    </p:spTree>
    <p:extLst>
      <p:ext uri="{BB962C8B-B14F-4D97-AF65-F5344CB8AC3E}">
        <p14:creationId xmlns:p14="http://schemas.microsoft.com/office/powerpoint/2010/main" val="3071233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Viruses and </a:t>
            </a:r>
            <a:r>
              <a:rPr lang="en-CA" dirty="0" err="1" smtClean="0"/>
              <a:t>OpenStax</a:t>
            </a:r>
            <a:r>
              <a:rPr lang="en-CA" dirty="0" smtClean="0"/>
              <a:t/>
            </a:r>
            <a:br>
              <a:rPr lang="en-CA" dirty="0" smtClean="0"/>
            </a:br>
            <a:r>
              <a:rPr lang="en-US" sz="2400" dirty="0"/>
              <a:t>Debate whether or not entities such as viruses, </a:t>
            </a:r>
            <a:r>
              <a:rPr lang="en-US" sz="2400" dirty="0" err="1"/>
              <a:t>viroids</a:t>
            </a:r>
            <a:r>
              <a:rPr lang="en-US" sz="2400" dirty="0"/>
              <a:t> and prions should be considered alive. (S, STSE)</a:t>
            </a:r>
            <a:endParaRPr lang="en-CA" sz="2400" dirty="0"/>
          </a:p>
        </p:txBody>
      </p:sp>
      <p:sp>
        <p:nvSpPr>
          <p:cNvPr id="3" name="Content Placeholder 2"/>
          <p:cNvSpPr>
            <a:spLocks noGrp="1"/>
          </p:cNvSpPr>
          <p:nvPr>
            <p:ph idx="1"/>
          </p:nvPr>
        </p:nvSpPr>
        <p:spPr/>
        <p:txBody>
          <a:bodyPr/>
          <a:lstStyle/>
          <a:p>
            <a:r>
              <a:rPr lang="en-CA" sz="2800" dirty="0" smtClean="0"/>
              <a:t>Using OpenStax Biology Text – Answer the associated questions on the assignment.</a:t>
            </a:r>
            <a:br>
              <a:rPr lang="en-CA" sz="2800" dirty="0" smtClean="0"/>
            </a:br>
            <a:r>
              <a:rPr lang="en-CA" sz="2800" dirty="0" smtClean="0"/>
              <a:t/>
            </a:r>
            <a:br>
              <a:rPr lang="en-CA" sz="2800" dirty="0" smtClean="0"/>
            </a:br>
            <a:r>
              <a:rPr lang="en-CA" sz="2800" dirty="0" smtClean="0"/>
              <a:t/>
            </a:r>
            <a:br>
              <a:rPr lang="en-CA" sz="2800" dirty="0" smtClean="0"/>
            </a:br>
            <a:endParaRPr lang="en-CA" dirty="0"/>
          </a:p>
          <a:p>
            <a:r>
              <a:rPr lang="en-CA" sz="2800" dirty="0" smtClean="0"/>
              <a:t>Do you consider viruses alive?</a:t>
            </a:r>
          </a:p>
        </p:txBody>
      </p:sp>
    </p:spTree>
    <p:extLst>
      <p:ext uri="{BB962C8B-B14F-4D97-AF65-F5344CB8AC3E}">
        <p14:creationId xmlns:p14="http://schemas.microsoft.com/office/powerpoint/2010/main" val="896921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Cell Theory</a:t>
            </a:r>
            <a:br>
              <a:rPr lang="en-CA" dirty="0" smtClean="0"/>
            </a:br>
            <a:r>
              <a:rPr lang="en-US" sz="2200" dirty="0" smtClean="0"/>
              <a:t>Examine </a:t>
            </a:r>
            <a:r>
              <a:rPr lang="en-US" sz="2200" dirty="0"/>
              <a:t>the impact of the cell theory and advances in microscopy on past and current scientific definitions of life. (K, STSE, A)</a:t>
            </a:r>
            <a:endParaRPr lang="en-CA" dirty="0"/>
          </a:p>
        </p:txBody>
      </p:sp>
      <p:sp>
        <p:nvSpPr>
          <p:cNvPr id="3" name="Content Placeholder 2"/>
          <p:cNvSpPr>
            <a:spLocks noGrp="1"/>
          </p:cNvSpPr>
          <p:nvPr>
            <p:ph idx="1"/>
          </p:nvPr>
        </p:nvSpPr>
        <p:spPr/>
        <p:txBody>
          <a:bodyPr>
            <a:normAutofit/>
          </a:bodyPr>
          <a:lstStyle/>
          <a:p>
            <a:r>
              <a:rPr lang="en-US" sz="2400" dirty="0" smtClean="0"/>
              <a:t> </a:t>
            </a:r>
            <a:br>
              <a:rPr lang="en-US" sz="2400" dirty="0" smtClean="0"/>
            </a:br>
            <a:endParaRPr lang="en-US" sz="2400" dirty="0"/>
          </a:p>
          <a:p>
            <a:r>
              <a:rPr lang="en-US" sz="2400" dirty="0" smtClean="0"/>
              <a:t> </a:t>
            </a:r>
            <a:br>
              <a:rPr lang="en-US" sz="2400" dirty="0" smtClean="0"/>
            </a:br>
            <a:endParaRPr lang="en-US" sz="2400" dirty="0"/>
          </a:p>
          <a:p>
            <a:r>
              <a:rPr lang="en-US" sz="2400" dirty="0" smtClean="0"/>
              <a:t> </a:t>
            </a:r>
            <a:br>
              <a:rPr lang="en-US" sz="2400" dirty="0" smtClean="0"/>
            </a:br>
            <a:endParaRPr lang="en-US" sz="2400" dirty="0"/>
          </a:p>
          <a:p>
            <a:endParaRPr lang="en-US" sz="2400" dirty="0" smtClean="0"/>
          </a:p>
          <a:p>
            <a:pPr marL="0" indent="0">
              <a:buNone/>
            </a:pPr>
            <a:r>
              <a:rPr lang="en-US" sz="2400" b="1" dirty="0" smtClean="0"/>
              <a:t>Importance</a:t>
            </a:r>
            <a:r>
              <a:rPr lang="en-US" sz="2400" dirty="0" smtClean="0"/>
              <a:t>:</a:t>
            </a:r>
            <a:endParaRPr lang="en-CA" dirty="0"/>
          </a:p>
        </p:txBody>
      </p:sp>
    </p:spTree>
    <p:extLst>
      <p:ext uri="{BB962C8B-B14F-4D97-AF65-F5344CB8AC3E}">
        <p14:creationId xmlns:p14="http://schemas.microsoft.com/office/powerpoint/2010/main" val="2460168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Cell Theory</a:t>
            </a:r>
            <a:br>
              <a:rPr lang="en-CA" dirty="0" smtClean="0"/>
            </a:br>
            <a:r>
              <a:rPr lang="en-US" sz="2200" dirty="0" smtClean="0"/>
              <a:t>Examine </a:t>
            </a:r>
            <a:r>
              <a:rPr lang="en-US" sz="2200" dirty="0"/>
              <a:t>the impact of the cell theory and advances in microscopy on past and current scientific definitions of life. (K, STSE, A)</a:t>
            </a:r>
            <a:endParaRPr lang="en-CA" dirty="0"/>
          </a:p>
        </p:txBody>
      </p:sp>
      <p:sp>
        <p:nvSpPr>
          <p:cNvPr id="3" name="Content Placeholder 2"/>
          <p:cNvSpPr>
            <a:spLocks noGrp="1"/>
          </p:cNvSpPr>
          <p:nvPr>
            <p:ph idx="1"/>
          </p:nvPr>
        </p:nvSpPr>
        <p:spPr/>
        <p:txBody>
          <a:bodyPr>
            <a:normAutofit/>
          </a:bodyPr>
          <a:lstStyle/>
          <a:p>
            <a:r>
              <a:rPr lang="en-US" sz="2400" dirty="0"/>
              <a:t>All living organisms are composed of one or more cells. (However, this is controversial because non-cellular life such as viruses are disputed as a life form</a:t>
            </a:r>
            <a:r>
              <a:rPr lang="en-US" sz="2400" dirty="0" smtClean="0"/>
              <a:t>.)</a:t>
            </a:r>
            <a:r>
              <a:rPr lang="en-US" sz="2400" baseline="30000" dirty="0" smtClean="0">
                <a:hlinkClick r:id="rId2"/>
              </a:rPr>
              <a:t>[</a:t>
            </a:r>
            <a:r>
              <a:rPr lang="en-US" sz="2400" baseline="30000" dirty="0">
                <a:hlinkClick r:id="rId2"/>
              </a:rPr>
              <a:t>1</a:t>
            </a:r>
            <a:r>
              <a:rPr lang="en-US" sz="2400" baseline="30000" dirty="0" smtClean="0">
                <a:hlinkClick r:id="rId2"/>
              </a:rPr>
              <a:t>]</a:t>
            </a:r>
            <a:endParaRPr lang="en-US" sz="2400" dirty="0"/>
          </a:p>
          <a:p>
            <a:r>
              <a:rPr lang="en-US" sz="2400" dirty="0"/>
              <a:t>The cell is the basic unit of structure and organization in organisms.</a:t>
            </a:r>
          </a:p>
          <a:p>
            <a:r>
              <a:rPr lang="en-US" sz="2400" dirty="0"/>
              <a:t>Cells arise from pre-existing cells</a:t>
            </a:r>
            <a:r>
              <a:rPr lang="en-US" sz="2400" dirty="0" smtClean="0"/>
              <a:t>. 				From </a:t>
            </a:r>
            <a:r>
              <a:rPr lang="en-US" sz="2400" dirty="0" smtClean="0">
                <a:hlinkClick r:id="rId3"/>
              </a:rPr>
              <a:t>Wikipedia</a:t>
            </a:r>
            <a:endParaRPr lang="en-US" sz="2400" dirty="0" smtClean="0"/>
          </a:p>
          <a:p>
            <a:endParaRPr lang="en-US" sz="2400" dirty="0"/>
          </a:p>
          <a:p>
            <a:endParaRPr lang="en-US" sz="2400" dirty="0" smtClean="0"/>
          </a:p>
          <a:p>
            <a:pPr marL="0" indent="0">
              <a:buNone/>
            </a:pPr>
            <a:r>
              <a:rPr lang="en-US" sz="2400" b="1" dirty="0" smtClean="0"/>
              <a:t>Importance</a:t>
            </a:r>
            <a:r>
              <a:rPr lang="en-US" sz="2400" dirty="0" smtClean="0"/>
              <a:t>: As we develop new technologies that increase our ability to observe the microscopic world – our definition of life constantly changes.</a:t>
            </a:r>
            <a:endParaRPr lang="en-US" sz="2400" dirty="0"/>
          </a:p>
          <a:p>
            <a:pPr marL="0" indent="0">
              <a:buNone/>
            </a:pPr>
            <a:endParaRPr lang="en-CA" dirty="0"/>
          </a:p>
        </p:txBody>
      </p:sp>
    </p:spTree>
    <p:extLst>
      <p:ext uri="{BB962C8B-B14F-4D97-AF65-F5344CB8AC3E}">
        <p14:creationId xmlns:p14="http://schemas.microsoft.com/office/powerpoint/2010/main" val="2038815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significant about cell theory?</a:t>
            </a:r>
            <a:endParaRPr lang="en-CA" dirty="0"/>
          </a:p>
        </p:txBody>
      </p:sp>
      <p:sp>
        <p:nvSpPr>
          <p:cNvPr id="3" name="Content Placeholder 2"/>
          <p:cNvSpPr>
            <a:spLocks noGrp="1"/>
          </p:cNvSpPr>
          <p:nvPr>
            <p:ph idx="1"/>
          </p:nvPr>
        </p:nvSpPr>
        <p:spPr>
          <a:xfrm>
            <a:off x="838200" y="2286000"/>
            <a:ext cx="10134600" cy="4572000"/>
          </a:xfrm>
        </p:spPr>
        <p:txBody>
          <a:bodyPr>
            <a:normAutofit/>
          </a:bodyPr>
          <a:lstStyle/>
          <a:p>
            <a:r>
              <a:rPr lang="en-CA" sz="2800" dirty="0" smtClean="0"/>
              <a:t>How could the idea that “organisms are composed of cells” be significant?</a:t>
            </a:r>
            <a:br>
              <a:rPr lang="en-CA" sz="2800" dirty="0" smtClean="0"/>
            </a:br>
            <a:r>
              <a:rPr lang="en-CA" sz="2800" dirty="0" smtClean="0"/>
              <a:t/>
            </a:r>
            <a:br>
              <a:rPr lang="en-CA" sz="2800" dirty="0" smtClean="0"/>
            </a:br>
            <a:endParaRPr lang="en-CA" sz="2800" dirty="0" smtClean="0"/>
          </a:p>
          <a:p>
            <a:r>
              <a:rPr lang="en-CA" sz="2800" dirty="0" smtClean="0"/>
              <a:t>Why is defining life important?</a:t>
            </a:r>
            <a:br>
              <a:rPr lang="en-CA" sz="2800" dirty="0" smtClean="0"/>
            </a:br>
            <a:r>
              <a:rPr lang="en-CA" sz="2800" dirty="0" smtClean="0"/>
              <a:t/>
            </a:r>
            <a:br>
              <a:rPr lang="en-CA" sz="2800" dirty="0" smtClean="0"/>
            </a:br>
            <a:endParaRPr lang="en-CA" sz="2800" dirty="0" smtClean="0"/>
          </a:p>
          <a:p>
            <a:r>
              <a:rPr lang="en-CA" sz="2800" dirty="0" smtClean="0"/>
              <a:t>Ask a question about cells/life that we can’t answer yet.</a:t>
            </a:r>
          </a:p>
        </p:txBody>
      </p:sp>
    </p:spTree>
    <p:extLst>
      <p:ext uri="{BB962C8B-B14F-4D97-AF65-F5344CB8AC3E}">
        <p14:creationId xmlns:p14="http://schemas.microsoft.com/office/powerpoint/2010/main" val="720358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765300"/>
          </a:xfrm>
        </p:spPr>
        <p:txBody>
          <a:bodyPr>
            <a:normAutofit fontScale="90000"/>
          </a:bodyPr>
          <a:lstStyle/>
          <a:p>
            <a:r>
              <a:rPr lang="en-CA" dirty="0" smtClean="0"/>
              <a:t>Varying Definitions of Life</a:t>
            </a:r>
            <a:br>
              <a:rPr lang="en-CA" dirty="0" smtClean="0"/>
            </a:br>
            <a:r>
              <a:rPr lang="en-US" sz="2000" dirty="0" smtClean="0"/>
              <a:t>Distinguish </a:t>
            </a:r>
            <a:r>
              <a:rPr lang="en-US" sz="2000" dirty="0"/>
              <a:t>among </a:t>
            </a:r>
            <a:r>
              <a:rPr lang="en-US" sz="2000" dirty="0" smtClean="0"/>
              <a:t>scientific and cultural </a:t>
            </a:r>
            <a:r>
              <a:rPr lang="en-US" sz="2000" dirty="0"/>
              <a:t>perspectives with respect to the question of what constitutes life. (STSE, A</a:t>
            </a:r>
            <a:r>
              <a:rPr lang="en-US" sz="2000" dirty="0" smtClean="0"/>
              <a:t>)</a:t>
            </a:r>
            <a:r>
              <a:rPr lang="en-CA" sz="1800" dirty="0"/>
              <a:t/>
            </a:r>
            <a:br>
              <a:rPr lang="en-CA" sz="1800" dirty="0"/>
            </a:br>
            <a:r>
              <a:rPr lang="en-US" sz="2000" dirty="0"/>
              <a:t>Explore how scientific definitions of life have changed over time as a result of advances in technologies and scientific understanding. (K, STSE) </a:t>
            </a:r>
            <a:r>
              <a:rPr lang="en-US" sz="1800" dirty="0"/>
              <a:t/>
            </a:r>
            <a:br>
              <a:rPr lang="en-US" sz="1800" dirty="0"/>
            </a:br>
            <a:r>
              <a:rPr lang="en-CA" sz="2000" dirty="0"/>
              <a:t/>
            </a:r>
            <a:br>
              <a:rPr lang="en-CA" sz="2000" dirty="0"/>
            </a:br>
            <a:endParaRPr lang="en-CA" sz="2000" dirty="0"/>
          </a:p>
        </p:txBody>
      </p:sp>
      <p:sp>
        <p:nvSpPr>
          <p:cNvPr id="3" name="Content Placeholder 2"/>
          <p:cNvSpPr>
            <a:spLocks noGrp="1"/>
          </p:cNvSpPr>
          <p:nvPr>
            <p:ph idx="1"/>
          </p:nvPr>
        </p:nvSpPr>
        <p:spPr>
          <a:xfrm>
            <a:off x="993228" y="2667000"/>
            <a:ext cx="9979572" cy="4191000"/>
          </a:xfrm>
        </p:spPr>
        <p:txBody>
          <a:bodyPr>
            <a:noAutofit/>
          </a:bodyPr>
          <a:lstStyle/>
          <a:p>
            <a:pPr marL="0" indent="0">
              <a:buNone/>
            </a:pPr>
            <a:r>
              <a:rPr lang="en-CA" dirty="0" smtClean="0"/>
              <a:t>Different cultures perceive what constitutes life differently.</a:t>
            </a:r>
            <a:br>
              <a:rPr lang="en-CA" dirty="0" smtClean="0"/>
            </a:br>
            <a:r>
              <a:rPr lang="en-CA" dirty="0" smtClean="0"/>
              <a:t/>
            </a:r>
            <a:br>
              <a:rPr lang="en-CA" dirty="0" smtClean="0"/>
            </a:br>
            <a:r>
              <a:rPr lang="en-CA" dirty="0" smtClean="0"/>
              <a:t/>
            </a:r>
            <a:br>
              <a:rPr lang="en-CA" dirty="0" smtClean="0"/>
            </a:br>
            <a:r>
              <a:rPr lang="en-CA" dirty="0" smtClean="0"/>
              <a:t>Does nature have a spirit?</a:t>
            </a:r>
            <a:br>
              <a:rPr lang="en-CA" dirty="0" smtClean="0"/>
            </a:br>
            <a:r>
              <a:rPr lang="en-CA" dirty="0" smtClean="0"/>
              <a:t/>
            </a:r>
            <a:br>
              <a:rPr lang="en-CA" dirty="0" smtClean="0"/>
            </a:br>
            <a:r>
              <a:rPr lang="en-CA" dirty="0" smtClean="0"/>
              <a:t/>
            </a:r>
            <a:br>
              <a:rPr lang="en-CA" dirty="0" smtClean="0"/>
            </a:br>
            <a:r>
              <a:rPr lang="en-CA" dirty="0" smtClean="0"/>
              <a:t>Do you believe in ghosts?</a:t>
            </a:r>
            <a:br>
              <a:rPr lang="en-CA" dirty="0" smtClean="0"/>
            </a:br>
            <a:r>
              <a:rPr lang="en-CA" dirty="0" smtClean="0"/>
              <a:t/>
            </a:r>
            <a:br>
              <a:rPr lang="en-CA" dirty="0" smtClean="0"/>
            </a:br>
            <a:r>
              <a:rPr lang="en-CA" dirty="0" smtClean="0"/>
              <a:t/>
            </a:r>
            <a:br>
              <a:rPr lang="en-CA" dirty="0" smtClean="0"/>
            </a:br>
            <a:r>
              <a:rPr lang="en-CA" dirty="0" smtClean="0"/>
              <a:t>Do animals have souls?</a:t>
            </a:r>
            <a:br>
              <a:rPr lang="en-CA" dirty="0" smtClean="0"/>
            </a:br>
            <a:r>
              <a:rPr lang="en-CA" dirty="0" smtClean="0"/>
              <a:t/>
            </a:r>
            <a:br>
              <a:rPr lang="en-CA" dirty="0" smtClean="0"/>
            </a:br>
            <a:r>
              <a:rPr lang="en-CA" dirty="0" smtClean="0"/>
              <a:t/>
            </a:r>
            <a:br>
              <a:rPr lang="en-CA" dirty="0" smtClean="0"/>
            </a:br>
            <a:r>
              <a:rPr lang="en-CA" dirty="0" smtClean="0"/>
              <a:t>Just because science doesn’t have the technology to measure it now, does that mean it will never be discovered?</a:t>
            </a:r>
            <a:endParaRPr lang="en-CA" dirty="0"/>
          </a:p>
        </p:txBody>
      </p:sp>
    </p:spTree>
    <p:extLst>
      <p:ext uri="{BB962C8B-B14F-4D97-AF65-F5344CB8AC3E}">
        <p14:creationId xmlns:p14="http://schemas.microsoft.com/office/powerpoint/2010/main" val="2813812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Contributions of Scientists</a:t>
            </a:r>
            <a:r>
              <a:rPr lang="en-US" sz="2000" dirty="0" smtClean="0"/>
              <a:t/>
            </a:r>
            <a:br>
              <a:rPr lang="en-US" sz="2000" dirty="0" smtClean="0"/>
            </a:br>
            <a:r>
              <a:rPr lang="en-US" sz="2000" dirty="0" smtClean="0"/>
              <a:t>Recognize </a:t>
            </a:r>
            <a:r>
              <a:rPr lang="en-US" sz="2000" dirty="0"/>
              <a:t>the contribution of scientists </a:t>
            </a:r>
            <a:r>
              <a:rPr lang="en-CA" sz="2000" dirty="0"/>
              <a:t>(e.g., Francesco </a:t>
            </a:r>
            <a:r>
              <a:rPr lang="en-CA" sz="2000" dirty="0" err="1"/>
              <a:t>Redi</a:t>
            </a:r>
            <a:r>
              <a:rPr lang="en-CA" sz="2000" dirty="0"/>
              <a:t>, Louis Pasteur, Stanley Miller, Harold Urey and Lynn </a:t>
            </a:r>
            <a:r>
              <a:rPr lang="en-CA" sz="2000" dirty="0" err="1"/>
              <a:t>Margulis</a:t>
            </a:r>
            <a:r>
              <a:rPr lang="en-CA" sz="2000" dirty="0"/>
              <a:t>) </a:t>
            </a:r>
            <a:r>
              <a:rPr lang="en-US" sz="2000" dirty="0"/>
              <a:t>whose experiments contributed to a wider </a:t>
            </a:r>
            <a:r>
              <a:rPr lang="en-US" sz="2000" dirty="0" smtClean="0"/>
              <a:t>understanding </a:t>
            </a:r>
            <a:r>
              <a:rPr lang="en-US" sz="2000" dirty="0"/>
              <a:t>of life from a biological perspective. (K, STSE)</a:t>
            </a:r>
            <a:endParaRPr lang="en-CA" sz="2000" dirty="0"/>
          </a:p>
        </p:txBody>
      </p:sp>
      <p:sp>
        <p:nvSpPr>
          <p:cNvPr id="3" name="Content Placeholder 2"/>
          <p:cNvSpPr>
            <a:spLocks noGrp="1"/>
          </p:cNvSpPr>
          <p:nvPr>
            <p:ph idx="1"/>
          </p:nvPr>
        </p:nvSpPr>
        <p:spPr/>
        <p:txBody>
          <a:bodyPr>
            <a:normAutofit/>
          </a:bodyPr>
          <a:lstStyle/>
          <a:p>
            <a:r>
              <a:rPr lang="en-CA" sz="2800" dirty="0" smtClean="0"/>
              <a:t>Social Media </a:t>
            </a:r>
            <a:r>
              <a:rPr lang="en-CA" sz="2800" dirty="0" smtClean="0"/>
              <a:t>Assignment (see assignment sheet)!</a:t>
            </a:r>
            <a:br>
              <a:rPr lang="en-CA" sz="2800" dirty="0" smtClean="0"/>
            </a:br>
            <a:r>
              <a:rPr lang="en-CA" sz="2800" dirty="0" smtClean="0"/>
              <a:t>Create a Social Media Account for an individual who contributed to Biology.</a:t>
            </a:r>
            <a:br>
              <a:rPr lang="en-CA" sz="2800" dirty="0" smtClean="0"/>
            </a:br>
            <a:endParaRPr lang="en-CA" sz="2800" dirty="0" smtClean="0"/>
          </a:p>
          <a:p>
            <a:r>
              <a:rPr lang="en-CA" dirty="0" smtClean="0"/>
              <a:t>Inform your instructor who you’ve selected (we want to avoid doubling up).</a:t>
            </a:r>
            <a:r>
              <a:rPr lang="en-CA" sz="2800" dirty="0" smtClean="0"/>
              <a:t/>
            </a:r>
            <a:br>
              <a:rPr lang="en-CA" sz="2800" dirty="0" smtClean="0"/>
            </a:br>
            <a:endParaRPr lang="en-CA" sz="2800" dirty="0" smtClean="0"/>
          </a:p>
          <a:p>
            <a:r>
              <a:rPr lang="en-CA" sz="2800" dirty="0" smtClean="0"/>
              <a:t>Who are you studying? What social media platform </a:t>
            </a:r>
            <a:r>
              <a:rPr lang="en-CA" dirty="0" smtClean="0"/>
              <a:t>will</a:t>
            </a:r>
            <a:r>
              <a:rPr lang="en-CA" sz="2800" dirty="0" smtClean="0"/>
              <a:t> you be </a:t>
            </a:r>
            <a:r>
              <a:rPr lang="en-CA" sz="2800" dirty="0" smtClean="0"/>
              <a:t>using</a:t>
            </a:r>
            <a:r>
              <a:rPr lang="en-CA" sz="2800" dirty="0" smtClean="0"/>
              <a:t>?</a:t>
            </a:r>
            <a:br>
              <a:rPr lang="en-CA" sz="2800" dirty="0" smtClean="0"/>
            </a:br>
            <a:endParaRPr lang="en-CA" sz="2800" dirty="0" smtClean="0"/>
          </a:p>
          <a:p>
            <a:r>
              <a:rPr lang="en-CA" dirty="0" smtClean="0"/>
              <a:t>Have fun with this assignment but look at the rubric!</a:t>
            </a:r>
            <a:endParaRPr lang="en-CA" sz="2800" dirty="0"/>
          </a:p>
        </p:txBody>
      </p:sp>
    </p:spTree>
    <p:extLst>
      <p:ext uri="{BB962C8B-B14F-4D97-AF65-F5344CB8AC3E}">
        <p14:creationId xmlns:p14="http://schemas.microsoft.com/office/powerpoint/2010/main" val="4078517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Outcome/Big </a:t>
            </a:r>
            <a:r>
              <a:rPr lang="en-CA" dirty="0" smtClean="0"/>
              <a:t>Idea</a:t>
            </a:r>
            <a:endParaRPr lang="en-CA" dirty="0"/>
          </a:p>
        </p:txBody>
      </p:sp>
      <p:sp>
        <p:nvSpPr>
          <p:cNvPr id="3" name="Content Placeholder 2"/>
          <p:cNvSpPr>
            <a:spLocks noGrp="1"/>
          </p:cNvSpPr>
          <p:nvPr>
            <p:ph idx="1"/>
          </p:nvPr>
        </p:nvSpPr>
        <p:spPr/>
        <p:txBody>
          <a:bodyPr>
            <a:normAutofit/>
          </a:bodyPr>
          <a:lstStyle/>
          <a:p>
            <a:pPr marL="0" indent="0">
              <a:buNone/>
            </a:pPr>
            <a:r>
              <a:rPr lang="en-CA" sz="2800" dirty="0" smtClean="0"/>
              <a:t>Remember</a:t>
            </a:r>
            <a:r>
              <a:rPr lang="en-CA" dirty="0"/>
              <a:t>,</a:t>
            </a:r>
            <a:r>
              <a:rPr lang="en-CA" sz="2800" dirty="0" smtClean="0"/>
              <a:t> this is our learning outcome:</a:t>
            </a:r>
            <a:br>
              <a:rPr lang="en-CA" sz="2800" dirty="0" smtClean="0"/>
            </a:br>
            <a:r>
              <a:rPr lang="en-CA" sz="2800" dirty="0" smtClean="0"/>
              <a:t>BI30–LE1 </a:t>
            </a:r>
            <a:r>
              <a:rPr lang="en-CA" sz="2800" dirty="0" smtClean="0"/>
              <a:t>Explore how scientific understandings of life and its characteristics change in light of new evidence.</a:t>
            </a:r>
          </a:p>
          <a:p>
            <a:pPr marL="0" indent="0">
              <a:buNone/>
            </a:pPr>
            <a:endParaRPr lang="en-CA" sz="2800" dirty="0" smtClean="0"/>
          </a:p>
          <a:p>
            <a:pPr marL="0" indent="0">
              <a:buNone/>
            </a:pPr>
            <a:endParaRPr lang="en-CA" dirty="0"/>
          </a:p>
          <a:p>
            <a:pPr marL="0" indent="0">
              <a:buNone/>
            </a:pPr>
            <a:endParaRPr lang="en-CA" sz="2800" dirty="0"/>
          </a:p>
          <a:p>
            <a:pPr marL="0" indent="0">
              <a:buNone/>
            </a:pPr>
            <a:r>
              <a:rPr lang="en-CA" dirty="0" smtClean="0"/>
              <a:t>Biology</a:t>
            </a:r>
            <a:r>
              <a:rPr lang="en-CA" sz="2800" dirty="0" smtClean="0"/>
              <a:t> </a:t>
            </a:r>
            <a:r>
              <a:rPr lang="en-CA" sz="2800" dirty="0" smtClean="0"/>
              <a:t>is an </a:t>
            </a:r>
            <a:r>
              <a:rPr lang="en-CA" sz="2800" b="1" dirty="0" smtClean="0"/>
              <a:t>evolving</a:t>
            </a:r>
            <a:r>
              <a:rPr lang="en-CA" sz="2800" dirty="0"/>
              <a:t> </a:t>
            </a:r>
            <a:r>
              <a:rPr lang="en-CA" sz="2800" dirty="0" smtClean="0"/>
              <a:t>science (like all sciences). What we know today, may be different tomorrow.</a:t>
            </a:r>
            <a:endParaRPr lang="en-CA" sz="2800" dirty="0"/>
          </a:p>
        </p:txBody>
      </p:sp>
    </p:spTree>
    <p:extLst>
      <p:ext uri="{BB962C8B-B14F-4D97-AF65-F5344CB8AC3E}">
        <p14:creationId xmlns:p14="http://schemas.microsoft.com/office/powerpoint/2010/main" val="2506307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789</Words>
  <Application>Microsoft Office PowerPoint</Application>
  <PresentationFormat>Widescreen</PresentationFormat>
  <Paragraphs>134</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Introduction to Biology</vt:lpstr>
      <vt:lpstr>Nature of Science – Discussion Fundamental Thoughts to Remember </vt:lpstr>
      <vt:lpstr>What you should take away from Biology 30</vt:lpstr>
      <vt:lpstr>Characteristics of Life</vt:lpstr>
      <vt:lpstr>What is life?</vt:lpstr>
      <vt:lpstr>What is life?</vt:lpstr>
      <vt:lpstr>What makes something living?</vt:lpstr>
      <vt:lpstr>What makes something living?</vt:lpstr>
      <vt:lpstr>How might definitions of living be relative?</vt:lpstr>
      <vt:lpstr>How might definitions of living be relative?</vt:lpstr>
      <vt:lpstr>Common Characteristics</vt:lpstr>
      <vt:lpstr>Common Characteristics</vt:lpstr>
      <vt:lpstr>PowerPoint Presentation</vt:lpstr>
      <vt:lpstr>PowerPoint Presentation</vt:lpstr>
      <vt:lpstr>Viruses and OpenStax Debate whether or not entities such as viruses, viroids and prions should be considered alive. (S, STSE)</vt:lpstr>
      <vt:lpstr>Cell Theory Examine the impact of the cell theory and advances in microscopy on past and current scientific definitions of life. (K, STSE, A)</vt:lpstr>
      <vt:lpstr>Cell Theory Examine the impact of the cell theory and advances in microscopy on past and current scientific definitions of life. (K, STSE, A)</vt:lpstr>
      <vt:lpstr>What is significant about cell theory?</vt:lpstr>
      <vt:lpstr>Varying Definitions of Life Distinguish among scientific and cultural perspectives with respect to the question of what constitutes life. (STSE, A) Explore how scientific definitions of life have changed over time as a result of advances in technologies and scientific understanding. (K, STSE)   </vt:lpstr>
      <vt:lpstr>Contributions of Scientists Recognize the contribution of scientists (e.g., Francesco Redi, Louis Pasteur, Stanley Miller, Harold Urey and Lynn Margulis) whose experiments contributed to a wider understanding of life from a biological perspective. (K, STSE)</vt:lpstr>
      <vt:lpstr>Outcome/Big Idea</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Biology</dc:title>
  <dc:creator>Petlak, Logan</dc:creator>
  <cp:lastModifiedBy>Petlak, Logan</cp:lastModifiedBy>
  <cp:revision>13</cp:revision>
  <cp:lastPrinted>2018-01-31T17:50:09Z</cp:lastPrinted>
  <dcterms:created xsi:type="dcterms:W3CDTF">2018-01-31T17:30:58Z</dcterms:created>
  <dcterms:modified xsi:type="dcterms:W3CDTF">2019-01-28T20:34:42Z</dcterms:modified>
</cp:coreProperties>
</file>