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0"/>
  </p:handoutMasterIdLst>
  <p:sldIdLst>
    <p:sldId id="257" r:id="rId2"/>
    <p:sldId id="273" r:id="rId3"/>
    <p:sldId id="285" r:id="rId4"/>
    <p:sldId id="258" r:id="rId5"/>
    <p:sldId id="259" r:id="rId6"/>
    <p:sldId id="274" r:id="rId7"/>
    <p:sldId id="272" r:id="rId8"/>
    <p:sldId id="286" r:id="rId9"/>
    <p:sldId id="263" r:id="rId10"/>
    <p:sldId id="287" r:id="rId11"/>
    <p:sldId id="260" r:id="rId12"/>
    <p:sldId id="264" r:id="rId13"/>
    <p:sldId id="282" r:id="rId14"/>
    <p:sldId id="277" r:id="rId15"/>
    <p:sldId id="265" r:id="rId16"/>
    <p:sldId id="278" r:id="rId17"/>
    <p:sldId id="266" r:id="rId18"/>
    <p:sldId id="267" r:id="rId19"/>
    <p:sldId id="269" r:id="rId20"/>
    <p:sldId id="275" r:id="rId21"/>
    <p:sldId id="268" r:id="rId22"/>
    <p:sldId id="276" r:id="rId23"/>
    <p:sldId id="281" r:id="rId24"/>
    <p:sldId id="279" r:id="rId25"/>
    <p:sldId id="280" r:id="rId26"/>
    <p:sldId id="283" r:id="rId27"/>
    <p:sldId id="284" r:id="rId28"/>
    <p:sldId id="271"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04" autoAdjust="0"/>
    <p:restoredTop sz="94660"/>
  </p:normalViewPr>
  <p:slideViewPr>
    <p:cSldViewPr snapToGrid="0">
      <p:cViewPr varScale="1">
        <p:scale>
          <a:sx n="68" d="100"/>
          <a:sy n="68" d="100"/>
        </p:scale>
        <p:origin x="7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319E886-E5C2-480D-82B7-CED862FA2C29}" type="datetimeFigureOut">
              <a:rPr lang="en-CA" smtClean="0"/>
              <a:t>2/28/19</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6A638B9-C5B7-4900-A37F-EAF060274A2A}" type="slidenum">
              <a:rPr lang="en-CA" smtClean="0"/>
              <a:t>‹#›</a:t>
            </a:fld>
            <a:endParaRPr lang="en-CA"/>
          </a:p>
        </p:txBody>
      </p:sp>
    </p:spTree>
    <p:extLst>
      <p:ext uri="{BB962C8B-B14F-4D97-AF65-F5344CB8AC3E}">
        <p14:creationId xmlns:p14="http://schemas.microsoft.com/office/powerpoint/2010/main" val="14946219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5C57F781-4730-4352-872E-0780EAB0A0AE}"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2241224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C57F781-4730-4352-872E-0780EAB0A0AE}"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3031694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57F781-4730-4352-872E-0780EAB0A0AE}"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3448826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5C57F781-4730-4352-872E-0780EAB0A0AE}" type="datetimeFigureOut">
              <a:rPr lang="en-CA" smtClean="0"/>
              <a:t>2/28/19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3592256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5C57F781-4730-4352-872E-0780EAB0A0AE}" type="datetimeFigureOut">
              <a:rPr lang="en-CA" smtClean="0"/>
              <a:t>2/28/19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2287888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5C57F781-4730-4352-872E-0780EAB0A0AE}" type="datetimeFigureOut">
              <a:rPr lang="en-CA" smtClean="0"/>
              <a:t>2/28/19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1371777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57F781-4730-4352-872E-0780EAB0A0AE}" type="datetimeFigureOut">
              <a:rPr lang="en-CA" smtClean="0"/>
              <a:t>2/28/19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1543687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C57F781-4730-4352-872E-0780EAB0A0AE}" type="datetimeFigureOut">
              <a:rPr lang="en-CA" smtClean="0"/>
              <a:t>2/28/19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428668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C57F781-4730-4352-872E-0780EAB0A0AE}" type="datetimeFigureOut">
              <a:rPr lang="en-CA" smtClean="0"/>
              <a:t>2/28/19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2879727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C57F781-4730-4352-872E-0780EAB0A0AE}"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791863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C57F781-4730-4352-872E-0780EAB0A0AE}"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A66434E-E580-44F6-884D-76EB1750B8BE}" type="slidenum">
              <a:rPr lang="en-CA" smtClean="0"/>
              <a:t>‹#›</a:t>
            </a:fld>
            <a:endParaRPr lang="en-CA"/>
          </a:p>
        </p:txBody>
      </p:sp>
    </p:spTree>
    <p:extLst>
      <p:ext uri="{BB962C8B-B14F-4D97-AF65-F5344CB8AC3E}">
        <p14:creationId xmlns:p14="http://schemas.microsoft.com/office/powerpoint/2010/main" val="128702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A8D8072-C7A7-46BD-A69F-E788043856C3}" type="datetimeFigureOut">
              <a:rPr lang="en-CA" smtClean="0"/>
              <a:t>2/28/19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226A08-5E10-449E-83EB-9EEDEA116F61}" type="slidenum">
              <a:rPr lang="en-CA" smtClean="0"/>
              <a:t>‹#›</a:t>
            </a:fld>
            <a:endParaRPr lang="en-CA"/>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047542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7F781-4730-4352-872E-0780EAB0A0AE}" type="datetimeFigureOut">
              <a:rPr lang="en-CA" smtClean="0"/>
              <a:t>2/28/19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6434E-E580-44F6-884D-76EB1750B8BE}" type="slidenum">
              <a:rPr lang="en-CA" smtClean="0"/>
              <a:t>‹#›</a:t>
            </a:fld>
            <a:endParaRPr lang="en-CA"/>
          </a:p>
        </p:txBody>
      </p:sp>
    </p:spTree>
    <p:extLst>
      <p:ext uri="{BB962C8B-B14F-4D97-AF65-F5344CB8AC3E}">
        <p14:creationId xmlns:p14="http://schemas.microsoft.com/office/powerpoint/2010/main" val="241559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Carbon_capture_and_storage" TargetMode="External"/><Relationship Id="rId2" Type="http://schemas.openxmlformats.org/officeDocument/2006/relationships/hyperlink" Target="http://www.theglobeandmail.com/news/politics/saskatchewan-premier-brad-wall-rejects-ottawas-carbon-pricing-plan/article28808667/"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Carbon_capture_and_storage" TargetMode="External"/><Relationship Id="rId2" Type="http://schemas.openxmlformats.org/officeDocument/2006/relationships/hyperlink" Target="http://www.theglobeandmail.com/news/politics/saskatchewan-premier-brad-wall-rejects-ottawas-carbon-pricing-plan/article28808667/"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www.lung.ca/protect-protegez/pollution-pollution/indoor-interieur/school-ecole_e.php" TargetMode="External"/><Relationship Id="rId2" Type="http://schemas.openxmlformats.org/officeDocument/2006/relationships/hyperlink" Target="http://www.airhealth.ca/" TargetMode="External"/><Relationship Id="rId1" Type="http://schemas.openxmlformats.org/officeDocument/2006/relationships/slideLayout" Target="../slideLayouts/slideLayout12.xml"/><Relationship Id="rId5" Type="http://schemas.openxmlformats.org/officeDocument/2006/relationships/hyperlink" Target="http://www.stateoftheair.org/" TargetMode="External"/><Relationship Id="rId4" Type="http://schemas.openxmlformats.org/officeDocument/2006/relationships/hyperlink" Target="http://www.airnow.gov/"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lung.ca/protect-protegez/pollution-pollution/indoor-interieur/school-ecole_e.php" TargetMode="External"/><Relationship Id="rId2" Type="http://schemas.openxmlformats.org/officeDocument/2006/relationships/hyperlink" Target="http://www.airhealth.ca/" TargetMode="External"/><Relationship Id="rId1" Type="http://schemas.openxmlformats.org/officeDocument/2006/relationships/slideLayout" Target="../slideLayouts/slideLayout12.xml"/><Relationship Id="rId5" Type="http://schemas.openxmlformats.org/officeDocument/2006/relationships/hyperlink" Target="http://www.stateoftheair.org/" TargetMode="External"/><Relationship Id="rId4" Type="http://schemas.openxmlformats.org/officeDocument/2006/relationships/hyperlink" Target="http://www.airnow.go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ozonewatch.gsfc.nasa.gov/"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www.lung.ca/protect-protegez/pollution-pollution/indoor-interieur/home-chezvous_e.php"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www.lung.ca/protect-protegez/pollution-pollution/indoor-interieur/home-chezvous_e.php"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Lab%20Quality%20Data%202016.xlsx"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aqicn.org/map/world/#@g/1.5195/20.2697/2z" TargetMode="External"/><Relationship Id="rId2" Type="http://schemas.openxmlformats.org/officeDocument/2006/relationships/hyperlink" Target="http://www.airhealth.ca/" TargetMode="External"/><Relationship Id="rId1" Type="http://schemas.openxmlformats.org/officeDocument/2006/relationships/slideLayout" Target="../slideLayouts/slideLayout12.xml"/><Relationship Id="rId6" Type="http://schemas.openxmlformats.org/officeDocument/2006/relationships/hyperlink" Target="http://laws-lois.justice.gc.ca/PDF/C-15.31.pdf" TargetMode="External"/><Relationship Id="rId5" Type="http://schemas.openxmlformats.org/officeDocument/2006/relationships/hyperlink" Target="http://www.publications.gov.sk.ca/freelaw/documents/English/Statutes/Repealed/C12-1.pdf" TargetMode="External"/><Relationship Id="rId4" Type="http://schemas.openxmlformats.org/officeDocument/2006/relationships/hyperlink" Target="http://www.ec.gc.ca/default.asp?lang=En&amp;n=56D4043B-1&amp;news=A4B2C28A-2DFB-4BF4-8777-ADF29B4360BD"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hyperlink" Target="https://en.wikipedia.org/wiki/Smog"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cbc.ca/radio/day6/five-canadian-communities-threatened-by-climate-change-now-1.3776341?campaign_id=A100"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91544" y="3861048"/>
            <a:ext cx="8352928" cy="2808312"/>
          </a:xfrm>
        </p:spPr>
        <p:txBody>
          <a:bodyPr>
            <a:normAutofit fontScale="92500" lnSpcReduction="10000"/>
          </a:bodyPr>
          <a:lstStyle/>
          <a:p>
            <a:r>
              <a:rPr lang="en-CA" b="1" u="sng" dirty="0" smtClean="0"/>
              <a:t>Outcomes:</a:t>
            </a:r>
            <a:r>
              <a:rPr lang="en-CA" dirty="0" smtClean="0"/>
              <a:t/>
            </a:r>
            <a:br>
              <a:rPr lang="en-CA" dirty="0" smtClean="0"/>
            </a:br>
            <a:r>
              <a:rPr lang="en-CA" b="1" i="1" dirty="0" smtClean="0"/>
              <a:t>Part 1 </a:t>
            </a:r>
            <a:r>
              <a:rPr lang="en-CA" dirty="0" smtClean="0"/>
              <a:t>– ES20-AH1 – Assess the impact of indoor/outdoor air quality on human and environmental health and the need for regulations and mitigating technologies to minimize risks to human health.</a:t>
            </a:r>
            <a:br>
              <a:rPr lang="en-CA" dirty="0" smtClean="0"/>
            </a:br>
            <a:r>
              <a:rPr lang="en-CA" b="1" i="1" dirty="0" smtClean="0"/>
              <a:t>Part 2 </a:t>
            </a:r>
            <a:r>
              <a:rPr lang="en-CA" dirty="0" smtClean="0"/>
              <a:t>– ES20-AH2 </a:t>
            </a:r>
            <a:r>
              <a:rPr lang="en-CA" dirty="0"/>
              <a:t>– Analyze </a:t>
            </a:r>
            <a:r>
              <a:rPr lang="en-CA" dirty="0" smtClean="0"/>
              <a:t>the production, </a:t>
            </a:r>
            <a:r>
              <a:rPr lang="en-CA" dirty="0"/>
              <a:t>reliability and </a:t>
            </a:r>
            <a:r>
              <a:rPr lang="en-CA" dirty="0" smtClean="0"/>
              <a:t>uses of </a:t>
            </a:r>
            <a:r>
              <a:rPr lang="en-CA" dirty="0"/>
              <a:t>geoscience data </a:t>
            </a:r>
            <a:r>
              <a:rPr lang="en-CA" dirty="0" smtClean="0"/>
              <a:t>to investigate the </a:t>
            </a:r>
            <a:r>
              <a:rPr lang="en-CA" dirty="0"/>
              <a:t>effects of </a:t>
            </a:r>
            <a:r>
              <a:rPr lang="en-CA" dirty="0" smtClean="0"/>
              <a:t>a changing </a:t>
            </a:r>
            <a:r>
              <a:rPr lang="en-CA" dirty="0"/>
              <a:t>climate </a:t>
            </a:r>
            <a:r>
              <a:rPr lang="en-CA" dirty="0" smtClean="0"/>
              <a:t>on society and the </a:t>
            </a:r>
            <a:r>
              <a:rPr lang="en-CA" dirty="0"/>
              <a:t>environment.</a:t>
            </a:r>
            <a:r>
              <a:rPr lang="en-CA" dirty="0" smtClean="0"/>
              <a:t/>
            </a:r>
            <a:br>
              <a:rPr lang="en-CA" dirty="0" smtClean="0"/>
            </a:br>
            <a:r>
              <a:rPr lang="en-CA" dirty="0" smtClean="0"/>
              <a:t>________________________________</a:t>
            </a:r>
            <a:br>
              <a:rPr lang="en-CA" dirty="0" smtClean="0"/>
            </a:br>
            <a:r>
              <a:rPr lang="en-CA" i="1" dirty="0" smtClean="0"/>
              <a:t>I have a booklet of notes that may help some of you begin thinking about this content available on the website (I didn’t want to print it off).</a:t>
            </a:r>
            <a:endParaRPr lang="en-CA" i="1" dirty="0"/>
          </a:p>
        </p:txBody>
      </p:sp>
      <p:sp>
        <p:nvSpPr>
          <p:cNvPr id="2" name="Title 1"/>
          <p:cNvSpPr>
            <a:spLocks noGrp="1"/>
          </p:cNvSpPr>
          <p:nvPr>
            <p:ph type="ctrTitle"/>
          </p:nvPr>
        </p:nvSpPr>
        <p:spPr>
          <a:xfrm>
            <a:off x="2135561" y="1484785"/>
            <a:ext cx="7858875" cy="1793167"/>
          </a:xfrm>
        </p:spPr>
        <p:txBody>
          <a:bodyPr/>
          <a:lstStyle/>
          <a:p>
            <a:pPr marL="182880"/>
            <a:r>
              <a:rPr lang="en-CA" dirty="0" smtClean="0"/>
              <a:t>Unit 2 -</a:t>
            </a:r>
            <a:br>
              <a:rPr lang="en-CA" dirty="0" smtClean="0"/>
            </a:br>
            <a:r>
              <a:rPr lang="en-CA" dirty="0" smtClean="0"/>
              <a:t>Atmospheric Systems</a:t>
            </a:r>
            <a:endParaRPr lang="en-CA" dirty="0"/>
          </a:p>
        </p:txBody>
      </p:sp>
    </p:spTree>
    <p:extLst>
      <p:ext uri="{BB962C8B-B14F-4D97-AF65-F5344CB8AC3E}">
        <p14:creationId xmlns:p14="http://schemas.microsoft.com/office/powerpoint/2010/main" val="947467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about “Air”</a:t>
            </a:r>
            <a:endParaRPr lang="en-CA" dirty="0"/>
          </a:p>
        </p:txBody>
      </p:sp>
      <p:sp>
        <p:nvSpPr>
          <p:cNvPr id="3" name="Content Placeholder 2"/>
          <p:cNvSpPr>
            <a:spLocks noGrp="1"/>
          </p:cNvSpPr>
          <p:nvPr>
            <p:ph idx="1"/>
          </p:nvPr>
        </p:nvSpPr>
        <p:spPr/>
        <p:txBody>
          <a:bodyPr>
            <a:normAutofit lnSpcReduction="10000"/>
          </a:bodyPr>
          <a:lstStyle/>
          <a:p>
            <a:r>
              <a:rPr lang="en-CA" dirty="0" smtClean="0"/>
              <a:t>What is air?</a:t>
            </a:r>
          </a:p>
          <a:p>
            <a:endParaRPr lang="en-CA" dirty="0" smtClean="0"/>
          </a:p>
          <a:p>
            <a:r>
              <a:rPr lang="en-CA" dirty="0" smtClean="0"/>
              <a:t>Is CO</a:t>
            </a:r>
            <a:r>
              <a:rPr lang="en-CA" baseline="-25000" dirty="0" smtClean="0"/>
              <a:t>2</a:t>
            </a:r>
            <a:r>
              <a:rPr lang="en-CA" dirty="0" smtClean="0"/>
              <a:t> bad for human health?</a:t>
            </a:r>
            <a:endParaRPr lang="en-CA" dirty="0"/>
          </a:p>
          <a:p>
            <a:endParaRPr lang="en-CA" dirty="0" smtClean="0"/>
          </a:p>
          <a:p>
            <a:r>
              <a:rPr lang="en-CA" dirty="0" smtClean="0"/>
              <a:t>Is the air different in certain parts of the world, why or why not (geographic, or atmospherically)?</a:t>
            </a:r>
            <a:br>
              <a:rPr lang="en-CA" dirty="0" smtClean="0"/>
            </a:br>
            <a:r>
              <a:rPr lang="en-CA" dirty="0" smtClean="0"/>
              <a:t/>
            </a:r>
            <a:br>
              <a:rPr lang="en-CA" dirty="0" smtClean="0"/>
            </a:br>
            <a:endParaRPr lang="en-CA" dirty="0" smtClean="0"/>
          </a:p>
          <a:p>
            <a:r>
              <a:rPr lang="en-CA" dirty="0" smtClean="0"/>
              <a:t>What is “good, clean” air?</a:t>
            </a:r>
            <a:br>
              <a:rPr lang="en-CA" dirty="0" smtClean="0"/>
            </a:br>
            <a:endParaRPr lang="en-CA" dirty="0" smtClean="0"/>
          </a:p>
        </p:txBody>
      </p:sp>
    </p:spTree>
    <p:extLst>
      <p:ext uri="{BB962C8B-B14F-4D97-AF65-F5344CB8AC3E}">
        <p14:creationId xmlns:p14="http://schemas.microsoft.com/office/powerpoint/2010/main" val="513331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about “Air”</a:t>
            </a:r>
            <a:endParaRPr lang="en-CA" dirty="0"/>
          </a:p>
        </p:txBody>
      </p:sp>
      <p:sp>
        <p:nvSpPr>
          <p:cNvPr id="3" name="Content Placeholder 2"/>
          <p:cNvSpPr>
            <a:spLocks noGrp="1"/>
          </p:cNvSpPr>
          <p:nvPr>
            <p:ph idx="1"/>
          </p:nvPr>
        </p:nvSpPr>
        <p:spPr>
          <a:xfrm>
            <a:off x="398206" y="1358538"/>
            <a:ext cx="11488994" cy="5263488"/>
          </a:xfrm>
        </p:spPr>
        <p:txBody>
          <a:bodyPr>
            <a:normAutofit fontScale="77500" lnSpcReduction="20000"/>
          </a:bodyPr>
          <a:lstStyle/>
          <a:p>
            <a:r>
              <a:rPr lang="en-CA" sz="3300" dirty="0" smtClean="0"/>
              <a:t>What is air?</a:t>
            </a:r>
            <a:br>
              <a:rPr lang="en-CA" sz="3300" dirty="0" smtClean="0"/>
            </a:br>
            <a:r>
              <a:rPr lang="en-CA" sz="3300" b="1" dirty="0" smtClean="0"/>
              <a:t>Water vapour, Nitrogen gas 78% of our air (N</a:t>
            </a:r>
            <a:r>
              <a:rPr lang="en-CA" sz="3300" b="1" baseline="-25000" dirty="0" smtClean="0"/>
              <a:t>2</a:t>
            </a:r>
            <a:r>
              <a:rPr lang="en-CA" sz="3300" b="1" dirty="0" smtClean="0"/>
              <a:t>), (CO</a:t>
            </a:r>
            <a:r>
              <a:rPr lang="en-CA" sz="3300" b="1" baseline="-25000" dirty="0" smtClean="0"/>
              <a:t>2</a:t>
            </a:r>
            <a:r>
              <a:rPr lang="en-CA" sz="3300" b="1" dirty="0" smtClean="0"/>
              <a:t>) Carbon Dioxide, Oxygen 21% (O</a:t>
            </a:r>
            <a:r>
              <a:rPr lang="en-CA" sz="3300" b="1" baseline="-25000" dirty="0" smtClean="0"/>
              <a:t>2</a:t>
            </a:r>
            <a:r>
              <a:rPr lang="en-CA" sz="3300" b="1" dirty="0" smtClean="0"/>
              <a:t>), other assorted gases (argon).</a:t>
            </a:r>
            <a:r>
              <a:rPr lang="en-CA" sz="3300" dirty="0" smtClean="0"/>
              <a:t/>
            </a:r>
            <a:br>
              <a:rPr lang="en-CA" sz="3300" dirty="0" smtClean="0"/>
            </a:br>
            <a:endParaRPr lang="en-CA" sz="3300" dirty="0" smtClean="0"/>
          </a:p>
          <a:p>
            <a:r>
              <a:rPr lang="en-CA" sz="3300" dirty="0" smtClean="0"/>
              <a:t>Is CO</a:t>
            </a:r>
            <a:r>
              <a:rPr lang="en-CA" sz="3300" baseline="-25000" dirty="0" smtClean="0"/>
              <a:t>2</a:t>
            </a:r>
            <a:r>
              <a:rPr lang="en-CA" sz="3300" dirty="0" smtClean="0"/>
              <a:t> bad for human health?</a:t>
            </a:r>
            <a:br>
              <a:rPr lang="en-CA" sz="3300" dirty="0" smtClean="0"/>
            </a:br>
            <a:r>
              <a:rPr lang="en-CA" sz="3300" b="1" dirty="0" smtClean="0"/>
              <a:t>In general, no. (In high enough concentrations, anything can kill you).</a:t>
            </a:r>
            <a:endParaRPr lang="en-CA" sz="3300" b="1" dirty="0"/>
          </a:p>
          <a:p>
            <a:endParaRPr lang="en-CA" sz="3300" dirty="0" smtClean="0"/>
          </a:p>
          <a:p>
            <a:r>
              <a:rPr lang="en-CA" sz="3300" dirty="0" smtClean="0"/>
              <a:t>Is the air different in certain parts of the world, why or why not (geographic, or atmospherically)?</a:t>
            </a:r>
            <a:br>
              <a:rPr lang="en-CA" sz="3300" dirty="0" smtClean="0"/>
            </a:br>
            <a:r>
              <a:rPr lang="en-CA" sz="3300" b="1" dirty="0" smtClean="0"/>
              <a:t>Altitude-wise, yes. Higher up you are, less oxygen.</a:t>
            </a:r>
            <a:br>
              <a:rPr lang="en-CA" sz="3300" b="1" dirty="0" smtClean="0"/>
            </a:br>
            <a:r>
              <a:rPr lang="en-CA" sz="3300" b="1" dirty="0" smtClean="0"/>
              <a:t>Geographically-speaking, yes. Different locations in the world have different concentrations of particles found in it.</a:t>
            </a:r>
            <a:r>
              <a:rPr lang="en-CA" sz="3300" dirty="0" smtClean="0"/>
              <a:t/>
            </a:r>
            <a:br>
              <a:rPr lang="en-CA" sz="3300" dirty="0" smtClean="0"/>
            </a:br>
            <a:endParaRPr lang="en-CA" sz="3300" dirty="0" smtClean="0"/>
          </a:p>
          <a:p>
            <a:r>
              <a:rPr lang="en-CA" sz="3300" dirty="0" smtClean="0"/>
              <a:t>What is “good, clean” air?</a:t>
            </a:r>
            <a:br>
              <a:rPr lang="en-CA" sz="3300" dirty="0" smtClean="0"/>
            </a:br>
            <a:r>
              <a:rPr lang="en-CA" dirty="0" smtClean="0"/>
              <a:t/>
            </a:r>
            <a:br>
              <a:rPr lang="en-CA" dirty="0" smtClean="0"/>
            </a:br>
            <a:r>
              <a:rPr lang="en-CA" dirty="0" smtClean="0"/>
              <a:t>“Smells clean, fresh, not bad”, “less carbon dioxide”, “unpolluted”, </a:t>
            </a:r>
            <a:br>
              <a:rPr lang="en-CA" dirty="0" smtClean="0"/>
            </a:br>
            <a:r>
              <a:rPr lang="en-CA" dirty="0" smtClean="0"/>
              <a:t>“not cow-poop, pork-poop, air”.</a:t>
            </a:r>
          </a:p>
        </p:txBody>
      </p:sp>
    </p:spTree>
    <p:extLst>
      <p:ext uri="{BB962C8B-B14F-4D97-AF65-F5344CB8AC3E}">
        <p14:creationId xmlns:p14="http://schemas.microsoft.com/office/powerpoint/2010/main" val="1986044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023" y="4372168"/>
            <a:ext cx="10476411" cy="1433096"/>
          </a:xfrm>
        </p:spPr>
        <p:txBody>
          <a:bodyPr>
            <a:normAutofit/>
          </a:bodyPr>
          <a:lstStyle/>
          <a:p>
            <a:r>
              <a:rPr lang="en-CA" sz="2400" b="1" i="1" dirty="0">
                <a:solidFill>
                  <a:prstClr val="black"/>
                </a:solidFill>
                <a:latin typeface="Calibri" panose="020F0502020204030204"/>
                <a:ea typeface="+mn-ea"/>
                <a:cs typeface="+mn-cs"/>
              </a:rPr>
              <a:t>Part 1 </a:t>
            </a:r>
            <a:r>
              <a:rPr lang="en-CA" sz="2400" dirty="0">
                <a:solidFill>
                  <a:prstClr val="black"/>
                </a:solidFill>
                <a:latin typeface="Calibri" panose="020F0502020204030204"/>
                <a:ea typeface="+mn-ea"/>
                <a:cs typeface="+mn-cs"/>
              </a:rPr>
              <a:t>– ES20-AH1 – Assess the impact of indoor/outdoor air quality on human and environmental health and the need for regulations and mitigating technologies to minimize risks to human health.</a:t>
            </a:r>
            <a:endParaRPr lang="en-CA" dirty="0"/>
          </a:p>
        </p:txBody>
      </p:sp>
      <p:sp>
        <p:nvSpPr>
          <p:cNvPr id="3" name="Content Placeholder 2"/>
          <p:cNvSpPr>
            <a:spLocks noGrp="1"/>
          </p:cNvSpPr>
          <p:nvPr>
            <p:ph sz="quarter" idx="13"/>
          </p:nvPr>
        </p:nvSpPr>
        <p:spPr>
          <a:xfrm>
            <a:off x="2999656" y="2348880"/>
            <a:ext cx="6741368" cy="1400160"/>
          </a:xfrm>
        </p:spPr>
        <p:txBody>
          <a:bodyPr>
            <a:noAutofit/>
          </a:bodyPr>
          <a:lstStyle/>
          <a:p>
            <a:pPr marL="45720" indent="0">
              <a:buNone/>
            </a:pPr>
            <a:r>
              <a:rPr lang="en-CA" sz="8000" dirty="0"/>
              <a:t>AIR QUALITY</a:t>
            </a:r>
          </a:p>
        </p:txBody>
      </p:sp>
    </p:spTree>
    <p:extLst>
      <p:ext uri="{BB962C8B-B14F-4D97-AF65-F5344CB8AC3E}">
        <p14:creationId xmlns:p14="http://schemas.microsoft.com/office/powerpoint/2010/main" val="2103947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269" y="79641"/>
            <a:ext cx="9665203" cy="1584176"/>
          </a:xfrm>
        </p:spPr>
        <p:txBody>
          <a:bodyPr/>
          <a:lstStyle/>
          <a:p>
            <a:r>
              <a:rPr lang="en-US" dirty="0">
                <a:effectLst/>
              </a:rPr>
              <a:t>Humans and air quality</a:t>
            </a:r>
            <a:r>
              <a:rPr lang="en-CA" dirty="0" smtClean="0"/>
              <a:t/>
            </a:r>
            <a:br>
              <a:rPr lang="en-CA" dirty="0" smtClean="0"/>
            </a:br>
            <a:r>
              <a:rPr lang="en-CA" sz="1600" dirty="0">
                <a:latin typeface="+mn-lt"/>
              </a:rPr>
              <a:t>Outcome </a:t>
            </a:r>
            <a:r>
              <a:rPr lang="en-CA" sz="1600" dirty="0" smtClean="0">
                <a:latin typeface="+mn-lt"/>
              </a:rPr>
              <a:t>– </a:t>
            </a:r>
            <a:r>
              <a:rPr lang="en-US" sz="1600" dirty="0" smtClean="0">
                <a:latin typeface="+mn-lt"/>
              </a:rPr>
              <a:t>pose </a:t>
            </a:r>
            <a:r>
              <a:rPr lang="en-US" sz="1600" dirty="0">
                <a:latin typeface="+mn-lt"/>
              </a:rPr>
              <a:t>questions regarding how human activities and technologies have influenced air </a:t>
            </a:r>
            <a:r>
              <a:rPr lang="en-US" sz="1600" dirty="0" smtClean="0">
                <a:latin typeface="+mn-lt"/>
              </a:rPr>
              <a:t>quality</a:t>
            </a:r>
            <a:endParaRPr lang="en-CA" sz="1600" dirty="0">
              <a:latin typeface="+mn-lt"/>
            </a:endParaRPr>
          </a:p>
        </p:txBody>
      </p:sp>
      <p:sp>
        <p:nvSpPr>
          <p:cNvPr id="3" name="Content Placeholder 2"/>
          <p:cNvSpPr>
            <a:spLocks noGrp="1"/>
          </p:cNvSpPr>
          <p:nvPr>
            <p:ph sz="quarter" idx="13"/>
          </p:nvPr>
        </p:nvSpPr>
        <p:spPr>
          <a:xfrm>
            <a:off x="679269" y="1628800"/>
            <a:ext cx="10006148" cy="5229200"/>
          </a:xfrm>
        </p:spPr>
        <p:txBody>
          <a:bodyPr>
            <a:normAutofit lnSpcReduction="10000"/>
          </a:bodyPr>
          <a:lstStyle/>
          <a:p>
            <a:r>
              <a:rPr lang="en-CA" dirty="0" smtClean="0"/>
              <a:t>How do humans influence air quality?</a:t>
            </a:r>
          </a:p>
          <a:p>
            <a:pPr marL="0" indent="0">
              <a:buNone/>
            </a:pPr>
            <a:r>
              <a:rPr lang="en-CA" dirty="0" smtClean="0"/>
              <a:t>Pollution (emissions due to human activities [agriculture, transportation, factories, production]).</a:t>
            </a:r>
            <a:br>
              <a:rPr lang="en-CA" dirty="0" smtClean="0"/>
            </a:br>
            <a:r>
              <a:rPr lang="en-CA" dirty="0" smtClean="0"/>
              <a:t>“Clean” air (remove pollutants, “freshen it” with lovely scents).</a:t>
            </a:r>
            <a:endParaRPr lang="en-CA" dirty="0"/>
          </a:p>
          <a:p>
            <a:r>
              <a:rPr lang="en-CA" dirty="0" smtClean="0"/>
              <a:t>In homes?</a:t>
            </a:r>
            <a:br>
              <a:rPr lang="en-CA" dirty="0" smtClean="0"/>
            </a:br>
            <a:r>
              <a:rPr lang="en-CA" dirty="0" err="1" smtClean="0"/>
              <a:t>Febreeze</a:t>
            </a:r>
            <a:r>
              <a:rPr lang="en-CA" dirty="0" smtClean="0"/>
              <a:t>, air filters/purified, biological shedding</a:t>
            </a:r>
          </a:p>
          <a:p>
            <a:r>
              <a:rPr lang="en-CA" dirty="0" smtClean="0"/>
              <a:t>Outside?</a:t>
            </a:r>
          </a:p>
          <a:p>
            <a:pPr marL="0" indent="0">
              <a:buNone/>
            </a:pPr>
            <a:r>
              <a:rPr lang="en-CA" dirty="0" smtClean="0"/>
              <a:t>Pollution (see above).</a:t>
            </a:r>
            <a:br>
              <a:rPr lang="en-CA" dirty="0" smtClean="0"/>
            </a:br>
            <a:r>
              <a:rPr lang="en-CA" dirty="0" smtClean="0"/>
              <a:t>Vegetation (what we elect to plant).</a:t>
            </a:r>
            <a:endParaRPr lang="en-CA" dirty="0"/>
          </a:p>
          <a:p>
            <a:r>
              <a:rPr lang="en-CA" dirty="0" smtClean="0"/>
              <a:t>What technologies influence air quality?</a:t>
            </a:r>
          </a:p>
          <a:p>
            <a:pPr marL="0" indent="0">
              <a:buNone/>
            </a:pPr>
            <a:r>
              <a:rPr lang="en-CA" dirty="0" smtClean="0"/>
              <a:t>See above.</a:t>
            </a:r>
            <a:br>
              <a:rPr lang="en-CA" dirty="0" smtClean="0"/>
            </a:br>
            <a:r>
              <a:rPr lang="en-CA" dirty="0" smtClean="0"/>
              <a:t>Catalytic converter.</a:t>
            </a:r>
          </a:p>
        </p:txBody>
      </p:sp>
    </p:spTree>
    <p:extLst>
      <p:ext uri="{BB962C8B-B14F-4D97-AF65-F5344CB8AC3E}">
        <p14:creationId xmlns:p14="http://schemas.microsoft.com/office/powerpoint/2010/main" val="1563037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44137" y="1628800"/>
            <a:ext cx="10972800" cy="5229200"/>
          </a:xfrm>
        </p:spPr>
        <p:txBody>
          <a:bodyPr>
            <a:normAutofit/>
          </a:bodyPr>
          <a:lstStyle/>
          <a:p>
            <a:r>
              <a:rPr lang="en-US" dirty="0" smtClean="0"/>
              <a:t>Would </a:t>
            </a:r>
            <a:r>
              <a:rPr lang="en-US" dirty="0"/>
              <a:t>we live as successfully or fully without a furnace in Saskatchewan's winters? </a:t>
            </a:r>
            <a:r>
              <a:rPr lang="en-US" dirty="0" smtClean="0"/>
              <a:t/>
            </a:r>
            <a:br>
              <a:rPr lang="en-US" dirty="0" smtClean="0"/>
            </a:br>
            <a:endParaRPr lang="en-US" dirty="0" smtClean="0"/>
          </a:p>
          <a:p>
            <a:r>
              <a:rPr lang="en-US" dirty="0" smtClean="0"/>
              <a:t>With </a:t>
            </a:r>
            <a:r>
              <a:rPr lang="en-US" dirty="0"/>
              <a:t>this in mind, we need to ask ourselves what parts of air pollution are necessary or inevitable? </a:t>
            </a:r>
            <a:r>
              <a:rPr lang="en-US" dirty="0" smtClean="0"/>
              <a:t/>
            </a:r>
            <a:br>
              <a:rPr lang="en-US" dirty="0" smtClean="0"/>
            </a:br>
            <a:endParaRPr lang="en-US" dirty="0" smtClean="0"/>
          </a:p>
          <a:p>
            <a:r>
              <a:rPr lang="en-US" dirty="0" smtClean="0"/>
              <a:t>Humans </a:t>
            </a:r>
            <a:r>
              <a:rPr lang="en-US" dirty="0"/>
              <a:t>exhale CO2 (a greenhouse gas), and vehicles emit harmful chemicals into the air we breathe, but can we escape this</a:t>
            </a:r>
            <a:r>
              <a:rPr lang="en-US" dirty="0" smtClean="0"/>
              <a:t>?</a:t>
            </a:r>
          </a:p>
        </p:txBody>
      </p:sp>
      <p:sp>
        <p:nvSpPr>
          <p:cNvPr id="5" name="Title 1"/>
          <p:cNvSpPr txBox="1">
            <a:spLocks/>
          </p:cNvSpPr>
          <p:nvPr/>
        </p:nvSpPr>
        <p:spPr>
          <a:xfrm>
            <a:off x="679269" y="79641"/>
            <a:ext cx="9665203" cy="15841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t>Humans and air quality</a:t>
            </a:r>
            <a:r>
              <a:rPr lang="en-CA" smtClean="0"/>
              <a:t/>
            </a:r>
            <a:br>
              <a:rPr lang="en-CA" smtClean="0"/>
            </a:br>
            <a:r>
              <a:rPr lang="en-CA" sz="1600" smtClean="0">
                <a:latin typeface="+mn-lt"/>
              </a:rPr>
              <a:t>Outcome – </a:t>
            </a:r>
            <a:r>
              <a:rPr lang="en-US" sz="1600" smtClean="0">
                <a:latin typeface="+mn-lt"/>
              </a:rPr>
              <a:t>pose questions regarding how human activities and technologies have influenced air quality</a:t>
            </a:r>
            <a:endParaRPr lang="en-CA" sz="1600" dirty="0">
              <a:latin typeface="+mn-lt"/>
            </a:endParaRPr>
          </a:p>
        </p:txBody>
      </p:sp>
    </p:spTree>
    <p:extLst>
      <p:ext uri="{BB962C8B-B14F-4D97-AF65-F5344CB8AC3E}">
        <p14:creationId xmlns:p14="http://schemas.microsoft.com/office/powerpoint/2010/main" val="1628231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78823" y="1628800"/>
            <a:ext cx="11573691" cy="5229200"/>
          </a:xfrm>
        </p:spPr>
        <p:txBody>
          <a:bodyPr>
            <a:normAutofit/>
          </a:bodyPr>
          <a:lstStyle/>
          <a:p>
            <a:r>
              <a:rPr lang="en-US" dirty="0" smtClean="0"/>
              <a:t>What </a:t>
            </a:r>
            <a:r>
              <a:rPr lang="en-US" dirty="0"/>
              <a:t>are some of the most polluted places in the world, and why? </a:t>
            </a:r>
            <a:r>
              <a:rPr lang="en-US" dirty="0" smtClean="0"/>
              <a:t/>
            </a:r>
            <a:br>
              <a:rPr lang="en-US" dirty="0" smtClean="0"/>
            </a:br>
            <a:endParaRPr lang="en-US" dirty="0" smtClean="0"/>
          </a:p>
          <a:p>
            <a:r>
              <a:rPr lang="en-US" dirty="0" smtClean="0"/>
              <a:t>What </a:t>
            </a:r>
            <a:r>
              <a:rPr lang="en-US" dirty="0"/>
              <a:t>caused the </a:t>
            </a:r>
            <a:r>
              <a:rPr lang="en-US" b="1" i="1" dirty="0"/>
              <a:t>pollution</a:t>
            </a:r>
            <a:r>
              <a:rPr lang="en-US" dirty="0"/>
              <a:t> (release of damaging matter or energy into the environment) there? </a:t>
            </a:r>
            <a:r>
              <a:rPr lang="en-US" dirty="0" smtClean="0"/>
              <a:t/>
            </a:r>
            <a:br>
              <a:rPr lang="en-US" dirty="0" smtClean="0"/>
            </a:br>
            <a:endParaRPr lang="en-US" dirty="0" smtClean="0"/>
          </a:p>
          <a:p>
            <a:r>
              <a:rPr lang="en-US" dirty="0" smtClean="0"/>
              <a:t>And </a:t>
            </a:r>
            <a:r>
              <a:rPr lang="en-US" dirty="0"/>
              <a:t>what are some of the cleanest places in the world, and why? Is pollution always man-made (molds and airborne pathogens)? </a:t>
            </a:r>
            <a:r>
              <a:rPr lang="en-US" dirty="0" smtClean="0"/>
              <a:t/>
            </a:r>
            <a:br>
              <a:rPr lang="en-US" dirty="0" smtClean="0"/>
            </a:br>
            <a:endParaRPr lang="en-US" dirty="0" smtClean="0"/>
          </a:p>
          <a:p>
            <a:r>
              <a:rPr lang="en-US" dirty="0" smtClean="0"/>
              <a:t>Regulations and Carbon Tax – news article – </a:t>
            </a:r>
            <a:r>
              <a:rPr lang="en-US" dirty="0"/>
              <a:t>your </a:t>
            </a:r>
            <a:r>
              <a:rPr lang="en-US" dirty="0" smtClean="0"/>
              <a:t>thoughts?</a:t>
            </a:r>
            <a:r>
              <a:rPr lang="en-US" dirty="0"/>
              <a:t/>
            </a:r>
            <a:br>
              <a:rPr lang="en-US" dirty="0"/>
            </a:br>
            <a:r>
              <a:rPr lang="en-US" dirty="0">
                <a:hlinkClick r:id="rId2"/>
              </a:rPr>
              <a:t>http://www.theglobeandmail.com/news/politics/saskatchewan-premier-brad-wall-rejects-ottawas-carbon-pricing-plan/article28808667</a:t>
            </a:r>
            <a:r>
              <a:rPr lang="en-US" dirty="0" smtClean="0">
                <a:hlinkClick r:id="rId2"/>
              </a:rPr>
              <a:t>/</a:t>
            </a:r>
            <a:r>
              <a:rPr lang="en-US" dirty="0" smtClean="0"/>
              <a:t> </a:t>
            </a:r>
            <a:br>
              <a:rPr lang="en-US" dirty="0" smtClean="0"/>
            </a:br>
            <a:r>
              <a:rPr lang="en-US" dirty="0"/>
              <a:t>Carbon capture - </a:t>
            </a:r>
            <a:r>
              <a:rPr lang="en-US" dirty="0">
                <a:hlinkClick r:id="rId3"/>
              </a:rPr>
              <a:t>https://</a:t>
            </a:r>
            <a:r>
              <a:rPr lang="en-US" dirty="0" smtClean="0">
                <a:hlinkClick r:id="rId3"/>
              </a:rPr>
              <a:t>en.wikipedia.org/wiki/Carbon_capture_and_storage</a:t>
            </a:r>
            <a:r>
              <a:rPr lang="en-US" dirty="0" smtClean="0"/>
              <a:t> </a:t>
            </a:r>
            <a:endParaRPr lang="en-CA" dirty="0" smtClean="0"/>
          </a:p>
        </p:txBody>
      </p:sp>
      <p:sp>
        <p:nvSpPr>
          <p:cNvPr id="5" name="Title 1"/>
          <p:cNvSpPr>
            <a:spLocks noGrp="1"/>
          </p:cNvSpPr>
          <p:nvPr>
            <p:ph type="title"/>
          </p:nvPr>
        </p:nvSpPr>
        <p:spPr>
          <a:xfrm>
            <a:off x="679269" y="79641"/>
            <a:ext cx="9665203" cy="1584176"/>
          </a:xfrm>
        </p:spPr>
        <p:txBody>
          <a:bodyPr/>
          <a:lstStyle/>
          <a:p>
            <a:r>
              <a:rPr lang="en-US" dirty="0">
                <a:effectLst/>
              </a:rPr>
              <a:t>Humans and air quality</a:t>
            </a:r>
            <a:r>
              <a:rPr lang="en-CA" dirty="0" smtClean="0"/>
              <a:t/>
            </a:r>
            <a:br>
              <a:rPr lang="en-CA" dirty="0" smtClean="0"/>
            </a:br>
            <a:r>
              <a:rPr lang="en-CA" sz="1600" dirty="0">
                <a:latin typeface="+mn-lt"/>
              </a:rPr>
              <a:t>Outcome </a:t>
            </a:r>
            <a:r>
              <a:rPr lang="en-CA" sz="1600" dirty="0" smtClean="0">
                <a:latin typeface="+mn-lt"/>
              </a:rPr>
              <a:t>– </a:t>
            </a:r>
            <a:r>
              <a:rPr lang="en-US" sz="1600" dirty="0" smtClean="0">
                <a:latin typeface="+mn-lt"/>
              </a:rPr>
              <a:t>pose </a:t>
            </a:r>
            <a:r>
              <a:rPr lang="en-US" sz="1600" dirty="0">
                <a:latin typeface="+mn-lt"/>
              </a:rPr>
              <a:t>questions regarding how human activities and technologies have influenced air </a:t>
            </a:r>
            <a:r>
              <a:rPr lang="en-US" sz="1600" dirty="0" smtClean="0">
                <a:latin typeface="+mn-lt"/>
              </a:rPr>
              <a:t>quality</a:t>
            </a:r>
            <a:endParaRPr lang="en-CA" sz="1600" dirty="0">
              <a:latin typeface="+mn-lt"/>
            </a:endParaRPr>
          </a:p>
        </p:txBody>
      </p:sp>
    </p:spTree>
    <p:extLst>
      <p:ext uri="{BB962C8B-B14F-4D97-AF65-F5344CB8AC3E}">
        <p14:creationId xmlns:p14="http://schemas.microsoft.com/office/powerpoint/2010/main" val="2662320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78823" y="1628800"/>
            <a:ext cx="11573691" cy="5229200"/>
          </a:xfrm>
        </p:spPr>
        <p:txBody>
          <a:bodyPr>
            <a:normAutofit/>
          </a:bodyPr>
          <a:lstStyle/>
          <a:p>
            <a:r>
              <a:rPr lang="en-US" dirty="0" smtClean="0"/>
              <a:t>What </a:t>
            </a:r>
            <a:r>
              <a:rPr lang="en-US" dirty="0"/>
              <a:t>are some of the most polluted places in the world, and why? </a:t>
            </a:r>
            <a:r>
              <a:rPr lang="en-US" dirty="0" smtClean="0"/>
              <a:t/>
            </a:r>
            <a:br>
              <a:rPr lang="en-US" dirty="0" smtClean="0"/>
            </a:br>
            <a:r>
              <a:rPr lang="en-US" dirty="0" smtClean="0"/>
              <a:t>“Singapore?” “China.” “More densely populated places” “India.” </a:t>
            </a:r>
            <a:endParaRPr lang="en-US" dirty="0" smtClean="0"/>
          </a:p>
          <a:p>
            <a:r>
              <a:rPr lang="en-US" dirty="0" smtClean="0"/>
              <a:t>What </a:t>
            </a:r>
            <a:r>
              <a:rPr lang="en-US" dirty="0"/>
              <a:t>caused the </a:t>
            </a:r>
            <a:r>
              <a:rPr lang="en-US" b="1" i="1" dirty="0"/>
              <a:t>pollution</a:t>
            </a:r>
            <a:r>
              <a:rPr lang="en-US" dirty="0"/>
              <a:t> (release of damaging matter or energy into the environment) there? </a:t>
            </a:r>
            <a:r>
              <a:rPr lang="en-US" dirty="0" smtClean="0"/>
              <a:t/>
            </a:r>
            <a:br>
              <a:rPr lang="en-US" dirty="0" smtClean="0"/>
            </a:br>
            <a:r>
              <a:rPr lang="en-US" dirty="0" smtClean="0"/>
              <a:t>Production.</a:t>
            </a:r>
            <a:endParaRPr lang="en-US" dirty="0" smtClean="0"/>
          </a:p>
          <a:p>
            <a:r>
              <a:rPr lang="en-US" dirty="0" smtClean="0"/>
              <a:t>And </a:t>
            </a:r>
            <a:r>
              <a:rPr lang="en-US" dirty="0"/>
              <a:t>what are some of the cleanest places in the world, and why? Is pollution always man-made (molds and airborne pathogens)? </a:t>
            </a:r>
            <a:r>
              <a:rPr lang="en-US" dirty="0" smtClean="0"/>
              <a:t/>
            </a:r>
            <a:br>
              <a:rPr lang="en-US" dirty="0" smtClean="0"/>
            </a:br>
            <a:r>
              <a:rPr lang="en-US" dirty="0" smtClean="0"/>
              <a:t>Netherlands</a:t>
            </a:r>
            <a:r>
              <a:rPr lang="en-US" dirty="0" smtClean="0"/>
              <a:t>. “In general, Europe” “Places untouched by humans - Antarctic” </a:t>
            </a:r>
            <a:endParaRPr lang="en-US" dirty="0" smtClean="0"/>
          </a:p>
          <a:p>
            <a:r>
              <a:rPr lang="en-US" dirty="0" smtClean="0"/>
              <a:t>Regulations and Carbon Tax – news article – </a:t>
            </a:r>
            <a:r>
              <a:rPr lang="en-US" dirty="0"/>
              <a:t>your </a:t>
            </a:r>
            <a:r>
              <a:rPr lang="en-US" dirty="0" smtClean="0"/>
              <a:t>thoughts?</a:t>
            </a:r>
            <a:r>
              <a:rPr lang="en-US" dirty="0"/>
              <a:t/>
            </a:r>
            <a:br>
              <a:rPr lang="en-US" dirty="0"/>
            </a:br>
            <a:r>
              <a:rPr lang="en-US" dirty="0">
                <a:hlinkClick r:id="rId2"/>
              </a:rPr>
              <a:t>http://www.theglobeandmail.com/news/politics/saskatchewan-premier-brad-wall-rejects-ottawas-carbon-pricing-plan/article28808667</a:t>
            </a:r>
            <a:r>
              <a:rPr lang="en-US" dirty="0" smtClean="0">
                <a:hlinkClick r:id="rId2"/>
              </a:rPr>
              <a:t>/</a:t>
            </a:r>
            <a:r>
              <a:rPr lang="en-US" dirty="0" smtClean="0"/>
              <a:t> </a:t>
            </a:r>
            <a:br>
              <a:rPr lang="en-US" dirty="0" smtClean="0"/>
            </a:br>
            <a:r>
              <a:rPr lang="en-US" dirty="0"/>
              <a:t>Carbon capture - </a:t>
            </a:r>
            <a:r>
              <a:rPr lang="en-US" dirty="0">
                <a:hlinkClick r:id="rId3"/>
              </a:rPr>
              <a:t>https://</a:t>
            </a:r>
            <a:r>
              <a:rPr lang="en-US" dirty="0" smtClean="0">
                <a:hlinkClick r:id="rId3"/>
              </a:rPr>
              <a:t>en.wikipedia.org/wiki/Carbon_capture_and_storage</a:t>
            </a:r>
            <a:r>
              <a:rPr lang="en-US" dirty="0" smtClean="0"/>
              <a:t> </a:t>
            </a:r>
            <a:endParaRPr lang="en-CA" dirty="0" smtClean="0"/>
          </a:p>
        </p:txBody>
      </p:sp>
      <p:sp>
        <p:nvSpPr>
          <p:cNvPr id="5" name="Title 1"/>
          <p:cNvSpPr>
            <a:spLocks noGrp="1"/>
          </p:cNvSpPr>
          <p:nvPr>
            <p:ph type="title"/>
          </p:nvPr>
        </p:nvSpPr>
        <p:spPr>
          <a:xfrm>
            <a:off x="679269" y="79641"/>
            <a:ext cx="9665203" cy="1584176"/>
          </a:xfrm>
        </p:spPr>
        <p:txBody>
          <a:bodyPr/>
          <a:lstStyle/>
          <a:p>
            <a:r>
              <a:rPr lang="en-US" dirty="0">
                <a:effectLst/>
              </a:rPr>
              <a:t>Humans and air quality</a:t>
            </a:r>
            <a:r>
              <a:rPr lang="en-CA" dirty="0" smtClean="0"/>
              <a:t/>
            </a:r>
            <a:br>
              <a:rPr lang="en-CA" dirty="0" smtClean="0"/>
            </a:br>
            <a:r>
              <a:rPr lang="en-CA" sz="1600" dirty="0">
                <a:latin typeface="+mn-lt"/>
              </a:rPr>
              <a:t>Outcome </a:t>
            </a:r>
            <a:r>
              <a:rPr lang="en-CA" sz="1600" dirty="0" smtClean="0">
                <a:latin typeface="+mn-lt"/>
              </a:rPr>
              <a:t>– </a:t>
            </a:r>
            <a:r>
              <a:rPr lang="en-US" sz="1600" dirty="0" smtClean="0">
                <a:latin typeface="+mn-lt"/>
              </a:rPr>
              <a:t>pose </a:t>
            </a:r>
            <a:r>
              <a:rPr lang="en-US" sz="1600" dirty="0">
                <a:latin typeface="+mn-lt"/>
              </a:rPr>
              <a:t>questions regarding how human activities and technologies have influenced air </a:t>
            </a:r>
            <a:r>
              <a:rPr lang="en-US" sz="1600" dirty="0" smtClean="0">
                <a:latin typeface="+mn-lt"/>
              </a:rPr>
              <a:t>quality</a:t>
            </a:r>
            <a:endParaRPr lang="en-CA" sz="1600" dirty="0">
              <a:latin typeface="+mn-lt"/>
            </a:endParaRPr>
          </a:p>
        </p:txBody>
      </p:sp>
    </p:spTree>
    <p:extLst>
      <p:ext uri="{BB962C8B-B14F-4D97-AF65-F5344CB8AC3E}">
        <p14:creationId xmlns:p14="http://schemas.microsoft.com/office/powerpoint/2010/main" val="2768276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291" y="260648"/>
            <a:ext cx="9991181" cy="1584176"/>
          </a:xfrm>
        </p:spPr>
        <p:txBody>
          <a:bodyPr/>
          <a:lstStyle/>
          <a:p>
            <a:r>
              <a:rPr lang="en-CA" dirty="0" smtClean="0"/>
              <a:t>Humans and Air Quality</a:t>
            </a:r>
            <a:br>
              <a:rPr lang="en-CA" dirty="0" smtClean="0"/>
            </a:br>
            <a:r>
              <a:rPr lang="en-CA" sz="1600" dirty="0">
                <a:latin typeface="+mn-lt"/>
              </a:rPr>
              <a:t>indicators: pose questions regarding how human activities and technologies have influenced air quality (e.g. is air pollution necessary? Where is most polluted and why? What are some local sources of air pollution?</a:t>
            </a:r>
          </a:p>
        </p:txBody>
      </p:sp>
      <p:sp>
        <p:nvSpPr>
          <p:cNvPr id="3" name="Content Placeholder 2"/>
          <p:cNvSpPr>
            <a:spLocks noGrp="1"/>
          </p:cNvSpPr>
          <p:nvPr>
            <p:ph sz="quarter" idx="13"/>
          </p:nvPr>
        </p:nvSpPr>
        <p:spPr>
          <a:xfrm>
            <a:off x="353291" y="1916832"/>
            <a:ext cx="6712527" cy="4752528"/>
          </a:xfrm>
        </p:spPr>
        <p:txBody>
          <a:bodyPr>
            <a:normAutofit/>
          </a:bodyPr>
          <a:lstStyle/>
          <a:p>
            <a:r>
              <a:rPr lang="en-CA" dirty="0" smtClean="0"/>
              <a:t>What are some local sources of air pollution?</a:t>
            </a:r>
            <a:br>
              <a:rPr lang="en-CA" dirty="0" smtClean="0"/>
            </a:br>
            <a:r>
              <a:rPr lang="en-CA" dirty="0" smtClean="0"/>
              <a:t/>
            </a:r>
            <a:br>
              <a:rPr lang="en-CA" dirty="0" smtClean="0"/>
            </a:br>
            <a:endParaRPr lang="en-CA" dirty="0" smtClean="0"/>
          </a:p>
          <a:p>
            <a:r>
              <a:rPr lang="en-CA" dirty="0" smtClean="0"/>
              <a:t>What are the best ways to combat these?</a:t>
            </a:r>
            <a:br>
              <a:rPr lang="en-CA" dirty="0" smtClean="0"/>
            </a:br>
            <a:r>
              <a:rPr lang="en-CA" dirty="0" smtClean="0"/>
              <a:t/>
            </a:r>
            <a:br>
              <a:rPr lang="en-CA" dirty="0" smtClean="0"/>
            </a:br>
            <a:endParaRPr lang="en-CA" dirty="0" smtClean="0"/>
          </a:p>
          <a:p>
            <a:r>
              <a:rPr lang="en-CA" dirty="0" smtClean="0"/>
              <a:t>Who assesses/regulates air quality and how did these come into existence??</a:t>
            </a:r>
            <a:br>
              <a:rPr lang="en-CA" dirty="0" smtClean="0"/>
            </a:br>
            <a:endParaRPr lang="en-CA" dirty="0">
              <a:solidFill>
                <a:schemeClr val="accent6"/>
              </a:solidFill>
            </a:endParaRPr>
          </a:p>
        </p:txBody>
      </p:sp>
      <p:sp>
        <p:nvSpPr>
          <p:cNvPr id="4" name="Content Placeholder 2"/>
          <p:cNvSpPr txBox="1">
            <a:spLocks/>
          </p:cNvSpPr>
          <p:nvPr/>
        </p:nvSpPr>
        <p:spPr>
          <a:xfrm>
            <a:off x="7124506" y="4121768"/>
            <a:ext cx="4176464" cy="273623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CA" sz="2400" dirty="0"/>
              <a:t>Check SK or another location</a:t>
            </a:r>
            <a:br>
              <a:rPr lang="en-CA" sz="2400" dirty="0"/>
            </a:br>
            <a:r>
              <a:rPr lang="en-CA" sz="2400" dirty="0"/>
              <a:t>Canada – </a:t>
            </a:r>
            <a:r>
              <a:rPr lang="en-CA" sz="1600" i="1" dirty="0">
                <a:hlinkClick r:id="rId2"/>
              </a:rPr>
              <a:t>www.</a:t>
            </a:r>
            <a:r>
              <a:rPr lang="en-CA" sz="1600" b="1" i="1" dirty="0">
                <a:hlinkClick r:id="rId2"/>
              </a:rPr>
              <a:t>air</a:t>
            </a:r>
            <a:r>
              <a:rPr lang="en-CA" sz="1600" i="1" dirty="0">
                <a:hlinkClick r:id="rId2"/>
              </a:rPr>
              <a:t>health.ca/</a:t>
            </a:r>
            <a:r>
              <a:rPr lang="en-CA" sz="2400" dirty="0"/>
              <a:t/>
            </a:r>
            <a:br>
              <a:rPr lang="en-CA" sz="2400" dirty="0"/>
            </a:br>
            <a:r>
              <a:rPr lang="en-CA" sz="2400" dirty="0"/>
              <a:t>- </a:t>
            </a:r>
            <a:r>
              <a:rPr lang="en-CA" sz="1600" dirty="0">
                <a:hlinkClick r:id="rId3"/>
              </a:rPr>
              <a:t>http://www.lung.ca/protect-protegez/pollution-pollution/indoor-interieur/school-ecole_e.php</a:t>
            </a:r>
            <a:r>
              <a:rPr lang="en-CA" sz="2400" dirty="0"/>
              <a:t/>
            </a:r>
            <a:br>
              <a:rPr lang="en-CA" sz="2400" dirty="0"/>
            </a:br>
            <a:r>
              <a:rPr lang="en-CA" sz="2400" dirty="0"/>
              <a:t>States - </a:t>
            </a:r>
            <a:r>
              <a:rPr lang="en-CA" sz="1600" dirty="0">
                <a:hlinkClick r:id="rId4"/>
              </a:rPr>
              <a:t>http://www.airnow.gov/</a:t>
            </a:r>
            <a:r>
              <a:rPr lang="en-CA" sz="2400" dirty="0"/>
              <a:t/>
            </a:r>
            <a:br>
              <a:rPr lang="en-CA" sz="2400" dirty="0"/>
            </a:br>
            <a:r>
              <a:rPr lang="en-CA" sz="1800" dirty="0"/>
              <a:t> 	</a:t>
            </a:r>
            <a:r>
              <a:rPr lang="en-CA" sz="1800" b="1" dirty="0"/>
              <a:t>-</a:t>
            </a:r>
            <a:r>
              <a:rPr lang="en-CA" sz="1800" dirty="0"/>
              <a:t> </a:t>
            </a:r>
            <a:r>
              <a:rPr lang="en-CA" sz="1600" dirty="0">
                <a:hlinkClick r:id="rId5"/>
              </a:rPr>
              <a:t>http://www.stateoftheair.org/#</a:t>
            </a:r>
            <a:endParaRPr lang="en-CA" sz="1600" dirty="0"/>
          </a:p>
          <a:p>
            <a:pPr marL="45720" indent="0">
              <a:buNone/>
            </a:pPr>
            <a:endParaRPr lang="en-CA" dirty="0"/>
          </a:p>
          <a:p>
            <a:pPr marL="45720" indent="0">
              <a:buNone/>
            </a:pPr>
            <a:endParaRPr lang="en-CA" dirty="0"/>
          </a:p>
        </p:txBody>
      </p:sp>
      <p:sp>
        <p:nvSpPr>
          <p:cNvPr id="5" name="TextBox 4"/>
          <p:cNvSpPr txBox="1"/>
          <p:nvPr/>
        </p:nvSpPr>
        <p:spPr>
          <a:xfrm>
            <a:off x="8579768" y="2132857"/>
            <a:ext cx="2908920" cy="1200329"/>
          </a:xfrm>
          <a:prstGeom prst="rect">
            <a:avLst/>
          </a:prstGeom>
          <a:noFill/>
        </p:spPr>
        <p:txBody>
          <a:bodyPr wrap="square" rtlCol="0">
            <a:spAutoFit/>
          </a:bodyPr>
          <a:lstStyle/>
          <a:p>
            <a:r>
              <a:rPr lang="en-CA" sz="2400" dirty="0"/>
              <a:t>Fun fact – Toronto has a “congestion charge”.</a:t>
            </a:r>
          </a:p>
        </p:txBody>
      </p:sp>
    </p:spTree>
    <p:extLst>
      <p:ext uri="{BB962C8B-B14F-4D97-AF65-F5344CB8AC3E}">
        <p14:creationId xmlns:p14="http://schemas.microsoft.com/office/powerpoint/2010/main" val="3853152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291" y="260648"/>
            <a:ext cx="9991181" cy="1584176"/>
          </a:xfrm>
        </p:spPr>
        <p:txBody>
          <a:bodyPr/>
          <a:lstStyle/>
          <a:p>
            <a:r>
              <a:rPr lang="en-CA" dirty="0" smtClean="0"/>
              <a:t>Humans and Air Quality</a:t>
            </a:r>
            <a:br>
              <a:rPr lang="en-CA" dirty="0" smtClean="0"/>
            </a:br>
            <a:r>
              <a:rPr lang="en-CA" sz="1600" dirty="0">
                <a:latin typeface="+mn-lt"/>
              </a:rPr>
              <a:t>indicators: pose questions regarding how human activities and technologies have influenced air quality (e.g. is air pollution necessary? Where is most polluted and why? What are some local sources of air pollution?</a:t>
            </a:r>
          </a:p>
        </p:txBody>
      </p:sp>
      <p:sp>
        <p:nvSpPr>
          <p:cNvPr id="3" name="Content Placeholder 2"/>
          <p:cNvSpPr>
            <a:spLocks noGrp="1"/>
          </p:cNvSpPr>
          <p:nvPr>
            <p:ph sz="quarter" idx="13"/>
          </p:nvPr>
        </p:nvSpPr>
        <p:spPr>
          <a:xfrm>
            <a:off x="353291" y="1916832"/>
            <a:ext cx="6712527" cy="4752528"/>
          </a:xfrm>
        </p:spPr>
        <p:txBody>
          <a:bodyPr>
            <a:normAutofit fontScale="92500" lnSpcReduction="10000"/>
          </a:bodyPr>
          <a:lstStyle/>
          <a:p>
            <a:r>
              <a:rPr lang="en-CA" dirty="0" smtClean="0"/>
              <a:t>What are some local sources of air pollution?</a:t>
            </a:r>
            <a:br>
              <a:rPr lang="en-CA" dirty="0" smtClean="0"/>
            </a:br>
            <a:r>
              <a:rPr lang="en-CA" dirty="0" smtClean="0"/>
              <a:t>Sanitary landfill.</a:t>
            </a:r>
            <a:br>
              <a:rPr lang="en-CA" dirty="0" smtClean="0"/>
            </a:br>
            <a:r>
              <a:rPr lang="en-CA" dirty="0" smtClean="0"/>
              <a:t>Cars/Transportation.</a:t>
            </a:r>
            <a:br>
              <a:rPr lang="en-CA" dirty="0" smtClean="0"/>
            </a:br>
            <a:r>
              <a:rPr lang="en-CA" dirty="0" smtClean="0"/>
              <a:t>Oil refinery.</a:t>
            </a:r>
            <a:br>
              <a:rPr lang="en-CA" dirty="0" smtClean="0"/>
            </a:br>
            <a:r>
              <a:rPr lang="en-CA" dirty="0" smtClean="0"/>
              <a:t>Pork plant/stockyards (poo-</a:t>
            </a:r>
            <a:r>
              <a:rPr lang="en-CA" dirty="0" err="1" smtClean="0"/>
              <a:t>ey</a:t>
            </a:r>
            <a:r>
              <a:rPr lang="en-CA" dirty="0" smtClean="0"/>
              <a:t> smell).</a:t>
            </a:r>
            <a:r>
              <a:rPr lang="en-CA" dirty="0" smtClean="0"/>
              <a:t/>
            </a:r>
            <a:br>
              <a:rPr lang="en-CA" dirty="0" smtClean="0"/>
            </a:br>
            <a:endParaRPr lang="en-CA" dirty="0" smtClean="0"/>
          </a:p>
          <a:p>
            <a:r>
              <a:rPr lang="en-CA" dirty="0" smtClean="0"/>
              <a:t>What are the best ways to combat these?</a:t>
            </a:r>
            <a:br>
              <a:rPr lang="en-CA" dirty="0" smtClean="0"/>
            </a:br>
            <a:r>
              <a:rPr lang="en-CA" dirty="0" smtClean="0"/>
              <a:t>Carpooling? Composting/Recycling (reduces waste). Eat less pork?</a:t>
            </a:r>
            <a:r>
              <a:rPr lang="en-CA" dirty="0" smtClean="0"/>
              <a:t/>
            </a:r>
            <a:br>
              <a:rPr lang="en-CA" dirty="0" smtClean="0"/>
            </a:br>
            <a:endParaRPr lang="en-CA" dirty="0" smtClean="0"/>
          </a:p>
          <a:p>
            <a:r>
              <a:rPr lang="en-CA" dirty="0" smtClean="0"/>
              <a:t>Who assesses/regulates air quality and how did these come into </a:t>
            </a:r>
            <a:r>
              <a:rPr lang="en-CA" dirty="0" smtClean="0"/>
              <a:t>existence?</a:t>
            </a:r>
            <a:br>
              <a:rPr lang="en-CA" dirty="0" smtClean="0"/>
            </a:br>
            <a:r>
              <a:rPr lang="en-CA" dirty="0" smtClean="0"/>
              <a:t>Government – public demand.</a:t>
            </a:r>
            <a:endParaRPr lang="en-CA" dirty="0">
              <a:solidFill>
                <a:schemeClr val="accent6"/>
              </a:solidFill>
            </a:endParaRPr>
          </a:p>
        </p:txBody>
      </p:sp>
      <p:sp>
        <p:nvSpPr>
          <p:cNvPr id="4" name="Content Placeholder 2"/>
          <p:cNvSpPr txBox="1">
            <a:spLocks/>
          </p:cNvSpPr>
          <p:nvPr/>
        </p:nvSpPr>
        <p:spPr>
          <a:xfrm>
            <a:off x="7124506" y="4121768"/>
            <a:ext cx="4176464" cy="273623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CA" sz="2400" dirty="0"/>
              <a:t>Check SK or another location</a:t>
            </a:r>
            <a:br>
              <a:rPr lang="en-CA" sz="2400" dirty="0"/>
            </a:br>
            <a:r>
              <a:rPr lang="en-CA" sz="2400" dirty="0"/>
              <a:t>Canada – </a:t>
            </a:r>
            <a:r>
              <a:rPr lang="en-CA" sz="1600" i="1" dirty="0">
                <a:hlinkClick r:id="rId2"/>
              </a:rPr>
              <a:t>www.</a:t>
            </a:r>
            <a:r>
              <a:rPr lang="en-CA" sz="1600" b="1" i="1" dirty="0">
                <a:hlinkClick r:id="rId2"/>
              </a:rPr>
              <a:t>air</a:t>
            </a:r>
            <a:r>
              <a:rPr lang="en-CA" sz="1600" i="1" dirty="0">
                <a:hlinkClick r:id="rId2"/>
              </a:rPr>
              <a:t>health.ca/</a:t>
            </a:r>
            <a:r>
              <a:rPr lang="en-CA" sz="2400" dirty="0"/>
              <a:t/>
            </a:r>
            <a:br>
              <a:rPr lang="en-CA" sz="2400" dirty="0"/>
            </a:br>
            <a:r>
              <a:rPr lang="en-CA" sz="2400" dirty="0"/>
              <a:t>- </a:t>
            </a:r>
            <a:r>
              <a:rPr lang="en-CA" sz="1600" dirty="0">
                <a:hlinkClick r:id="rId3"/>
              </a:rPr>
              <a:t>http://www.lung.ca/protect-protegez/pollution-pollution/indoor-interieur/school-ecole_e.php</a:t>
            </a:r>
            <a:r>
              <a:rPr lang="en-CA" sz="2400" dirty="0"/>
              <a:t/>
            </a:r>
            <a:br>
              <a:rPr lang="en-CA" sz="2400" dirty="0"/>
            </a:br>
            <a:r>
              <a:rPr lang="en-CA" sz="2400" dirty="0"/>
              <a:t>States - </a:t>
            </a:r>
            <a:r>
              <a:rPr lang="en-CA" sz="1600" dirty="0">
                <a:hlinkClick r:id="rId4"/>
              </a:rPr>
              <a:t>http://www.airnow.gov/</a:t>
            </a:r>
            <a:r>
              <a:rPr lang="en-CA" sz="2400" dirty="0"/>
              <a:t/>
            </a:r>
            <a:br>
              <a:rPr lang="en-CA" sz="2400" dirty="0"/>
            </a:br>
            <a:r>
              <a:rPr lang="en-CA" sz="1800" dirty="0"/>
              <a:t> 	</a:t>
            </a:r>
            <a:r>
              <a:rPr lang="en-CA" sz="1800" b="1" dirty="0"/>
              <a:t>-</a:t>
            </a:r>
            <a:r>
              <a:rPr lang="en-CA" sz="1800" dirty="0"/>
              <a:t> </a:t>
            </a:r>
            <a:r>
              <a:rPr lang="en-CA" sz="1600" dirty="0">
                <a:hlinkClick r:id="rId5"/>
              </a:rPr>
              <a:t>http://www.stateoftheair.org/#</a:t>
            </a:r>
            <a:endParaRPr lang="en-CA" sz="1600" dirty="0"/>
          </a:p>
          <a:p>
            <a:pPr marL="45720" indent="0">
              <a:buNone/>
            </a:pPr>
            <a:endParaRPr lang="en-CA" dirty="0"/>
          </a:p>
          <a:p>
            <a:pPr marL="45720" indent="0">
              <a:buNone/>
            </a:pPr>
            <a:endParaRPr lang="en-CA" dirty="0"/>
          </a:p>
        </p:txBody>
      </p:sp>
      <p:sp>
        <p:nvSpPr>
          <p:cNvPr id="5" name="TextBox 4"/>
          <p:cNvSpPr txBox="1"/>
          <p:nvPr/>
        </p:nvSpPr>
        <p:spPr>
          <a:xfrm>
            <a:off x="8579768" y="2132857"/>
            <a:ext cx="2908920" cy="1200329"/>
          </a:xfrm>
          <a:prstGeom prst="rect">
            <a:avLst/>
          </a:prstGeom>
          <a:noFill/>
        </p:spPr>
        <p:txBody>
          <a:bodyPr wrap="square" rtlCol="0">
            <a:spAutoFit/>
          </a:bodyPr>
          <a:lstStyle/>
          <a:p>
            <a:r>
              <a:rPr lang="en-CA" sz="2400" dirty="0"/>
              <a:t>Fun fact – Toronto has a “congestion charge”.</a:t>
            </a:r>
          </a:p>
        </p:txBody>
      </p:sp>
    </p:spTree>
    <p:extLst>
      <p:ext uri="{BB962C8B-B14F-4D97-AF65-F5344CB8AC3E}">
        <p14:creationId xmlns:p14="http://schemas.microsoft.com/office/powerpoint/2010/main" val="1668013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327" y="260648"/>
            <a:ext cx="9804145" cy="1584176"/>
          </a:xfrm>
        </p:spPr>
        <p:txBody>
          <a:bodyPr>
            <a:normAutofit fontScale="90000"/>
          </a:bodyPr>
          <a:lstStyle/>
          <a:p>
            <a:r>
              <a:rPr lang="en-CA" dirty="0" smtClean="0"/>
              <a:t>Qualities of the Atmosphere (Read the notes)</a:t>
            </a:r>
            <a:br>
              <a:rPr lang="en-CA" dirty="0" smtClean="0"/>
            </a:br>
            <a:r>
              <a:rPr lang="en-CA" sz="1600" dirty="0">
                <a:latin typeface="+mn-lt"/>
              </a:rPr>
              <a:t>Outcome – understand the layers of the atmosphere, the composition of air within the troposphere, and  </a:t>
            </a:r>
            <a:r>
              <a:rPr lang="en-CA" sz="1600" dirty="0" smtClean="0">
                <a:latin typeface="+mn-lt"/>
              </a:rPr>
              <a:t>investigate the role of ozone layer depletion on human health.</a:t>
            </a:r>
            <a:endParaRPr lang="en-CA" sz="1600" dirty="0">
              <a:latin typeface="+mn-lt"/>
            </a:endParaRPr>
          </a:p>
        </p:txBody>
      </p:sp>
      <p:sp>
        <p:nvSpPr>
          <p:cNvPr id="3" name="Content Placeholder 2"/>
          <p:cNvSpPr>
            <a:spLocks noGrp="1"/>
          </p:cNvSpPr>
          <p:nvPr>
            <p:ph sz="quarter" idx="13"/>
          </p:nvPr>
        </p:nvSpPr>
        <p:spPr>
          <a:xfrm>
            <a:off x="290945" y="1844824"/>
            <a:ext cx="11139055" cy="4763794"/>
          </a:xfrm>
        </p:spPr>
        <p:txBody>
          <a:bodyPr>
            <a:normAutofit/>
          </a:bodyPr>
          <a:lstStyle/>
          <a:p>
            <a:r>
              <a:rPr lang="en-CA" dirty="0" smtClean="0"/>
              <a:t>Atmosphere – thin layer of gases surrounding Earth (</a:t>
            </a:r>
            <a:r>
              <a:rPr lang="en-CA" dirty="0"/>
              <a:t>apple analogy).</a:t>
            </a:r>
          </a:p>
          <a:p>
            <a:r>
              <a:rPr lang="en-CA" dirty="0" smtClean="0"/>
              <a:t>Layers of the atmosphere:</a:t>
            </a:r>
            <a:br>
              <a:rPr lang="en-CA" dirty="0" smtClean="0"/>
            </a:br>
            <a:r>
              <a:rPr lang="en-CA" dirty="0" smtClean="0"/>
              <a:t> 	</a:t>
            </a:r>
            <a:r>
              <a:rPr lang="en-CA" i="1" dirty="0" smtClean="0"/>
              <a:t>Troposphere</a:t>
            </a:r>
            <a:r>
              <a:rPr lang="en-CA" dirty="0" smtClean="0"/>
              <a:t> 	</a:t>
            </a:r>
            <a:r>
              <a:rPr lang="en-CA" dirty="0"/>
              <a:t> _______-_______ km</a:t>
            </a:r>
            <a:r>
              <a:rPr lang="en-CA" dirty="0" smtClean="0"/>
              <a:t/>
            </a:r>
            <a:br>
              <a:rPr lang="en-CA" dirty="0" smtClean="0"/>
            </a:br>
            <a:r>
              <a:rPr lang="en-CA" dirty="0" smtClean="0"/>
              <a:t> 	</a:t>
            </a:r>
            <a:r>
              <a:rPr lang="en-CA" i="1" dirty="0" smtClean="0"/>
              <a:t>Stratosphere</a:t>
            </a:r>
            <a:r>
              <a:rPr lang="en-CA" dirty="0" smtClean="0"/>
              <a:t> (ozone layer – O</a:t>
            </a:r>
            <a:r>
              <a:rPr lang="en-CA" baseline="-25000" dirty="0" smtClean="0"/>
              <a:t>3</a:t>
            </a:r>
            <a:r>
              <a:rPr lang="en-CA" dirty="0" smtClean="0"/>
              <a:t>) </a:t>
            </a:r>
            <a:r>
              <a:rPr lang="en-CA" dirty="0"/>
              <a:t>– _______-_______km</a:t>
            </a:r>
            <a:r>
              <a:rPr lang="en-CA" dirty="0" smtClean="0"/>
              <a:t/>
            </a:r>
            <a:br>
              <a:rPr lang="en-CA" dirty="0" smtClean="0"/>
            </a:br>
            <a:r>
              <a:rPr lang="en-CA" dirty="0" smtClean="0"/>
              <a:t>Ozone </a:t>
            </a:r>
            <a:r>
              <a:rPr lang="en-CA" dirty="0"/>
              <a:t>is not good in the troposphere? Free radical good or bad</a:t>
            </a:r>
            <a:r>
              <a:rPr lang="en-CA" dirty="0" smtClean="0"/>
              <a:t>? </a:t>
            </a:r>
            <a:br>
              <a:rPr lang="en-CA" dirty="0" smtClean="0"/>
            </a:br>
            <a:r>
              <a:rPr lang="en-CA" dirty="0" smtClean="0"/>
              <a:t> 						Bottle of water anyone?</a:t>
            </a:r>
            <a:br>
              <a:rPr lang="en-CA" dirty="0" smtClean="0"/>
            </a:br>
            <a:r>
              <a:rPr lang="en-CA" dirty="0" smtClean="0"/>
              <a:t> 	</a:t>
            </a:r>
            <a:r>
              <a:rPr lang="en-CA" i="1" dirty="0" smtClean="0"/>
              <a:t>Mesosphere</a:t>
            </a:r>
            <a:r>
              <a:rPr lang="en-CA" dirty="0" smtClean="0"/>
              <a:t> – </a:t>
            </a:r>
            <a:r>
              <a:rPr lang="en-CA" dirty="0"/>
              <a:t>_______-_______km</a:t>
            </a:r>
            <a:r>
              <a:rPr lang="en-CA" dirty="0" smtClean="0"/>
              <a:t/>
            </a:r>
            <a:br>
              <a:rPr lang="en-CA" dirty="0" smtClean="0"/>
            </a:br>
            <a:r>
              <a:rPr lang="en-CA" dirty="0" smtClean="0"/>
              <a:t>	</a:t>
            </a:r>
            <a:r>
              <a:rPr lang="en-CA" i="1" dirty="0" smtClean="0"/>
              <a:t>Thermosphere</a:t>
            </a:r>
            <a:r>
              <a:rPr lang="en-CA" dirty="0" smtClean="0"/>
              <a:t> – _______-_______km</a:t>
            </a:r>
          </a:p>
          <a:p>
            <a:r>
              <a:rPr lang="en-CA" dirty="0" smtClean="0"/>
              <a:t>Atmosphere is ~78% </a:t>
            </a:r>
            <a:r>
              <a:rPr lang="en-CA" b="1" dirty="0" smtClean="0"/>
              <a:t>__________________ </a:t>
            </a:r>
            <a:r>
              <a:rPr lang="en-CA" dirty="0" smtClean="0"/>
              <a:t>(N</a:t>
            </a:r>
            <a:r>
              <a:rPr lang="en-CA" baseline="-25000" dirty="0" smtClean="0"/>
              <a:t>2</a:t>
            </a:r>
            <a:r>
              <a:rPr lang="en-CA" dirty="0"/>
              <a:t>)</a:t>
            </a:r>
            <a:r>
              <a:rPr lang="en-CA" dirty="0" smtClean="0"/>
              <a:t> and 21% </a:t>
            </a:r>
            <a:r>
              <a:rPr lang="en-CA" b="1" dirty="0" smtClean="0"/>
              <a:t>_______________</a:t>
            </a:r>
            <a:r>
              <a:rPr lang="en-CA" dirty="0" smtClean="0"/>
              <a:t>(O</a:t>
            </a:r>
            <a:r>
              <a:rPr lang="en-CA" baseline="-25000" dirty="0" smtClean="0"/>
              <a:t>2</a:t>
            </a:r>
            <a:r>
              <a:rPr lang="en-CA" dirty="0" smtClean="0"/>
              <a:t>). Also contains </a:t>
            </a:r>
            <a:r>
              <a:rPr lang="en-CA" b="1" dirty="0" smtClean="0"/>
              <a:t>water vapour</a:t>
            </a:r>
            <a:r>
              <a:rPr lang="en-CA" dirty="0" smtClean="0"/>
              <a:t>. These are the three most important. Remaining 1% are </a:t>
            </a:r>
            <a:r>
              <a:rPr lang="en-CA" smtClean="0"/>
              <a:t>other assorted </a:t>
            </a:r>
            <a:r>
              <a:rPr lang="en-CA" dirty="0" smtClean="0"/>
              <a:t>gases. </a:t>
            </a:r>
          </a:p>
        </p:txBody>
      </p:sp>
    </p:spTree>
    <p:extLst>
      <p:ext uri="{BB962C8B-B14F-4D97-AF65-F5344CB8AC3E}">
        <p14:creationId xmlns:p14="http://schemas.microsoft.com/office/powerpoint/2010/main" val="4147065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15637" y="1844824"/>
            <a:ext cx="5845642" cy="4752528"/>
          </a:xfrm>
        </p:spPr>
        <p:txBody>
          <a:bodyPr>
            <a:normAutofit fontScale="92500"/>
          </a:bodyPr>
          <a:lstStyle/>
          <a:p>
            <a:r>
              <a:rPr lang="en-CA" dirty="0" smtClean="0"/>
              <a:t>What is the ozone layer? Where is the ozone layer? Where is the stratosphere?</a:t>
            </a:r>
            <a:br>
              <a:rPr lang="en-CA" dirty="0" smtClean="0"/>
            </a:br>
            <a:r>
              <a:rPr lang="en-CA" dirty="0">
                <a:hlinkClick r:id="rId2"/>
              </a:rPr>
              <a:t>http://ozonewatch.gsfc.nasa.gov</a:t>
            </a:r>
            <a:r>
              <a:rPr lang="en-CA" dirty="0" smtClean="0">
                <a:hlinkClick r:id="rId2"/>
              </a:rPr>
              <a:t>/</a:t>
            </a:r>
            <a:r>
              <a:rPr lang="en-CA" dirty="0" smtClean="0"/>
              <a:t> </a:t>
            </a:r>
            <a:br>
              <a:rPr lang="en-CA" dirty="0" smtClean="0"/>
            </a:br>
            <a:r>
              <a:rPr lang="en-CA" dirty="0" smtClean="0"/>
              <a:t/>
            </a:r>
            <a:br>
              <a:rPr lang="en-CA" dirty="0" smtClean="0"/>
            </a:br>
            <a:endParaRPr lang="en-CA" dirty="0" smtClean="0"/>
          </a:p>
          <a:p>
            <a:r>
              <a:rPr lang="en-CA" dirty="0" smtClean="0"/>
              <a:t>How did it get depleted? What does it do for us?</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would this affect human health?</a:t>
            </a:r>
          </a:p>
          <a:p>
            <a:endParaRPr lang="en-CA" dirty="0"/>
          </a:p>
        </p:txBody>
      </p:sp>
      <p:sp>
        <p:nvSpPr>
          <p:cNvPr id="4" name="Title 1"/>
          <p:cNvSpPr>
            <a:spLocks noGrp="1"/>
          </p:cNvSpPr>
          <p:nvPr>
            <p:ph type="title"/>
          </p:nvPr>
        </p:nvSpPr>
        <p:spPr>
          <a:xfrm>
            <a:off x="1991544" y="260648"/>
            <a:ext cx="8352928" cy="1584176"/>
          </a:xfrm>
        </p:spPr>
        <p:txBody>
          <a:bodyPr/>
          <a:lstStyle/>
          <a:p>
            <a:r>
              <a:rPr lang="en-CA" dirty="0" smtClean="0"/>
              <a:t>Ozone Depletion</a:t>
            </a:r>
            <a:br>
              <a:rPr lang="en-CA" dirty="0" smtClean="0"/>
            </a:br>
            <a:r>
              <a:rPr lang="en-CA" sz="1600" dirty="0">
                <a:latin typeface="+mn-lt"/>
              </a:rPr>
              <a:t>indicators: investigate the role of the stratospheric ozone layer depletion as a contributor towards human health issues such as cancers and cataracts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278" y="1866314"/>
            <a:ext cx="4406723" cy="4991687"/>
          </a:xfrm>
          <a:prstGeom prst="rect">
            <a:avLst/>
          </a:prstGeom>
        </p:spPr>
      </p:pic>
    </p:spTree>
    <p:extLst>
      <p:ext uri="{BB962C8B-B14F-4D97-AF65-F5344CB8AC3E}">
        <p14:creationId xmlns:p14="http://schemas.microsoft.com/office/powerpoint/2010/main" val="2438819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Layers of Atmosphere and Ozone Layer</a:t>
            </a:r>
            <a:endParaRPr lang="en-CA" dirty="0"/>
          </a:p>
        </p:txBody>
      </p:sp>
      <p:sp>
        <p:nvSpPr>
          <p:cNvPr id="5" name="Content Placeholder 4"/>
          <p:cNvSpPr>
            <a:spLocks noGrp="1"/>
          </p:cNvSpPr>
          <p:nvPr>
            <p:ph idx="1"/>
          </p:nvPr>
        </p:nvSpPr>
        <p:spPr/>
        <p:txBody>
          <a:bodyPr/>
          <a:lstStyle/>
          <a:p>
            <a:r>
              <a:rPr lang="en-CA" dirty="0" smtClean="0"/>
              <a:t>It’s important to note the components of the atmosphere at different layers form our surface. </a:t>
            </a:r>
          </a:p>
          <a:p>
            <a:endParaRPr lang="en-CA" dirty="0"/>
          </a:p>
          <a:p>
            <a:r>
              <a:rPr lang="en-CA" dirty="0" smtClean="0"/>
              <a:t>Many pollutants/contaminants can react and adjust the conditions existing in these spheres and that can in turn impact human health and the environment.</a:t>
            </a:r>
            <a:br>
              <a:rPr lang="en-CA" dirty="0" smtClean="0"/>
            </a:br>
            <a:endParaRPr lang="en-CA" dirty="0" smtClean="0"/>
          </a:p>
          <a:p>
            <a:r>
              <a:rPr lang="en-CA" dirty="0" smtClean="0"/>
              <a:t>After identifying some of the pollutants/contaminants, we can begin to create policies and legislation to minimize emissions.</a:t>
            </a:r>
            <a:endParaRPr lang="en-CA" dirty="0"/>
          </a:p>
        </p:txBody>
      </p:sp>
    </p:spTree>
    <p:extLst>
      <p:ext uri="{BB962C8B-B14F-4D97-AF65-F5344CB8AC3E}">
        <p14:creationId xmlns:p14="http://schemas.microsoft.com/office/powerpoint/2010/main" val="559868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Indoor/Outdoor Contaminants</a:t>
            </a:r>
            <a:endParaRPr lang="en-CA" dirty="0"/>
          </a:p>
        </p:txBody>
      </p:sp>
      <p:sp>
        <p:nvSpPr>
          <p:cNvPr id="3" name="Content Placeholder 2"/>
          <p:cNvSpPr>
            <a:spLocks noGrp="1"/>
          </p:cNvSpPr>
          <p:nvPr>
            <p:ph sz="quarter" idx="13"/>
          </p:nvPr>
        </p:nvSpPr>
        <p:spPr>
          <a:xfrm>
            <a:off x="838199" y="2324346"/>
            <a:ext cx="10164097" cy="4076454"/>
          </a:xfrm>
        </p:spPr>
        <p:txBody>
          <a:bodyPr/>
          <a:lstStyle/>
          <a:p>
            <a:r>
              <a:rPr lang="en-CA" dirty="0" smtClean="0"/>
              <a:t>Find four primary pollutants in air, describe them and their negative impact on health. (Do you think it is found more dominantly indoors or outdoors)?</a:t>
            </a:r>
            <a:br>
              <a:rPr lang="en-CA" dirty="0" smtClean="0"/>
            </a:br>
            <a:r>
              <a:rPr lang="en-CA" dirty="0" smtClean="0"/>
              <a:t/>
            </a:r>
            <a:br>
              <a:rPr lang="en-CA" dirty="0" smtClean="0"/>
            </a:br>
            <a:endParaRPr lang="en-CA" dirty="0" smtClean="0"/>
          </a:p>
          <a:p>
            <a:r>
              <a:rPr lang="en-CA" dirty="0" smtClean="0"/>
              <a:t>Find one secondary pollutant in air.</a:t>
            </a:r>
            <a:endParaRPr lang="en-CA" dirty="0"/>
          </a:p>
        </p:txBody>
      </p:sp>
    </p:spTree>
    <p:extLst>
      <p:ext uri="{BB962C8B-B14F-4D97-AF65-F5344CB8AC3E}">
        <p14:creationId xmlns:p14="http://schemas.microsoft.com/office/powerpoint/2010/main" val="978811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17485" y="5646966"/>
            <a:ext cx="6400800" cy="1368152"/>
          </a:xfrm>
        </p:spPr>
        <p:txBody>
          <a:bodyPr/>
          <a:lstStyle/>
          <a:p>
            <a:r>
              <a:rPr lang="en-CA" dirty="0" smtClean="0"/>
              <a:t>Are you </a:t>
            </a:r>
            <a:r>
              <a:rPr lang="en-CA" dirty="0"/>
              <a:t>at risk? </a:t>
            </a:r>
            <a:br>
              <a:rPr lang="en-CA" dirty="0"/>
            </a:br>
            <a:r>
              <a:rPr lang="en-CA" dirty="0"/>
              <a:t> </a:t>
            </a:r>
            <a:r>
              <a:rPr lang="en-CA" sz="1600" dirty="0"/>
              <a:t>	</a:t>
            </a:r>
            <a:r>
              <a:rPr lang="en-CA" sz="1600" dirty="0">
                <a:hlinkClick r:id="rId2"/>
              </a:rPr>
              <a:t>http://www.lung.ca/protect-protegez/pollution-pollution/indoor-interieur/home-chezvous_e.php</a:t>
            </a:r>
            <a:endParaRPr lang="en-CA" sz="1600" dirty="0"/>
          </a:p>
          <a:p>
            <a:endParaRPr lang="en-CA" dirty="0"/>
          </a:p>
        </p:txBody>
      </p:sp>
      <p:sp>
        <p:nvSpPr>
          <p:cNvPr id="4" name="Title 1"/>
          <p:cNvSpPr>
            <a:spLocks noGrp="1"/>
          </p:cNvSpPr>
          <p:nvPr>
            <p:ph type="title"/>
          </p:nvPr>
        </p:nvSpPr>
        <p:spPr>
          <a:xfrm>
            <a:off x="1991544" y="260648"/>
            <a:ext cx="8352928" cy="1584176"/>
          </a:xfrm>
        </p:spPr>
        <p:txBody>
          <a:bodyPr/>
          <a:lstStyle/>
          <a:p>
            <a:r>
              <a:rPr lang="en-CA" dirty="0" smtClean="0"/>
              <a:t>Indoor Air Quality</a:t>
            </a:r>
            <a:br>
              <a:rPr lang="en-CA" dirty="0" smtClean="0"/>
            </a:br>
            <a:r>
              <a:rPr lang="en-CA" sz="1600" dirty="0">
                <a:latin typeface="+mn-lt"/>
              </a:rPr>
              <a:t>indicators: examine how contaminants such as radon, carbon monoxide, mold, volatile organic compounds, allergens, and particulates affect indoor air quality</a:t>
            </a:r>
          </a:p>
        </p:txBody>
      </p:sp>
      <p:sp>
        <p:nvSpPr>
          <p:cNvPr id="5" name="Content Placeholder 2"/>
          <p:cNvSpPr txBox="1">
            <a:spLocks/>
          </p:cNvSpPr>
          <p:nvPr/>
        </p:nvSpPr>
        <p:spPr>
          <a:xfrm>
            <a:off x="444500" y="2060848"/>
            <a:ext cx="11176000" cy="380655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CA" dirty="0">
                <a:solidFill>
                  <a:srgbClr val="FF0000"/>
                </a:solidFill>
              </a:rPr>
              <a:t>Air Pollutant/contaminant </a:t>
            </a:r>
            <a:r>
              <a:rPr lang="en-CA" dirty="0"/>
              <a:t>– release of damaging materials into the atmosphere or air. </a:t>
            </a:r>
            <a:br>
              <a:rPr lang="en-CA" dirty="0"/>
            </a:br>
            <a:r>
              <a:rPr lang="en-CA" dirty="0"/>
              <a:t> 	</a:t>
            </a:r>
            <a:r>
              <a:rPr lang="en-CA" sz="2000" dirty="0"/>
              <a:t>-</a:t>
            </a:r>
            <a:r>
              <a:rPr lang="en-CA" sz="2000" dirty="0">
                <a:solidFill>
                  <a:schemeClr val="accent3">
                    <a:lumMod val="50000"/>
                  </a:schemeClr>
                </a:solidFill>
              </a:rPr>
              <a:t> </a:t>
            </a:r>
            <a:r>
              <a:rPr lang="en-CA" sz="2000" b="1" i="1" dirty="0">
                <a:solidFill>
                  <a:schemeClr val="accent3">
                    <a:lumMod val="50000"/>
                  </a:schemeClr>
                </a:solidFill>
              </a:rPr>
              <a:t>radon</a:t>
            </a:r>
            <a:r>
              <a:rPr lang="en-CA" sz="2000" dirty="0">
                <a:solidFill>
                  <a:schemeClr val="accent3">
                    <a:lumMod val="50000"/>
                  </a:schemeClr>
                </a:solidFill>
              </a:rPr>
              <a:t> </a:t>
            </a:r>
            <a:r>
              <a:rPr lang="en-CA" sz="2000" dirty="0"/>
              <a:t>– </a:t>
            </a:r>
            <a:r>
              <a:rPr lang="en-CA" sz="2000" dirty="0" smtClean="0"/>
              <a:t> </a:t>
            </a:r>
            <a:r>
              <a:rPr lang="en-CA" sz="2000" dirty="0"/>
              <a:t/>
            </a:r>
            <a:br>
              <a:rPr lang="en-CA" sz="2000" dirty="0"/>
            </a:br>
            <a:r>
              <a:rPr lang="en-CA" sz="2000" dirty="0"/>
              <a:t> 	- </a:t>
            </a:r>
            <a:r>
              <a:rPr lang="en-CA" sz="2000" b="1" i="1" dirty="0">
                <a:solidFill>
                  <a:schemeClr val="accent3">
                    <a:lumMod val="50000"/>
                  </a:schemeClr>
                </a:solidFill>
              </a:rPr>
              <a:t>carbon monoxide </a:t>
            </a:r>
            <a:r>
              <a:rPr lang="en-CA" sz="2000" dirty="0"/>
              <a:t>– </a:t>
            </a:r>
            <a:r>
              <a:rPr lang="en-CA" sz="2000" dirty="0" smtClean="0"/>
              <a:t> </a:t>
            </a:r>
            <a:r>
              <a:rPr lang="en-CA" dirty="0"/>
              <a:t/>
            </a:r>
            <a:br>
              <a:rPr lang="en-CA" dirty="0"/>
            </a:br>
            <a:r>
              <a:rPr lang="en-CA" dirty="0"/>
              <a:t> 	- </a:t>
            </a:r>
            <a:r>
              <a:rPr lang="en-CA" sz="2000" b="1" i="1" dirty="0">
                <a:solidFill>
                  <a:schemeClr val="accent3">
                    <a:lumMod val="50000"/>
                  </a:schemeClr>
                </a:solidFill>
              </a:rPr>
              <a:t>mold/allergens</a:t>
            </a:r>
            <a:r>
              <a:rPr lang="en-CA" sz="2000" dirty="0">
                <a:solidFill>
                  <a:schemeClr val="tx1"/>
                </a:solidFill>
              </a:rPr>
              <a:t> – </a:t>
            </a:r>
            <a:r>
              <a:rPr lang="en-CA" sz="2000" dirty="0" smtClean="0">
                <a:solidFill>
                  <a:schemeClr val="tx1"/>
                </a:solidFill>
              </a:rPr>
              <a:t> </a:t>
            </a:r>
            <a:r>
              <a:rPr lang="en-CA" dirty="0"/>
              <a:t/>
            </a:r>
            <a:br>
              <a:rPr lang="en-CA" dirty="0"/>
            </a:br>
            <a:r>
              <a:rPr lang="en-CA" dirty="0"/>
              <a:t> 	- </a:t>
            </a:r>
            <a:r>
              <a:rPr lang="en-CA" sz="2000" b="1" i="1" dirty="0">
                <a:solidFill>
                  <a:schemeClr val="accent3">
                    <a:lumMod val="50000"/>
                  </a:schemeClr>
                </a:solidFill>
              </a:rPr>
              <a:t>volatile organic compounds</a:t>
            </a:r>
            <a:r>
              <a:rPr lang="en-CA" sz="2000" b="1" i="1" dirty="0">
                <a:solidFill>
                  <a:schemeClr val="tx1"/>
                </a:solidFill>
              </a:rPr>
              <a:t> </a:t>
            </a:r>
            <a:r>
              <a:rPr lang="en-CA" sz="2000" dirty="0" smtClean="0">
                <a:solidFill>
                  <a:schemeClr val="tx1"/>
                </a:solidFill>
              </a:rPr>
              <a:t>– </a:t>
            </a:r>
            <a:r>
              <a:rPr lang="en-CA" sz="2000" dirty="0"/>
              <a:t/>
            </a:r>
            <a:br>
              <a:rPr lang="en-CA" sz="2000" dirty="0"/>
            </a:br>
            <a:r>
              <a:rPr lang="en-CA" sz="2000" dirty="0"/>
              <a:t>  	- </a:t>
            </a:r>
            <a:r>
              <a:rPr lang="en-CA" sz="2000" b="1" i="1" dirty="0" smtClean="0">
                <a:solidFill>
                  <a:schemeClr val="accent3">
                    <a:lumMod val="50000"/>
                  </a:schemeClr>
                </a:solidFill>
              </a:rPr>
              <a:t>particulate matter (PM)</a:t>
            </a:r>
            <a:r>
              <a:rPr lang="en-CA" sz="2000" b="1" i="1" dirty="0" smtClean="0">
                <a:solidFill>
                  <a:schemeClr val="tx1"/>
                </a:solidFill>
              </a:rPr>
              <a:t> </a:t>
            </a:r>
            <a:r>
              <a:rPr lang="en-CA" sz="2000" dirty="0">
                <a:solidFill>
                  <a:schemeClr val="tx1"/>
                </a:solidFill>
              </a:rPr>
              <a:t>– </a:t>
            </a:r>
            <a:r>
              <a:rPr lang="en-CA" sz="2000" dirty="0" smtClean="0">
                <a:solidFill>
                  <a:schemeClr val="tx1"/>
                </a:solidFill>
              </a:rPr>
              <a:t> </a:t>
            </a:r>
            <a:br>
              <a:rPr lang="en-CA" sz="2000" dirty="0" smtClean="0">
                <a:solidFill>
                  <a:schemeClr val="tx1"/>
                </a:solidFill>
              </a:rPr>
            </a:br>
            <a:r>
              <a:rPr lang="en-CA" sz="2000" dirty="0" smtClean="0">
                <a:solidFill>
                  <a:schemeClr val="tx1"/>
                </a:solidFill>
              </a:rPr>
              <a:t> 	</a:t>
            </a:r>
            <a:r>
              <a:rPr lang="en-CA" sz="3200" dirty="0" smtClean="0">
                <a:solidFill>
                  <a:schemeClr val="tx1"/>
                </a:solidFill>
              </a:rPr>
              <a:t>- </a:t>
            </a:r>
            <a:r>
              <a:rPr lang="en-CA" sz="2000" b="1" i="1" dirty="0"/>
              <a:t>Lead</a:t>
            </a:r>
            <a:r>
              <a:rPr lang="en-CA" sz="2000" b="1" dirty="0"/>
              <a:t> </a:t>
            </a:r>
            <a:r>
              <a:rPr lang="en-CA" sz="2000" dirty="0"/>
              <a:t>– </a:t>
            </a:r>
            <a:r>
              <a:rPr lang="en-CA" sz="2000" dirty="0" smtClean="0"/>
              <a:t> </a:t>
            </a:r>
            <a:endParaRPr lang="en-CA" sz="2000" dirty="0">
              <a:solidFill>
                <a:schemeClr val="tx1"/>
              </a:solidFill>
            </a:endParaRPr>
          </a:p>
          <a:p>
            <a:endParaRPr lang="en-CA" dirty="0"/>
          </a:p>
        </p:txBody>
      </p:sp>
    </p:spTree>
    <p:extLst>
      <p:ext uri="{BB962C8B-B14F-4D97-AF65-F5344CB8AC3E}">
        <p14:creationId xmlns:p14="http://schemas.microsoft.com/office/powerpoint/2010/main" val="3351068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17485" y="5646966"/>
            <a:ext cx="6400800" cy="1368152"/>
          </a:xfrm>
        </p:spPr>
        <p:txBody>
          <a:bodyPr/>
          <a:lstStyle/>
          <a:p>
            <a:r>
              <a:rPr lang="en-CA" dirty="0" smtClean="0"/>
              <a:t>Are you </a:t>
            </a:r>
            <a:r>
              <a:rPr lang="en-CA" dirty="0"/>
              <a:t>at risk? </a:t>
            </a:r>
            <a:br>
              <a:rPr lang="en-CA" dirty="0"/>
            </a:br>
            <a:r>
              <a:rPr lang="en-CA" dirty="0"/>
              <a:t> </a:t>
            </a:r>
            <a:r>
              <a:rPr lang="en-CA" sz="1600" dirty="0"/>
              <a:t>	</a:t>
            </a:r>
            <a:r>
              <a:rPr lang="en-CA" sz="1600" dirty="0">
                <a:hlinkClick r:id="rId2"/>
              </a:rPr>
              <a:t>http://www.lung.ca/protect-protegez/pollution-pollution/indoor-interieur/home-chezvous_e.php</a:t>
            </a:r>
            <a:endParaRPr lang="en-CA" sz="1600" dirty="0"/>
          </a:p>
          <a:p>
            <a:endParaRPr lang="en-CA" dirty="0"/>
          </a:p>
        </p:txBody>
      </p:sp>
      <p:sp>
        <p:nvSpPr>
          <p:cNvPr id="4" name="Title 1"/>
          <p:cNvSpPr>
            <a:spLocks noGrp="1"/>
          </p:cNvSpPr>
          <p:nvPr>
            <p:ph type="title"/>
          </p:nvPr>
        </p:nvSpPr>
        <p:spPr>
          <a:xfrm>
            <a:off x="1991544" y="260648"/>
            <a:ext cx="8352928" cy="1584176"/>
          </a:xfrm>
        </p:spPr>
        <p:txBody>
          <a:bodyPr/>
          <a:lstStyle/>
          <a:p>
            <a:r>
              <a:rPr lang="en-CA" dirty="0" smtClean="0"/>
              <a:t>Indoor Air Quality</a:t>
            </a:r>
            <a:br>
              <a:rPr lang="en-CA" dirty="0" smtClean="0"/>
            </a:br>
            <a:r>
              <a:rPr lang="en-CA" sz="1600" dirty="0">
                <a:latin typeface="+mn-lt"/>
              </a:rPr>
              <a:t>indicators: examine how contaminants such as radon, carbon monoxide, mold, volatile organic compounds, allergens, and particulates affect indoor air quality</a:t>
            </a:r>
          </a:p>
        </p:txBody>
      </p:sp>
      <p:sp>
        <p:nvSpPr>
          <p:cNvPr id="5" name="Content Placeholder 2"/>
          <p:cNvSpPr txBox="1">
            <a:spLocks/>
          </p:cNvSpPr>
          <p:nvPr/>
        </p:nvSpPr>
        <p:spPr>
          <a:xfrm>
            <a:off x="444500" y="2060848"/>
            <a:ext cx="11176000" cy="3806552"/>
          </a:xfrm>
          <a:prstGeom prst="rect">
            <a:avLst/>
          </a:prstGeom>
        </p:spPr>
        <p:txBody>
          <a:bodyPr vert="horz" lIns="91440" tIns="45720" rIns="91440" bIns="45720" rtlCol="0">
            <a:normAutofit fontScale="92500" lnSpcReduction="1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CA" dirty="0">
                <a:solidFill>
                  <a:srgbClr val="FF0000"/>
                </a:solidFill>
              </a:rPr>
              <a:t>Air Pollutant/contaminant </a:t>
            </a:r>
            <a:r>
              <a:rPr lang="en-CA" dirty="0"/>
              <a:t>– release of damaging materials into the atmosphere or air. </a:t>
            </a:r>
            <a:br>
              <a:rPr lang="en-CA" dirty="0"/>
            </a:br>
            <a:r>
              <a:rPr lang="en-CA" dirty="0"/>
              <a:t> 	</a:t>
            </a:r>
            <a:r>
              <a:rPr lang="en-CA" sz="2000" dirty="0"/>
              <a:t>-</a:t>
            </a:r>
            <a:r>
              <a:rPr lang="en-CA" sz="2000" dirty="0">
                <a:solidFill>
                  <a:schemeClr val="accent3">
                    <a:lumMod val="50000"/>
                  </a:schemeClr>
                </a:solidFill>
              </a:rPr>
              <a:t> </a:t>
            </a:r>
            <a:r>
              <a:rPr lang="en-CA" sz="2000" b="1" i="1" dirty="0">
                <a:solidFill>
                  <a:schemeClr val="accent3">
                    <a:lumMod val="50000"/>
                  </a:schemeClr>
                </a:solidFill>
              </a:rPr>
              <a:t>radon</a:t>
            </a:r>
            <a:r>
              <a:rPr lang="en-CA" sz="2000" dirty="0">
                <a:solidFill>
                  <a:schemeClr val="accent3">
                    <a:lumMod val="50000"/>
                  </a:schemeClr>
                </a:solidFill>
              </a:rPr>
              <a:t> </a:t>
            </a:r>
            <a:r>
              <a:rPr lang="en-CA" sz="2000" dirty="0"/>
              <a:t>– floor level gas causing lung cancer</a:t>
            </a:r>
            <a:r>
              <a:rPr lang="en-CA" sz="2000" dirty="0" smtClean="0"/>
              <a:t>. Can seep in foundation of houses from radioactive rock.</a:t>
            </a:r>
            <a:r>
              <a:rPr lang="en-CA" sz="2000" dirty="0"/>
              <a:t/>
            </a:r>
            <a:br>
              <a:rPr lang="en-CA" sz="2000" dirty="0"/>
            </a:br>
            <a:r>
              <a:rPr lang="en-CA" sz="2000" dirty="0"/>
              <a:t> 	- </a:t>
            </a:r>
            <a:r>
              <a:rPr lang="en-CA" sz="2000" b="1" i="1" dirty="0">
                <a:solidFill>
                  <a:schemeClr val="accent3">
                    <a:lumMod val="50000"/>
                  </a:schemeClr>
                </a:solidFill>
              </a:rPr>
              <a:t>carbon monoxide </a:t>
            </a:r>
            <a:r>
              <a:rPr lang="en-CA" sz="2000" dirty="0"/>
              <a:t>– odourless gas that deprives cells of oxygen by binding with hemoglobin in the blood</a:t>
            </a:r>
            <a:r>
              <a:rPr lang="en-CA" sz="2000" dirty="0" smtClean="0"/>
              <a:t>. Comes from vehicle emissions or other burning of fossil fuels.</a:t>
            </a:r>
            <a:r>
              <a:rPr lang="en-CA" dirty="0"/>
              <a:t/>
            </a:r>
            <a:br>
              <a:rPr lang="en-CA" dirty="0"/>
            </a:br>
            <a:r>
              <a:rPr lang="en-CA" dirty="0"/>
              <a:t> 	- </a:t>
            </a:r>
            <a:r>
              <a:rPr lang="en-CA" sz="2000" b="1" i="1" dirty="0">
                <a:solidFill>
                  <a:schemeClr val="accent3">
                    <a:lumMod val="50000"/>
                  </a:schemeClr>
                </a:solidFill>
              </a:rPr>
              <a:t>mold/allergens</a:t>
            </a:r>
            <a:r>
              <a:rPr lang="en-CA" sz="2000" dirty="0">
                <a:solidFill>
                  <a:schemeClr val="tx1"/>
                </a:solidFill>
              </a:rPr>
              <a:t> – dander, pollen, and allergens made possible by moisture indoors (keep humidity below 50%) </a:t>
            </a:r>
            <a:r>
              <a:rPr lang="en-CA" sz="2000" dirty="0" smtClean="0">
                <a:solidFill>
                  <a:schemeClr val="tx1"/>
                </a:solidFill>
              </a:rPr>
              <a:t>– Can cause </a:t>
            </a:r>
            <a:r>
              <a:rPr lang="en-CA" sz="2000" dirty="0">
                <a:solidFill>
                  <a:schemeClr val="tx1"/>
                </a:solidFill>
              </a:rPr>
              <a:t>cough, sneezing, congestion, respiratory, eye irritation</a:t>
            </a:r>
            <a:r>
              <a:rPr lang="en-CA" dirty="0"/>
              <a:t/>
            </a:r>
            <a:br>
              <a:rPr lang="en-CA" dirty="0"/>
            </a:br>
            <a:r>
              <a:rPr lang="en-CA" dirty="0"/>
              <a:t> 	- </a:t>
            </a:r>
            <a:r>
              <a:rPr lang="en-CA" sz="2000" b="1" i="1" dirty="0">
                <a:solidFill>
                  <a:schemeClr val="accent3">
                    <a:lumMod val="50000"/>
                  </a:schemeClr>
                </a:solidFill>
              </a:rPr>
              <a:t>volatile organic compounds</a:t>
            </a:r>
            <a:r>
              <a:rPr lang="en-CA" sz="2000" b="1" i="1" dirty="0">
                <a:solidFill>
                  <a:schemeClr val="tx1"/>
                </a:solidFill>
              </a:rPr>
              <a:t> </a:t>
            </a:r>
            <a:r>
              <a:rPr lang="en-CA" sz="2000" dirty="0">
                <a:solidFill>
                  <a:schemeClr val="tx1"/>
                </a:solidFill>
              </a:rPr>
              <a:t>– carbon-containing chemicals fumes such as methane, propane, benzene, and butane found in cleaning products – can cause cancer and can react to produce ozone in the troposphere.</a:t>
            </a:r>
            <a:r>
              <a:rPr lang="en-CA" sz="2000" dirty="0"/>
              <a:t/>
            </a:r>
            <a:br>
              <a:rPr lang="en-CA" sz="2000" dirty="0"/>
            </a:br>
            <a:r>
              <a:rPr lang="en-CA" sz="2000" dirty="0"/>
              <a:t>  	- </a:t>
            </a:r>
            <a:r>
              <a:rPr lang="en-CA" sz="2000" b="1" i="1" dirty="0" smtClean="0">
                <a:solidFill>
                  <a:schemeClr val="accent3">
                    <a:lumMod val="50000"/>
                  </a:schemeClr>
                </a:solidFill>
              </a:rPr>
              <a:t>particulate matter (PM)</a:t>
            </a:r>
            <a:r>
              <a:rPr lang="en-CA" sz="2000" b="1" i="1" dirty="0" smtClean="0">
                <a:solidFill>
                  <a:schemeClr val="tx1"/>
                </a:solidFill>
              </a:rPr>
              <a:t> </a:t>
            </a:r>
            <a:r>
              <a:rPr lang="en-CA" sz="2000" dirty="0">
                <a:solidFill>
                  <a:schemeClr val="tx1"/>
                </a:solidFill>
              </a:rPr>
              <a:t>– soot, dust, tiny bits of metals, damage lungs and affect </a:t>
            </a:r>
            <a:r>
              <a:rPr lang="en-CA" sz="2000" dirty="0" smtClean="0">
                <a:solidFill>
                  <a:schemeClr val="tx1"/>
                </a:solidFill>
              </a:rPr>
              <a:t>breathing</a:t>
            </a:r>
            <a:br>
              <a:rPr lang="en-CA" sz="2000" dirty="0" smtClean="0">
                <a:solidFill>
                  <a:schemeClr val="tx1"/>
                </a:solidFill>
              </a:rPr>
            </a:br>
            <a:r>
              <a:rPr lang="en-CA" sz="2000" dirty="0" smtClean="0">
                <a:solidFill>
                  <a:schemeClr val="tx1"/>
                </a:solidFill>
              </a:rPr>
              <a:t> 	</a:t>
            </a:r>
            <a:r>
              <a:rPr lang="en-CA" sz="3200" dirty="0" smtClean="0">
                <a:solidFill>
                  <a:schemeClr val="tx1"/>
                </a:solidFill>
              </a:rPr>
              <a:t>- </a:t>
            </a:r>
            <a:r>
              <a:rPr lang="en-CA" sz="2000" b="1" i="1" dirty="0"/>
              <a:t>Lead</a:t>
            </a:r>
            <a:r>
              <a:rPr lang="en-CA" sz="2000" b="1" dirty="0"/>
              <a:t> </a:t>
            </a:r>
            <a:r>
              <a:rPr lang="en-CA" sz="2000" dirty="0"/>
              <a:t>– can last for a long time and travel through air and get into groundwater – causes neurological problems dominantly in children.</a:t>
            </a:r>
            <a:endParaRPr lang="en-CA" sz="2000" dirty="0">
              <a:solidFill>
                <a:schemeClr val="tx1"/>
              </a:solidFill>
            </a:endParaRPr>
          </a:p>
          <a:p>
            <a:endParaRPr lang="en-CA" dirty="0"/>
          </a:p>
        </p:txBody>
      </p:sp>
    </p:spTree>
    <p:extLst>
      <p:ext uri="{BB962C8B-B14F-4D97-AF65-F5344CB8AC3E}">
        <p14:creationId xmlns:p14="http://schemas.microsoft.com/office/powerpoint/2010/main" val="2896210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705148"/>
            <a:ext cx="4660404" cy="1961852"/>
          </a:xfrm>
        </p:spPr>
        <p:txBody>
          <a:bodyPr/>
          <a:lstStyle/>
          <a:p>
            <a:r>
              <a:rPr lang="en-CA" dirty="0" smtClean="0"/>
              <a:t>Outdoor Air Quality</a:t>
            </a:r>
            <a:br>
              <a:rPr lang="en-CA" dirty="0" smtClean="0"/>
            </a:br>
            <a:r>
              <a:rPr lang="en-CA" sz="1600" dirty="0">
                <a:latin typeface="+mn-lt"/>
              </a:rPr>
              <a:t>indicators: identify how contaminants in the </a:t>
            </a:r>
            <a:r>
              <a:rPr lang="en-CA" sz="1600" dirty="0" err="1">
                <a:latin typeface="+mn-lt"/>
              </a:rPr>
              <a:t>troposhere</a:t>
            </a:r>
            <a:r>
              <a:rPr lang="en-CA" sz="1600" dirty="0">
                <a:latin typeface="+mn-lt"/>
              </a:rPr>
              <a:t> such as ozone, particulates, carbon monoxide, nitrogen oxides, lead, and sulphur dioxide can affect human health and impact the environment.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404" y="-123815"/>
            <a:ext cx="7645896" cy="6981815"/>
          </a:xfrm>
          <a:prstGeom prst="rect">
            <a:avLst/>
          </a:prstGeom>
        </p:spPr>
      </p:pic>
    </p:spTree>
    <p:extLst>
      <p:ext uri="{BB962C8B-B14F-4D97-AF65-F5344CB8AC3E}">
        <p14:creationId xmlns:p14="http://schemas.microsoft.com/office/powerpoint/2010/main" val="729773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176" y="4372168"/>
            <a:ext cx="2149624" cy="1143000"/>
          </a:xfrm>
        </p:spPr>
        <p:txBody>
          <a:bodyPr/>
          <a:lstStyle/>
          <a:p>
            <a:r>
              <a:rPr lang="en-CA" dirty="0" smtClean="0"/>
              <a:t>Quiz</a:t>
            </a:r>
            <a:endParaRPr lang="en-CA" dirty="0"/>
          </a:p>
        </p:txBody>
      </p:sp>
      <p:sp>
        <p:nvSpPr>
          <p:cNvPr id="3" name="Content Placeholder 2"/>
          <p:cNvSpPr>
            <a:spLocks noGrp="1"/>
          </p:cNvSpPr>
          <p:nvPr>
            <p:ph sz="quarter" idx="13"/>
          </p:nvPr>
        </p:nvSpPr>
        <p:spPr/>
        <p:txBody>
          <a:bodyPr/>
          <a:lstStyle/>
          <a:p>
            <a:r>
              <a:rPr lang="en-CA" dirty="0" smtClean="0"/>
              <a:t>List 3 common indoor air contaminants, 3 common outdoor air contaminants, describe them and their effects on humans. Format below.</a:t>
            </a:r>
            <a:br>
              <a:rPr lang="en-CA" dirty="0" smtClean="0"/>
            </a:br>
            <a:r>
              <a:rPr lang="en-CA" dirty="0" smtClean="0"/>
              <a:t/>
            </a:r>
            <a:br>
              <a:rPr lang="en-CA" dirty="0" smtClean="0"/>
            </a:br>
            <a:endParaRPr lang="en-CA" dirty="0"/>
          </a:p>
        </p:txBody>
      </p:sp>
      <p:graphicFrame>
        <p:nvGraphicFramePr>
          <p:cNvPr id="4" name="Table 3"/>
          <p:cNvGraphicFramePr>
            <a:graphicFrameLocks noGrp="1"/>
          </p:cNvGraphicFramePr>
          <p:nvPr>
            <p:extLst/>
          </p:nvPr>
        </p:nvGraphicFramePr>
        <p:xfrm>
          <a:off x="2999656" y="2132856"/>
          <a:ext cx="6096000" cy="219456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CA" dirty="0" smtClean="0"/>
                        <a:t>Contaminant</a:t>
                      </a:r>
                      <a:endParaRPr lang="en-CA" dirty="0"/>
                    </a:p>
                  </a:txBody>
                  <a:tcPr/>
                </a:tc>
                <a:tc>
                  <a:txBody>
                    <a:bodyPr/>
                    <a:lstStyle/>
                    <a:p>
                      <a:r>
                        <a:rPr lang="en-CA" dirty="0" smtClean="0"/>
                        <a:t>Description</a:t>
                      </a:r>
                      <a:endParaRPr lang="en-CA" dirty="0"/>
                    </a:p>
                  </a:txBody>
                  <a:tcPr/>
                </a:tc>
                <a:tc>
                  <a:txBody>
                    <a:bodyPr/>
                    <a:lstStyle/>
                    <a:p>
                      <a:r>
                        <a:rPr lang="en-CA" dirty="0" smtClean="0"/>
                        <a:t>Effect on Human/Organism</a:t>
                      </a:r>
                      <a:r>
                        <a:rPr lang="en-CA" baseline="0" dirty="0" smtClean="0"/>
                        <a:t> Health</a:t>
                      </a:r>
                      <a:endParaRPr lang="en-CA" dirty="0"/>
                    </a:p>
                  </a:txBody>
                  <a:tcPr/>
                </a:tc>
                <a:extLst>
                  <a:ext uri="{0D108BD9-81ED-4DB2-BD59-A6C34878D82A}">
                    <a16:rowId xmlns="" xmlns:a16="http://schemas.microsoft.com/office/drawing/2014/main" val="10000"/>
                  </a:ext>
                </a:extLst>
              </a:tr>
              <a:tr h="370840">
                <a:tc>
                  <a:txBody>
                    <a:bodyPr/>
                    <a:lstStyle/>
                    <a:p>
                      <a:r>
                        <a:rPr lang="en-CA" dirty="0" smtClean="0"/>
                        <a:t/>
                      </a:r>
                      <a:br>
                        <a:rPr lang="en-CA" dirty="0" smtClean="0"/>
                      </a:br>
                      <a:endParaRPr lang="en-CA" dirty="0"/>
                    </a:p>
                  </a:txBody>
                  <a:tcPr/>
                </a:tc>
                <a:tc>
                  <a:txBody>
                    <a:bodyPr/>
                    <a:lstStyle/>
                    <a:p>
                      <a:endParaRPr lang="en-CA"/>
                    </a:p>
                  </a:txBody>
                  <a:tcPr/>
                </a:tc>
                <a:tc>
                  <a:txBody>
                    <a:bodyPr/>
                    <a:lstStyle/>
                    <a:p>
                      <a:endParaRPr lang="en-CA"/>
                    </a:p>
                  </a:txBody>
                  <a:tcPr/>
                </a:tc>
                <a:extLst>
                  <a:ext uri="{0D108BD9-81ED-4DB2-BD59-A6C34878D82A}">
                    <a16:rowId xmlns="" xmlns:a16="http://schemas.microsoft.com/office/drawing/2014/main" val="10001"/>
                  </a:ext>
                </a:extLst>
              </a:tr>
              <a:tr h="370840">
                <a:tc>
                  <a:txBody>
                    <a:bodyPr/>
                    <a:lstStyle/>
                    <a:p>
                      <a:r>
                        <a:rPr lang="en-CA" dirty="0" smtClean="0"/>
                        <a:t/>
                      </a:r>
                      <a:br>
                        <a:rPr lang="en-CA" dirty="0" smtClean="0"/>
                      </a:br>
                      <a:endParaRPr lang="en-CA" dirty="0"/>
                    </a:p>
                  </a:txBody>
                  <a:tcPr/>
                </a:tc>
                <a:tc>
                  <a:txBody>
                    <a:bodyPr/>
                    <a:lstStyle/>
                    <a:p>
                      <a:endParaRPr lang="en-CA"/>
                    </a:p>
                  </a:txBody>
                  <a:tcPr/>
                </a:tc>
                <a:tc>
                  <a:txBody>
                    <a:bodyPr/>
                    <a:lstStyle/>
                    <a:p>
                      <a:endParaRPr lang="en-CA"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300803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0164" y="260648"/>
            <a:ext cx="10074308" cy="1584176"/>
          </a:xfrm>
        </p:spPr>
        <p:txBody>
          <a:bodyPr/>
          <a:lstStyle/>
          <a:p>
            <a:r>
              <a:rPr lang="en-CA" dirty="0" smtClean="0"/>
              <a:t>Assessing Air Quality</a:t>
            </a:r>
            <a:br>
              <a:rPr lang="en-CA" dirty="0" smtClean="0"/>
            </a:br>
            <a:r>
              <a:rPr lang="en-CA" sz="1600" dirty="0">
                <a:latin typeface="+mn-lt"/>
              </a:rPr>
              <a:t>indicators: design and carry out a process for collecting and analyzing data to assess air quality.</a:t>
            </a:r>
          </a:p>
        </p:txBody>
      </p:sp>
      <p:sp>
        <p:nvSpPr>
          <p:cNvPr id="5" name="Content Placeholder 2"/>
          <p:cNvSpPr txBox="1">
            <a:spLocks/>
          </p:cNvSpPr>
          <p:nvPr/>
        </p:nvSpPr>
        <p:spPr>
          <a:xfrm>
            <a:off x="270164" y="2060848"/>
            <a:ext cx="11346872" cy="4174852"/>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CA" sz="3200" dirty="0"/>
              <a:t>How can we create a process to find out our air quality? </a:t>
            </a:r>
            <a:br>
              <a:rPr lang="en-CA" sz="3200" dirty="0"/>
            </a:br>
            <a:r>
              <a:rPr lang="en-CA" sz="3200" i="1" dirty="0" smtClean="0"/>
              <a:t>Using white paper squares and Vaseline (very primitive, but it works!)</a:t>
            </a:r>
            <a:endParaRPr lang="en-CA" sz="3200" dirty="0"/>
          </a:p>
          <a:p>
            <a:r>
              <a:rPr lang="en-CA" sz="3200" dirty="0"/>
              <a:t>Lab – Air </a:t>
            </a:r>
            <a:r>
              <a:rPr lang="en-CA" sz="3200" dirty="0" smtClean="0"/>
              <a:t>Quality</a:t>
            </a:r>
            <a:r>
              <a:rPr lang="en-CA" sz="2000" dirty="0"/>
              <a:t> </a:t>
            </a:r>
            <a:r>
              <a:rPr lang="en-CA" sz="2000" dirty="0" smtClean="0"/>
              <a:t>- </a:t>
            </a:r>
            <a:r>
              <a:rPr lang="en-CA" sz="3200" dirty="0" smtClean="0"/>
              <a:t>Reporting </a:t>
            </a:r>
            <a:r>
              <a:rPr lang="en-CA" sz="3200" dirty="0"/>
              <a:t>Data (Making a Graph) – </a:t>
            </a:r>
            <a:r>
              <a:rPr lang="en-CA" sz="3200" i="1" dirty="0"/>
              <a:t>observe squares under a </a:t>
            </a:r>
            <a:r>
              <a:rPr lang="en-CA" sz="3200" i="1" dirty="0" smtClean="0"/>
              <a:t>microscope</a:t>
            </a:r>
            <a:r>
              <a:rPr lang="en-CA" sz="3200" dirty="0"/>
              <a:t>?</a:t>
            </a:r>
            <a:r>
              <a:rPr lang="en-CA" sz="3200" dirty="0" smtClean="0"/>
              <a:t> </a:t>
            </a:r>
            <a:r>
              <a:rPr lang="en-CA" sz="3200" dirty="0" smtClean="0">
                <a:hlinkClick r:id="rId2" action="ppaction://hlinkfile"/>
              </a:rPr>
              <a:t>2016 </a:t>
            </a:r>
            <a:r>
              <a:rPr lang="en-CA" sz="3200" dirty="0">
                <a:hlinkClick r:id="rId2" action="ppaction://hlinkfile"/>
              </a:rPr>
              <a:t>Data</a:t>
            </a:r>
            <a:r>
              <a:rPr lang="en-CA" sz="3200" dirty="0"/>
              <a:t/>
            </a:r>
            <a:br>
              <a:rPr lang="en-CA" sz="3200" dirty="0"/>
            </a:br>
            <a:endParaRPr lang="en-CA" sz="3200" dirty="0"/>
          </a:p>
        </p:txBody>
      </p:sp>
    </p:spTree>
    <p:extLst>
      <p:ext uri="{BB962C8B-B14F-4D97-AF65-F5344CB8AC3E}">
        <p14:creationId xmlns:p14="http://schemas.microsoft.com/office/powerpoint/2010/main" val="2207668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Air Quality </a:t>
            </a:r>
            <a:r>
              <a:rPr lang="en-CA" dirty="0" err="1" smtClean="0"/>
              <a:t>Webquest</a:t>
            </a:r>
            <a:endParaRPr lang="en-CA" dirty="0"/>
          </a:p>
        </p:txBody>
      </p:sp>
      <p:sp>
        <p:nvSpPr>
          <p:cNvPr id="3" name="Content Placeholder 2"/>
          <p:cNvSpPr>
            <a:spLocks noGrp="1"/>
          </p:cNvSpPr>
          <p:nvPr>
            <p:ph sz="quarter" idx="13"/>
          </p:nvPr>
        </p:nvSpPr>
        <p:spPr>
          <a:xfrm>
            <a:off x="838200" y="1690688"/>
            <a:ext cx="9525000" cy="4261224"/>
          </a:xfrm>
        </p:spPr>
        <p:txBody>
          <a:bodyPr>
            <a:normAutofit fontScale="92500" lnSpcReduction="20000"/>
          </a:bodyPr>
          <a:lstStyle/>
          <a:p>
            <a:r>
              <a:rPr lang="en-CA" dirty="0" smtClean="0"/>
              <a:t>See assignment sheet for more details!</a:t>
            </a:r>
            <a:br>
              <a:rPr lang="en-CA" dirty="0" smtClean="0"/>
            </a:br>
            <a:r>
              <a:rPr lang="en-CA" dirty="0" smtClean="0"/>
              <a:t/>
            </a:r>
            <a:br>
              <a:rPr lang="en-CA" dirty="0" smtClean="0"/>
            </a:br>
            <a:r>
              <a:rPr lang="en-CA" b="1" u="sng" dirty="0" smtClean="0"/>
              <a:t>In a nutshell:</a:t>
            </a:r>
          </a:p>
          <a:p>
            <a:r>
              <a:rPr lang="en-CA" dirty="0" smtClean="0"/>
              <a:t>Background Research on Outdoor Contaminants (we should have this mostly in our notes).</a:t>
            </a:r>
          </a:p>
          <a:p>
            <a:r>
              <a:rPr lang="en-CA" dirty="0" smtClean="0"/>
              <a:t>Indicators map – search SK for facilities that release emissions. Find the higher ones in the SK area – record where it is, how much it emits, and the industry it’s associated with. Put top emitters on your map on the next page (use letters to code for locations).</a:t>
            </a:r>
          </a:p>
          <a:p>
            <a:r>
              <a:rPr lang="en-CA" dirty="0" smtClean="0"/>
              <a:t>Track current wind patterns by Moose Jaw and Regina, include on map.</a:t>
            </a:r>
          </a:p>
          <a:p>
            <a:r>
              <a:rPr lang="en-CA" dirty="0" smtClean="0"/>
              <a:t>Answer questions – you should be able to given our background.</a:t>
            </a:r>
            <a:endParaRPr lang="en-CA" dirty="0"/>
          </a:p>
        </p:txBody>
      </p:sp>
    </p:spTree>
    <p:extLst>
      <p:ext uri="{BB962C8B-B14F-4D97-AF65-F5344CB8AC3E}">
        <p14:creationId xmlns:p14="http://schemas.microsoft.com/office/powerpoint/2010/main" val="3251774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91544" y="260648"/>
            <a:ext cx="8352928" cy="1584176"/>
          </a:xfrm>
        </p:spPr>
        <p:txBody>
          <a:bodyPr/>
          <a:lstStyle/>
          <a:p>
            <a:r>
              <a:rPr lang="en-CA" dirty="0" smtClean="0"/>
              <a:t>Government Regulations</a:t>
            </a:r>
            <a:br>
              <a:rPr lang="en-CA" dirty="0" smtClean="0"/>
            </a:br>
            <a:r>
              <a:rPr lang="en-CA" sz="1600" dirty="0">
                <a:latin typeface="+mn-lt"/>
              </a:rPr>
              <a:t>indicators: recognize the impact of government regulations such as the Air Quality Health Index (AQHI) and the National Ambient Air Quality Objectives ( NAAQOs), on minimizing risks to environmental and human health.</a:t>
            </a:r>
          </a:p>
        </p:txBody>
      </p:sp>
      <p:sp>
        <p:nvSpPr>
          <p:cNvPr id="2" name="Content Placeholder 1"/>
          <p:cNvSpPr>
            <a:spLocks noGrp="1"/>
          </p:cNvSpPr>
          <p:nvPr>
            <p:ph sz="quarter" idx="13"/>
          </p:nvPr>
        </p:nvSpPr>
        <p:spPr>
          <a:xfrm>
            <a:off x="647700" y="1844824"/>
            <a:ext cx="10515600" cy="4581376"/>
          </a:xfrm>
        </p:spPr>
        <p:txBody>
          <a:bodyPr>
            <a:normAutofit fontScale="92500" lnSpcReduction="10000"/>
          </a:bodyPr>
          <a:lstStyle/>
          <a:p>
            <a:r>
              <a:rPr lang="en-CA" dirty="0" smtClean="0"/>
              <a:t>Air Quality Health Index (Canada-Local) - </a:t>
            </a:r>
            <a:r>
              <a:rPr lang="en-CA" sz="2400" i="1" dirty="0">
                <a:hlinkClick r:id="rId2"/>
              </a:rPr>
              <a:t>www.</a:t>
            </a:r>
            <a:r>
              <a:rPr lang="en-CA" sz="2400" b="1" i="1" dirty="0">
                <a:hlinkClick r:id="rId2"/>
              </a:rPr>
              <a:t>air</a:t>
            </a:r>
            <a:r>
              <a:rPr lang="en-CA" sz="2400" i="1" dirty="0">
                <a:hlinkClick r:id="rId2"/>
              </a:rPr>
              <a:t>health.ca</a:t>
            </a:r>
            <a:r>
              <a:rPr lang="en-CA" sz="2400" i="1" dirty="0" smtClean="0">
                <a:hlinkClick r:id="rId2"/>
              </a:rPr>
              <a:t>/</a:t>
            </a:r>
            <a:r>
              <a:rPr lang="en-CA" sz="2400" i="1" dirty="0" smtClean="0"/>
              <a:t> - Means of measuring our Air Quality – is it safe to do activities outside?</a:t>
            </a:r>
            <a:endParaRPr lang="en-CA" sz="2400" i="1" dirty="0"/>
          </a:p>
          <a:p>
            <a:r>
              <a:rPr lang="en-CA" sz="2400" i="1" dirty="0" smtClean="0"/>
              <a:t>Air Quality Index - THE </a:t>
            </a:r>
            <a:r>
              <a:rPr lang="en-CA" sz="2400" i="1" dirty="0"/>
              <a:t>WORLD - </a:t>
            </a:r>
            <a:r>
              <a:rPr lang="en-CA" sz="2400" i="1" dirty="0">
                <a:hlinkClick r:id="rId3"/>
              </a:rPr>
              <a:t>http://aqicn.org/map/world/#@g/1.5195/20.2697/2z</a:t>
            </a:r>
            <a:r>
              <a:rPr lang="en-CA" sz="2400" i="1" dirty="0"/>
              <a:t> </a:t>
            </a:r>
            <a:r>
              <a:rPr lang="en-CA" sz="2400" i="1" dirty="0" smtClean="0"/>
              <a:t>- Measures PM in the troposphere. Green = good.</a:t>
            </a:r>
            <a:endParaRPr lang="en-CA" sz="2400" i="1" dirty="0"/>
          </a:p>
          <a:p>
            <a:r>
              <a:rPr lang="en-CA" sz="2400" i="1" dirty="0" smtClean="0"/>
              <a:t>NAAQO – National Ambient Air Quality Objectives </a:t>
            </a:r>
            <a:r>
              <a:rPr lang="en-CA" sz="2400" i="1" dirty="0"/>
              <a:t>- </a:t>
            </a:r>
            <a:r>
              <a:rPr lang="en-CA" sz="2400" i="1" dirty="0">
                <a:hlinkClick r:id="rId4"/>
              </a:rPr>
              <a:t>http://</a:t>
            </a:r>
            <a:r>
              <a:rPr lang="en-CA" sz="2400" i="1" dirty="0" smtClean="0">
                <a:hlinkClick r:id="rId4"/>
              </a:rPr>
              <a:t>www.ec.gc.ca/default.asp?lang=En&amp;n=56D4043B-1&amp;news=A4B2C28A-2DFB-4BF4-8777-ADF29B4360BD</a:t>
            </a:r>
            <a:r>
              <a:rPr lang="en-CA" sz="2400" i="1" dirty="0" smtClean="0"/>
              <a:t> – goals for PM in the air – should not exceed certain amounts.</a:t>
            </a:r>
            <a:endParaRPr lang="en-CA" sz="2400" i="1" dirty="0"/>
          </a:p>
          <a:p>
            <a:r>
              <a:rPr lang="en-CA" sz="2400" i="1" dirty="0" smtClean="0">
                <a:hlinkClick r:id="rId5"/>
              </a:rPr>
              <a:t>Clean Air Act in SK</a:t>
            </a:r>
            <a:r>
              <a:rPr lang="en-CA" sz="2400" i="1" dirty="0" smtClean="0"/>
              <a:t> - Outlines protocol and rules for companies and individuals in SK</a:t>
            </a:r>
          </a:p>
          <a:p>
            <a:r>
              <a:rPr lang="en-CA" sz="2400" i="1" dirty="0" smtClean="0">
                <a:hlinkClick r:id="rId6"/>
              </a:rPr>
              <a:t>Canadian Environmental Protection Act </a:t>
            </a:r>
            <a:r>
              <a:rPr lang="en-CA" sz="2400" i="1" dirty="0" smtClean="0"/>
              <a:t>(1999) – Contains details on requirements for products and management pertaining to environmental protection (waste, vehicles, toxic)</a:t>
            </a:r>
            <a:endParaRPr lang="en-CA" sz="2400" i="1" dirty="0"/>
          </a:p>
          <a:p>
            <a:endParaRPr lang="en-CA" sz="2400" dirty="0"/>
          </a:p>
          <a:p>
            <a:r>
              <a:rPr lang="en-CA" sz="2400" dirty="0" smtClean="0"/>
              <a:t>What is the importance of all of these? What purpose do they serve, how did they come into being? </a:t>
            </a:r>
            <a:endParaRPr lang="en-CA" dirty="0"/>
          </a:p>
        </p:txBody>
      </p:sp>
    </p:spTree>
    <p:extLst>
      <p:ext uri="{BB962C8B-B14F-4D97-AF65-F5344CB8AC3E}">
        <p14:creationId xmlns:p14="http://schemas.microsoft.com/office/powerpoint/2010/main" val="27359489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04975"/>
          </a:xfrm>
        </p:spPr>
        <p:txBody>
          <a:bodyPr>
            <a:noAutofit/>
          </a:bodyPr>
          <a:lstStyle/>
          <a:p>
            <a:r>
              <a:rPr lang="en-CA" sz="4800" dirty="0" smtClean="0"/>
              <a:t>Smog</a:t>
            </a:r>
            <a:r>
              <a:rPr lang="en-CA" sz="2400" dirty="0" smtClean="0"/>
              <a:t/>
            </a:r>
            <a:br>
              <a:rPr lang="en-CA" sz="2400" dirty="0" smtClean="0"/>
            </a:br>
            <a:r>
              <a:rPr lang="en-CA" sz="2400" dirty="0" smtClean="0"/>
              <a:t>Investigate the </a:t>
            </a:r>
            <a:r>
              <a:rPr lang="en-CA" sz="2400" dirty="0"/>
              <a:t>sources and </a:t>
            </a:r>
            <a:r>
              <a:rPr lang="en-CA" sz="2400" dirty="0" smtClean="0"/>
              <a:t>production </a:t>
            </a:r>
            <a:r>
              <a:rPr lang="en-CA" sz="2400" dirty="0"/>
              <a:t>of industrial and photochemical</a:t>
            </a:r>
            <a:br>
              <a:rPr lang="en-CA" sz="2400" dirty="0"/>
            </a:br>
            <a:r>
              <a:rPr lang="en-CA" sz="2400" dirty="0"/>
              <a:t>smog and </a:t>
            </a:r>
            <a:r>
              <a:rPr lang="en-CA" sz="2400" dirty="0" smtClean="0"/>
              <a:t>identify measures </a:t>
            </a:r>
            <a:r>
              <a:rPr lang="en-CA" sz="2400" dirty="0"/>
              <a:t>that can be undertaken to </a:t>
            </a:r>
            <a:r>
              <a:rPr lang="en-CA" sz="2400" dirty="0" smtClean="0"/>
              <a:t>mitigate </a:t>
            </a:r>
            <a:r>
              <a:rPr lang="en-CA" sz="2400" dirty="0"/>
              <a:t>their</a:t>
            </a:r>
            <a:br>
              <a:rPr lang="en-CA" sz="2400" dirty="0"/>
            </a:br>
            <a:r>
              <a:rPr lang="en-CA" sz="2400" dirty="0"/>
              <a:t>effects to human health. (K, STSE, A)</a:t>
            </a:r>
          </a:p>
        </p:txBody>
      </p:sp>
      <p:sp>
        <p:nvSpPr>
          <p:cNvPr id="3" name="Content Placeholder 2"/>
          <p:cNvSpPr>
            <a:spLocks noGrp="1"/>
          </p:cNvSpPr>
          <p:nvPr>
            <p:ph sz="quarter" idx="13"/>
          </p:nvPr>
        </p:nvSpPr>
        <p:spPr>
          <a:xfrm>
            <a:off x="368300" y="2362200"/>
            <a:ext cx="11341100" cy="3901440"/>
          </a:xfrm>
        </p:spPr>
        <p:txBody>
          <a:bodyPr>
            <a:normAutofit/>
          </a:bodyPr>
          <a:lstStyle/>
          <a:p>
            <a:r>
              <a:rPr lang="en-CA" dirty="0" smtClean="0"/>
              <a:t>Smog –  </a:t>
            </a:r>
            <a:br>
              <a:rPr lang="en-CA" dirty="0" smtClean="0"/>
            </a:br>
            <a:endParaRPr lang="en-CA" dirty="0"/>
          </a:p>
          <a:p>
            <a:r>
              <a:rPr lang="en-CA" dirty="0" smtClean="0"/>
              <a:t>Photochemical smog - </a:t>
            </a:r>
            <a:r>
              <a:rPr lang="en-US" dirty="0" smtClean="0"/>
              <a:t> </a:t>
            </a:r>
          </a:p>
          <a:p>
            <a:endParaRPr lang="en-US" dirty="0"/>
          </a:p>
          <a:p>
            <a:r>
              <a:rPr lang="en-US" dirty="0" smtClean="0"/>
              <a:t>Where do these come from? How do we minimize their impact on human health?</a:t>
            </a:r>
            <a:endParaRPr lang="en-CA" dirty="0"/>
          </a:p>
        </p:txBody>
      </p:sp>
    </p:spTree>
    <p:extLst>
      <p:ext uri="{BB962C8B-B14F-4D97-AF65-F5344CB8AC3E}">
        <p14:creationId xmlns:p14="http://schemas.microsoft.com/office/powerpoint/2010/main" val="1080338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04975"/>
          </a:xfrm>
        </p:spPr>
        <p:txBody>
          <a:bodyPr>
            <a:noAutofit/>
          </a:bodyPr>
          <a:lstStyle/>
          <a:p>
            <a:r>
              <a:rPr lang="en-CA" sz="4800" dirty="0" smtClean="0"/>
              <a:t>Smog</a:t>
            </a:r>
            <a:r>
              <a:rPr lang="en-CA" sz="2400" dirty="0" smtClean="0"/>
              <a:t/>
            </a:r>
            <a:br>
              <a:rPr lang="en-CA" sz="2400" dirty="0" smtClean="0"/>
            </a:br>
            <a:r>
              <a:rPr lang="en-CA" sz="2400" dirty="0" smtClean="0"/>
              <a:t>Investigate the </a:t>
            </a:r>
            <a:r>
              <a:rPr lang="en-CA" sz="2400" dirty="0"/>
              <a:t>sources and </a:t>
            </a:r>
            <a:r>
              <a:rPr lang="en-CA" sz="2400" dirty="0" smtClean="0"/>
              <a:t>production </a:t>
            </a:r>
            <a:r>
              <a:rPr lang="en-CA" sz="2400" dirty="0"/>
              <a:t>of industrial and photochemical</a:t>
            </a:r>
            <a:br>
              <a:rPr lang="en-CA" sz="2400" dirty="0"/>
            </a:br>
            <a:r>
              <a:rPr lang="en-CA" sz="2400" dirty="0"/>
              <a:t>smog and </a:t>
            </a:r>
            <a:r>
              <a:rPr lang="en-CA" sz="2400" dirty="0" smtClean="0"/>
              <a:t>identify measures </a:t>
            </a:r>
            <a:r>
              <a:rPr lang="en-CA" sz="2400" dirty="0"/>
              <a:t>that can be undertaken to </a:t>
            </a:r>
            <a:r>
              <a:rPr lang="en-CA" sz="2400" dirty="0" smtClean="0"/>
              <a:t>mitigate </a:t>
            </a:r>
            <a:r>
              <a:rPr lang="en-CA" sz="2400" dirty="0"/>
              <a:t>their</a:t>
            </a:r>
            <a:br>
              <a:rPr lang="en-CA" sz="2400" dirty="0"/>
            </a:br>
            <a:r>
              <a:rPr lang="en-CA" sz="2400" dirty="0"/>
              <a:t>effects to human health. (K, STSE, A)</a:t>
            </a:r>
          </a:p>
        </p:txBody>
      </p:sp>
      <p:sp>
        <p:nvSpPr>
          <p:cNvPr id="3" name="Content Placeholder 2"/>
          <p:cNvSpPr>
            <a:spLocks noGrp="1"/>
          </p:cNvSpPr>
          <p:nvPr>
            <p:ph sz="quarter" idx="13"/>
          </p:nvPr>
        </p:nvSpPr>
        <p:spPr>
          <a:xfrm>
            <a:off x="368300" y="2362200"/>
            <a:ext cx="11341100" cy="3901440"/>
          </a:xfrm>
        </p:spPr>
        <p:txBody>
          <a:bodyPr>
            <a:normAutofit/>
          </a:bodyPr>
          <a:lstStyle/>
          <a:p>
            <a:r>
              <a:rPr lang="en-CA" dirty="0" smtClean="0"/>
              <a:t>Smog – visible air pollutants like </a:t>
            </a:r>
            <a:r>
              <a:rPr lang="en-CA" dirty="0"/>
              <a:t>nitrogen oxides, sulphur oxides, ozone, smoke or dirt </a:t>
            </a:r>
            <a:r>
              <a:rPr lang="en-CA" dirty="0" smtClean="0"/>
              <a:t>particles.</a:t>
            </a:r>
            <a:endParaRPr lang="en-CA" dirty="0"/>
          </a:p>
          <a:p>
            <a:r>
              <a:rPr lang="en-CA" dirty="0" smtClean="0"/>
              <a:t>Photochemical smog - </a:t>
            </a:r>
            <a:r>
              <a:rPr lang="en-US" dirty="0"/>
              <a:t>is the chemical reaction of sunlight, nitrogen oxides and volatile organic compounds in the atmosphere, which leaves airborne particles and ground-level ozone</a:t>
            </a:r>
            <a:r>
              <a:rPr lang="en-US" dirty="0" smtClean="0"/>
              <a:t>. </a:t>
            </a:r>
            <a:r>
              <a:rPr lang="en-US" dirty="0" smtClean="0">
                <a:hlinkClick r:id="rId2"/>
              </a:rPr>
              <a:t>(source)</a:t>
            </a:r>
            <a:endParaRPr lang="en-US" dirty="0" smtClean="0"/>
          </a:p>
          <a:p>
            <a:endParaRPr lang="en-US" dirty="0"/>
          </a:p>
          <a:p>
            <a:r>
              <a:rPr lang="en-US" dirty="0" smtClean="0"/>
              <a:t>Where do these come from? How do we minimize their impact on human health?</a:t>
            </a:r>
            <a:endParaRPr lang="en-CA" dirty="0"/>
          </a:p>
        </p:txBody>
      </p:sp>
    </p:spTree>
    <p:extLst>
      <p:ext uri="{BB962C8B-B14F-4D97-AF65-F5344CB8AC3E}">
        <p14:creationId xmlns:p14="http://schemas.microsoft.com/office/powerpoint/2010/main" val="1641905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182495"/>
          </a:xfrm>
        </p:spPr>
        <p:txBody>
          <a:bodyPr>
            <a:noAutofit/>
          </a:bodyPr>
          <a:lstStyle/>
          <a:p>
            <a:r>
              <a:rPr lang="en-CA" sz="3600" dirty="0" smtClean="0"/>
              <a:t>Contaminant Reducing and </a:t>
            </a:r>
            <a:r>
              <a:rPr lang="en-CA" sz="3600" dirty="0"/>
              <a:t>Mitigating Technologies</a:t>
            </a:r>
            <a:r>
              <a:rPr lang="en-CA" sz="1800" dirty="0"/>
              <a:t/>
            </a:r>
            <a:br>
              <a:rPr lang="en-CA" sz="1800" dirty="0"/>
            </a:br>
            <a:r>
              <a:rPr lang="en-CA" sz="1800" dirty="0"/>
              <a:t>Explain the </a:t>
            </a:r>
            <a:r>
              <a:rPr lang="en-CA" sz="1800" dirty="0" smtClean="0"/>
              <a:t>scientific </a:t>
            </a:r>
            <a:r>
              <a:rPr lang="en-CA" sz="1800" dirty="0"/>
              <a:t>principles underlying technologies and processes </a:t>
            </a:r>
            <a:r>
              <a:rPr lang="en-CA" sz="1800" dirty="0" smtClean="0"/>
              <a:t>such as </a:t>
            </a:r>
            <a:r>
              <a:rPr lang="en-CA" sz="1800" dirty="0"/>
              <a:t>air scrubbers, baghouse filters, </a:t>
            </a:r>
            <a:r>
              <a:rPr lang="en-CA" sz="1800" dirty="0" smtClean="0"/>
              <a:t>electrostatic </a:t>
            </a:r>
            <a:r>
              <a:rPr lang="en-CA" sz="1800" dirty="0"/>
              <a:t>precipitators and </a:t>
            </a:r>
            <a:r>
              <a:rPr lang="en-CA" sz="1800" dirty="0" smtClean="0"/>
              <a:t>catalytic converters </a:t>
            </a:r>
            <a:r>
              <a:rPr lang="en-CA" sz="1800" dirty="0"/>
              <a:t>that were developed to reduce contaminants in motor vehicle</a:t>
            </a:r>
            <a:br>
              <a:rPr lang="en-CA" sz="1800" dirty="0"/>
            </a:br>
            <a:r>
              <a:rPr lang="en-CA" sz="1800" dirty="0"/>
              <a:t>and industrial emissions or to improve indoor air quality. (K, STSE, S)</a:t>
            </a:r>
            <a:br>
              <a:rPr lang="en-CA" sz="1800" dirty="0"/>
            </a:br>
            <a:r>
              <a:rPr lang="en-CA" sz="1800" dirty="0" smtClean="0"/>
              <a:t>Investigate whether </a:t>
            </a:r>
            <a:r>
              <a:rPr lang="en-CA" sz="1800" dirty="0"/>
              <a:t>a personal </a:t>
            </a:r>
            <a:r>
              <a:rPr lang="en-CA" sz="1800" dirty="0" smtClean="0"/>
              <a:t>protective </a:t>
            </a:r>
            <a:r>
              <a:rPr lang="en-CA" sz="1800" dirty="0"/>
              <a:t>device or substance (e.g</a:t>
            </a:r>
            <a:r>
              <a:rPr lang="en-CA" sz="1800" dirty="0" smtClean="0"/>
              <a:t>., sunscreen</a:t>
            </a:r>
            <a:r>
              <a:rPr lang="en-CA" sz="1800" dirty="0"/>
              <a:t>, mosquito repellent or </a:t>
            </a:r>
            <a:r>
              <a:rPr lang="en-CA" sz="1800" dirty="0" smtClean="0"/>
              <a:t>protective clothing</a:t>
            </a:r>
            <a:r>
              <a:rPr lang="en-CA" sz="1800" dirty="0"/>
              <a:t>) is </a:t>
            </a:r>
            <a:r>
              <a:rPr lang="en-CA" sz="1800" dirty="0" smtClean="0"/>
              <a:t>effective in protecting </a:t>
            </a:r>
            <a:r>
              <a:rPr lang="en-CA" sz="1800" dirty="0"/>
              <a:t>a person from an environmental factor that affects human</a:t>
            </a:r>
            <a:br>
              <a:rPr lang="en-CA" sz="1800" dirty="0"/>
            </a:br>
            <a:r>
              <a:rPr lang="en-CA" sz="1800" dirty="0"/>
              <a:t>health. (STSE, S)</a:t>
            </a:r>
            <a:r>
              <a:rPr lang="en-CA" sz="1800" dirty="0" smtClean="0"/>
              <a:t/>
            </a:r>
            <a:br>
              <a:rPr lang="en-CA" sz="1800" dirty="0" smtClean="0"/>
            </a:br>
            <a:endParaRPr lang="en-CA" sz="1800" dirty="0"/>
          </a:p>
        </p:txBody>
      </p:sp>
      <p:sp>
        <p:nvSpPr>
          <p:cNvPr id="3" name="Content Placeholder 2"/>
          <p:cNvSpPr>
            <a:spLocks noGrp="1"/>
          </p:cNvSpPr>
          <p:nvPr>
            <p:ph sz="quarter" idx="13"/>
          </p:nvPr>
        </p:nvSpPr>
        <p:spPr>
          <a:xfrm>
            <a:off x="838200" y="2547620"/>
            <a:ext cx="10515600" cy="3726180"/>
          </a:xfrm>
        </p:spPr>
        <p:txBody>
          <a:bodyPr/>
          <a:lstStyle/>
          <a:p>
            <a:r>
              <a:rPr lang="en-CA" dirty="0" smtClean="0"/>
              <a:t>Select a technology that is meant to improve air quality or protect us from environmental factors in some form!</a:t>
            </a:r>
          </a:p>
          <a:p>
            <a:r>
              <a:rPr lang="en-CA" dirty="0" smtClean="0"/>
              <a:t>This can be indoor technologies, industrial technologies or personal protective devices (sunscreen, masks).</a:t>
            </a:r>
          </a:p>
          <a:p>
            <a:endParaRPr lang="en-CA" dirty="0"/>
          </a:p>
          <a:p>
            <a:r>
              <a:rPr lang="en-CA" dirty="0" smtClean="0"/>
              <a:t>You can work in groups or individually.</a:t>
            </a:r>
            <a:endParaRPr lang="en-CA" dirty="0"/>
          </a:p>
        </p:txBody>
      </p:sp>
    </p:spTree>
    <p:extLst>
      <p:ext uri="{BB962C8B-B14F-4D97-AF65-F5344CB8AC3E}">
        <p14:creationId xmlns:p14="http://schemas.microsoft.com/office/powerpoint/2010/main" val="2256867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Anthropocentric </a:t>
            </a:r>
            <a:r>
              <a:rPr lang="en-CA" dirty="0"/>
              <a:t>Air Quality</a:t>
            </a:r>
            <a:br>
              <a:rPr lang="en-CA" dirty="0"/>
            </a:br>
            <a:r>
              <a:rPr lang="en-CA" sz="2200" dirty="0"/>
              <a:t>Develop a </a:t>
            </a:r>
            <a:r>
              <a:rPr lang="en-CA" sz="2200" dirty="0" smtClean="0"/>
              <a:t>generalization </a:t>
            </a:r>
            <a:r>
              <a:rPr lang="en-CA" sz="2200" dirty="0"/>
              <a:t>about the </a:t>
            </a:r>
            <a:r>
              <a:rPr lang="en-CA" sz="2200" dirty="0" smtClean="0"/>
              <a:t>relationship </a:t>
            </a:r>
            <a:r>
              <a:rPr lang="en-CA" sz="2200" dirty="0"/>
              <a:t>between </a:t>
            </a:r>
            <a:r>
              <a:rPr lang="en-CA" sz="2200" dirty="0" smtClean="0"/>
              <a:t>human population </a:t>
            </a:r>
            <a:r>
              <a:rPr lang="en-CA" sz="2200" dirty="0"/>
              <a:t>density and human health.</a:t>
            </a:r>
            <a:endParaRPr lang="en-CA" dirty="0"/>
          </a:p>
        </p:txBody>
      </p:sp>
      <p:sp>
        <p:nvSpPr>
          <p:cNvPr id="3" name="Content Placeholder 2"/>
          <p:cNvSpPr>
            <a:spLocks noGrp="1"/>
          </p:cNvSpPr>
          <p:nvPr>
            <p:ph sz="quarter" idx="13"/>
          </p:nvPr>
        </p:nvSpPr>
        <p:spPr>
          <a:xfrm>
            <a:off x="838200" y="1930400"/>
            <a:ext cx="10515600" cy="4495800"/>
          </a:xfrm>
        </p:spPr>
        <p:txBody>
          <a:bodyPr/>
          <a:lstStyle/>
          <a:p>
            <a:r>
              <a:rPr lang="en-CA" dirty="0" smtClean="0"/>
              <a:t>It’s important to note that this unit is very </a:t>
            </a:r>
            <a:r>
              <a:rPr lang="en-CA" b="1" i="1" dirty="0" smtClean="0"/>
              <a:t>anthropocentric</a:t>
            </a:r>
            <a:r>
              <a:rPr lang="en-CA" i="1" dirty="0" smtClean="0"/>
              <a:t>.</a:t>
            </a:r>
            <a:endParaRPr lang="en-CA" i="1" dirty="0"/>
          </a:p>
          <a:p>
            <a:r>
              <a:rPr lang="en-CA" dirty="0" smtClean="0"/>
              <a:t>Much of what we have discussed is centered around human health and fails to acknowledge the impacts of all of these on other organisms. Many of these contaminants negatively affect ecosystems as well – and wind patterns can shift the problem well away from where it originated (like Fort McMurray or Lac La </a:t>
            </a:r>
            <a:r>
              <a:rPr lang="en-CA" dirty="0" err="1" smtClean="0"/>
              <a:t>Ronge</a:t>
            </a:r>
            <a:r>
              <a:rPr lang="en-CA" dirty="0" smtClean="0"/>
              <a:t> forest fires).</a:t>
            </a:r>
          </a:p>
          <a:p>
            <a:r>
              <a:rPr lang="en-CA" dirty="0" smtClean="0"/>
              <a:t>Despite the potential movement of these contaminants, when larger population densities exist, typically we see greater consumption, emissions, and negative impacts on human health.</a:t>
            </a:r>
          </a:p>
        </p:txBody>
      </p:sp>
    </p:spTree>
    <p:extLst>
      <p:ext uri="{BB962C8B-B14F-4D97-AF65-F5344CB8AC3E}">
        <p14:creationId xmlns:p14="http://schemas.microsoft.com/office/powerpoint/2010/main" val="733256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CA" dirty="0" smtClean="0"/>
              <a:t>Climate Change</a:t>
            </a:r>
            <a:endParaRPr lang="en-CA" dirty="0"/>
          </a:p>
        </p:txBody>
      </p:sp>
      <p:sp>
        <p:nvSpPr>
          <p:cNvPr id="5" name="Subtitle 4"/>
          <p:cNvSpPr>
            <a:spLocks noGrp="1"/>
          </p:cNvSpPr>
          <p:nvPr>
            <p:ph type="subTitle" idx="1"/>
          </p:nvPr>
        </p:nvSpPr>
        <p:spPr/>
        <p:txBody>
          <a:bodyPr/>
          <a:lstStyle/>
          <a:p>
            <a:r>
              <a:rPr lang="en-US" dirty="0"/>
              <a:t>ES20-AH2 – Analyze the production, reliability and uses of geoscience data to investigate the effects of a changing climate on society and the environment.</a:t>
            </a:r>
            <a:endParaRPr lang="en-CA" dirty="0"/>
          </a:p>
        </p:txBody>
      </p:sp>
    </p:spTree>
    <p:extLst>
      <p:ext uri="{BB962C8B-B14F-4D97-AF65-F5344CB8AC3E}">
        <p14:creationId xmlns:p14="http://schemas.microsoft.com/office/powerpoint/2010/main" val="1350801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r>
              <a:rPr lang="en-CA" dirty="0" smtClean="0"/>
              <a:t>Bill Nye Saves the World – Climate Change</a:t>
            </a:r>
            <a:br>
              <a:rPr lang="en-CA" dirty="0" smtClean="0"/>
            </a:br>
            <a:r>
              <a:rPr lang="en-CA" dirty="0" smtClean="0"/>
              <a:t/>
            </a:r>
            <a:br>
              <a:rPr lang="en-CA" dirty="0" smtClean="0"/>
            </a:br>
            <a:endParaRPr lang="en-CA" dirty="0" smtClean="0"/>
          </a:p>
          <a:p>
            <a:r>
              <a:rPr lang="en-CA" dirty="0" smtClean="0"/>
              <a:t>Cosmos: A </a:t>
            </a:r>
            <a:r>
              <a:rPr lang="en-CA" dirty="0" err="1" smtClean="0"/>
              <a:t>Spacetime</a:t>
            </a:r>
            <a:r>
              <a:rPr lang="en-CA" dirty="0" smtClean="0"/>
              <a:t> Odyssey – The World Set Free</a:t>
            </a:r>
            <a:endParaRPr lang="en-CA" dirty="0"/>
          </a:p>
        </p:txBody>
      </p:sp>
    </p:spTree>
    <p:extLst>
      <p:ext uri="{BB962C8B-B14F-4D97-AF65-F5344CB8AC3E}">
        <p14:creationId xmlns:p14="http://schemas.microsoft.com/office/powerpoint/2010/main" val="3589948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7" y="4372168"/>
            <a:ext cx="7550224" cy="2225184"/>
          </a:xfrm>
        </p:spPr>
        <p:txBody>
          <a:bodyPr/>
          <a:lstStyle/>
          <a:p>
            <a:r>
              <a:rPr lang="en-CA" dirty="0" smtClean="0"/>
              <a:t>Canadian Communities Threatened By Climate Change</a:t>
            </a:r>
            <a:endParaRPr lang="en-CA" dirty="0"/>
          </a:p>
        </p:txBody>
      </p:sp>
      <p:sp>
        <p:nvSpPr>
          <p:cNvPr id="3" name="Content Placeholder 2"/>
          <p:cNvSpPr>
            <a:spLocks noGrp="1"/>
          </p:cNvSpPr>
          <p:nvPr>
            <p:ph sz="quarter" idx="13"/>
          </p:nvPr>
        </p:nvSpPr>
        <p:spPr/>
        <p:txBody>
          <a:bodyPr/>
          <a:lstStyle/>
          <a:p>
            <a:r>
              <a:rPr lang="en-CA" dirty="0">
                <a:hlinkClick r:id="rId2"/>
              </a:rPr>
              <a:t>http://</a:t>
            </a:r>
            <a:r>
              <a:rPr lang="en-CA" dirty="0" smtClean="0">
                <a:hlinkClick r:id="rId2"/>
              </a:rPr>
              <a:t>www.cbc.ca/radio/day6/five-canadian-communities-threatened-by-climate-change-now-1.3776341?campaign_id=A100</a:t>
            </a:r>
            <a:r>
              <a:rPr lang="en-CA" dirty="0" smtClean="0"/>
              <a:t> </a:t>
            </a:r>
            <a:endParaRPr lang="en-CA" dirty="0"/>
          </a:p>
        </p:txBody>
      </p:sp>
    </p:spTree>
    <p:extLst>
      <p:ext uri="{BB962C8B-B14F-4D97-AF65-F5344CB8AC3E}">
        <p14:creationId xmlns:p14="http://schemas.microsoft.com/office/powerpoint/2010/main" val="4624061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1033</TotalTime>
  <Words>856</Words>
  <Application>Microsoft Office PowerPoint</Application>
  <PresentationFormat>Widescreen</PresentationFormat>
  <Paragraphs>123</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Georgia</vt:lpstr>
      <vt:lpstr>Office Theme</vt:lpstr>
      <vt:lpstr>Unit 2 - Atmospheric Systems</vt:lpstr>
      <vt:lpstr>Questions about “Air”</vt:lpstr>
      <vt:lpstr>Questions about “Air”</vt:lpstr>
      <vt:lpstr>Part 1 – ES20-AH1 – Assess the impact of indoor/outdoor air quality on human and environmental health and the need for regulations and mitigating technologies to minimize risks to human health.</vt:lpstr>
      <vt:lpstr>Humans and air quality Outcome – pose questions regarding how human activities and technologies have influenced air quality</vt:lpstr>
      <vt:lpstr>PowerPoint Presentation</vt:lpstr>
      <vt:lpstr>Humans and air quality Outcome – pose questions regarding how human activities and technologies have influenced air quality</vt:lpstr>
      <vt:lpstr>Humans and air quality Outcome – pose questions regarding how human activities and technologies have influenced air quality</vt:lpstr>
      <vt:lpstr>Humans and Air Quality indicators: pose questions regarding how human activities and technologies have influenced air quality (e.g. is air pollution necessary? Where is most polluted and why? What are some local sources of air pollution?</vt:lpstr>
      <vt:lpstr>Humans and Air Quality indicators: pose questions regarding how human activities and technologies have influenced air quality (e.g. is air pollution necessary? Where is most polluted and why? What are some local sources of air pollution?</vt:lpstr>
      <vt:lpstr>Qualities of the Atmosphere (Read the notes) Outcome – understand the layers of the atmosphere, the composition of air within the troposphere, and  investigate the role of ozone layer depletion on human health.</vt:lpstr>
      <vt:lpstr>Ozone Depletion indicators: investigate the role of the stratospheric ozone layer depletion as a contributor towards human health issues such as cancers and cataracts</vt:lpstr>
      <vt:lpstr>Layers of Atmosphere and Ozone Layer</vt:lpstr>
      <vt:lpstr>Indoor/Outdoor Contaminants</vt:lpstr>
      <vt:lpstr>Indoor Air Quality indicators: examine how contaminants such as radon, carbon monoxide, mold, volatile organic compounds, allergens, and particulates affect indoor air quality</vt:lpstr>
      <vt:lpstr>Indoor Air Quality indicators: examine how contaminants such as radon, carbon monoxide, mold, volatile organic compounds, allergens, and particulates affect indoor air quality</vt:lpstr>
      <vt:lpstr>Outdoor Air Quality indicators: identify how contaminants in the troposhere such as ozone, particulates, carbon monoxide, nitrogen oxides, lead, and sulphur dioxide can affect human health and impact the environment.</vt:lpstr>
      <vt:lpstr>Quiz</vt:lpstr>
      <vt:lpstr>Assessing Air Quality indicators: design and carry out a process for collecting and analyzing data to assess air quality.</vt:lpstr>
      <vt:lpstr>Air Quality Webquest</vt:lpstr>
      <vt:lpstr>Government Regulations indicators: recognize the impact of government regulations such as the Air Quality Health Index (AQHI) and the National Ambient Air Quality Objectives ( NAAQOs), on minimizing risks to environmental and human health.</vt:lpstr>
      <vt:lpstr>Smog Investigate the sources and production of industrial and photochemical smog and identify measures that can be undertaken to mitigate their effects to human health. (K, STSE, A)</vt:lpstr>
      <vt:lpstr>Smog Investigate the sources and production of industrial and photochemical smog and identify measures that can be undertaken to mitigate their effects to human health. (K, STSE, A)</vt:lpstr>
      <vt:lpstr>Contaminant Reducing and Mitigating Technologies Explain the scientific principles underlying technologies and processes such as air scrubbers, baghouse filters, electrostatic precipitators and catalytic converters that were developed to reduce contaminants in motor vehicle and industrial emissions or to improve indoor air quality. (K, STSE, S) Investigate whether a personal protective device or substance (e.g., sunscreen, mosquito repellent or protective clothing) is effective in protecting a person from an environmental factor that affects human health. (STSE, S) </vt:lpstr>
      <vt:lpstr>Anthropocentric Air Quality Develop a generalization about the relationship between human population density and human health.</vt:lpstr>
      <vt:lpstr>Climate Change</vt:lpstr>
      <vt:lpstr>PowerPoint Presentation</vt:lpstr>
      <vt:lpstr>Canadian Communities Threatened By Climate Change</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petlak.logan</dc:creator>
  <cp:lastModifiedBy>Petlak, Logan</cp:lastModifiedBy>
  <cp:revision>39</cp:revision>
  <cp:lastPrinted>2019-02-27T18:51:19Z</cp:lastPrinted>
  <dcterms:created xsi:type="dcterms:W3CDTF">2018-02-25T21:28:33Z</dcterms:created>
  <dcterms:modified xsi:type="dcterms:W3CDTF">2019-02-28T21:27:41Z</dcterms:modified>
</cp:coreProperties>
</file>