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7"/>
  </p:handoutMasterIdLst>
  <p:sldIdLst>
    <p:sldId id="256" r:id="rId2"/>
    <p:sldId id="259" r:id="rId3"/>
    <p:sldId id="257" r:id="rId4"/>
    <p:sldId id="260" r:id="rId5"/>
    <p:sldId id="278" r:id="rId6"/>
    <p:sldId id="272" r:id="rId7"/>
    <p:sldId id="308" r:id="rId8"/>
    <p:sldId id="273" r:id="rId9"/>
    <p:sldId id="307" r:id="rId10"/>
    <p:sldId id="265" r:id="rId11"/>
    <p:sldId id="279" r:id="rId12"/>
    <p:sldId id="261" r:id="rId13"/>
    <p:sldId id="282" r:id="rId14"/>
    <p:sldId id="274" r:id="rId15"/>
    <p:sldId id="276" r:id="rId16"/>
    <p:sldId id="262" r:id="rId17"/>
    <p:sldId id="311" r:id="rId18"/>
    <p:sldId id="275" r:id="rId19"/>
    <p:sldId id="281" r:id="rId20"/>
    <p:sldId id="288" r:id="rId21"/>
    <p:sldId id="289" r:id="rId22"/>
    <p:sldId id="304" r:id="rId23"/>
    <p:sldId id="303" r:id="rId24"/>
    <p:sldId id="263" r:id="rId25"/>
    <p:sldId id="266" r:id="rId26"/>
    <p:sldId id="283" r:id="rId27"/>
    <p:sldId id="312" r:id="rId28"/>
    <p:sldId id="284" r:id="rId29"/>
    <p:sldId id="264" r:id="rId30"/>
    <p:sldId id="305" r:id="rId31"/>
    <p:sldId id="285" r:id="rId32"/>
    <p:sldId id="286" r:id="rId33"/>
    <p:sldId id="277" r:id="rId34"/>
    <p:sldId id="306" r:id="rId35"/>
    <p:sldId id="287" r:id="rId36"/>
    <p:sldId id="301" r:id="rId37"/>
    <p:sldId id="291" r:id="rId38"/>
    <p:sldId id="299" r:id="rId39"/>
    <p:sldId id="302" r:id="rId40"/>
    <p:sldId id="269" r:id="rId41"/>
    <p:sldId id="290" r:id="rId42"/>
    <p:sldId id="310" r:id="rId43"/>
    <p:sldId id="300" r:id="rId44"/>
    <p:sldId id="293" r:id="rId45"/>
    <p:sldId id="267" r:id="rId46"/>
    <p:sldId id="268" r:id="rId47"/>
    <p:sldId id="294" r:id="rId48"/>
    <p:sldId id="295" r:id="rId49"/>
    <p:sldId id="292" r:id="rId50"/>
    <p:sldId id="270" r:id="rId51"/>
    <p:sldId id="296" r:id="rId52"/>
    <p:sldId id="297" r:id="rId53"/>
    <p:sldId id="309" r:id="rId54"/>
    <p:sldId id="298" r:id="rId55"/>
    <p:sldId id="258" r:id="rId5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65" d="100"/>
          <a:sy n="65" d="100"/>
        </p:scale>
        <p:origin x="66"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fp-cci\staff$\petlak.logan\Environmental%20Science%2020\Unit%204%20Aquatic%20Systems\Lab\Excel%20Water%20Quality%20Samp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Concentrations</a:t>
            </a:r>
            <a:r>
              <a:rPr lang="en-US" baseline="0"/>
              <a:t> of Dissolved Oxygen</a:t>
            </a:r>
            <a:endParaRPr lang="en-US"/>
          </a:p>
        </c:rich>
      </c:tx>
      <c:overlay val="0"/>
    </c:title>
    <c:autoTitleDeleted val="0"/>
    <c:plotArea>
      <c:layout/>
      <c:barChart>
        <c:barDir val="col"/>
        <c:grouping val="clustered"/>
        <c:varyColors val="0"/>
        <c:ser>
          <c:idx val="0"/>
          <c:order val="0"/>
          <c:tx>
            <c:strRef>
              <c:f>Sheet1!$B$2</c:f>
              <c:strCache>
                <c:ptCount val="1"/>
                <c:pt idx="0">
                  <c:v>Results of test (g/ml)</c:v>
                </c:pt>
              </c:strCache>
            </c:strRef>
          </c:tx>
          <c:invertIfNegative val="0"/>
          <c:cat>
            <c:strRef>
              <c:f>Sheet1!$A$3:$A$6</c:f>
              <c:strCache>
                <c:ptCount val="4"/>
                <c:pt idx="0">
                  <c:v>Toilet</c:v>
                </c:pt>
                <c:pt idx="1">
                  <c:v>River (midstream)</c:v>
                </c:pt>
                <c:pt idx="2">
                  <c:v>Puddle</c:v>
                </c:pt>
                <c:pt idx="3">
                  <c:v>Dugout</c:v>
                </c:pt>
              </c:strCache>
            </c:strRef>
          </c:cat>
          <c:val>
            <c:numRef>
              <c:f>Sheet1!$B$3:$B$6</c:f>
              <c:numCache>
                <c:formatCode>General</c:formatCode>
                <c:ptCount val="4"/>
                <c:pt idx="0">
                  <c:v>0.5</c:v>
                </c:pt>
                <c:pt idx="1">
                  <c:v>0.7</c:v>
                </c:pt>
                <c:pt idx="2">
                  <c:v>0.86</c:v>
                </c:pt>
                <c:pt idx="3">
                  <c:v>0.5</c:v>
                </c:pt>
              </c:numCache>
            </c:numRef>
          </c:val>
          <c:extLst>
            <c:ext xmlns:c16="http://schemas.microsoft.com/office/drawing/2014/chart" uri="{C3380CC4-5D6E-409C-BE32-E72D297353CC}">
              <c16:uniqueId val="{00000000-9BB2-4B68-A309-AEC02531E2A2}"/>
            </c:ext>
          </c:extLst>
        </c:ser>
        <c:ser>
          <c:idx val="1"/>
          <c:order val="1"/>
          <c:tx>
            <c:strRef>
              <c:f>Sheet1!$C$2</c:f>
              <c:strCache>
                <c:ptCount val="1"/>
                <c:pt idx="0">
                  <c:v>Guideline (g/mL)</c:v>
                </c:pt>
              </c:strCache>
            </c:strRef>
          </c:tx>
          <c:invertIfNegative val="0"/>
          <c:cat>
            <c:strRef>
              <c:f>Sheet1!$A$3:$A$6</c:f>
              <c:strCache>
                <c:ptCount val="4"/>
                <c:pt idx="0">
                  <c:v>Toilet</c:v>
                </c:pt>
                <c:pt idx="1">
                  <c:v>River (midstream)</c:v>
                </c:pt>
                <c:pt idx="2">
                  <c:v>Puddle</c:v>
                </c:pt>
                <c:pt idx="3">
                  <c:v>Dugout</c:v>
                </c:pt>
              </c:strCache>
            </c:strRef>
          </c:cat>
          <c:val>
            <c:numRef>
              <c:f>Sheet1!$C$3:$C$6</c:f>
              <c:numCache>
                <c:formatCode>General</c:formatCode>
                <c:ptCount val="4"/>
                <c:pt idx="0">
                  <c:v>0.25</c:v>
                </c:pt>
                <c:pt idx="1">
                  <c:v>0.25</c:v>
                </c:pt>
                <c:pt idx="2">
                  <c:v>0.25</c:v>
                </c:pt>
                <c:pt idx="3">
                  <c:v>0.25</c:v>
                </c:pt>
              </c:numCache>
            </c:numRef>
          </c:val>
          <c:extLst>
            <c:ext xmlns:c16="http://schemas.microsoft.com/office/drawing/2014/chart" uri="{C3380CC4-5D6E-409C-BE32-E72D297353CC}">
              <c16:uniqueId val="{00000001-9BB2-4B68-A309-AEC02531E2A2}"/>
            </c:ext>
          </c:extLst>
        </c:ser>
        <c:dLbls>
          <c:showLegendKey val="0"/>
          <c:showVal val="0"/>
          <c:showCatName val="0"/>
          <c:showSerName val="0"/>
          <c:showPercent val="0"/>
          <c:showBubbleSize val="0"/>
        </c:dLbls>
        <c:gapWidth val="150"/>
        <c:axId val="156094000"/>
        <c:axId val="156094392"/>
      </c:barChart>
      <c:catAx>
        <c:axId val="156094000"/>
        <c:scaling>
          <c:orientation val="minMax"/>
        </c:scaling>
        <c:delete val="0"/>
        <c:axPos val="b"/>
        <c:numFmt formatCode="General" sourceLinked="0"/>
        <c:majorTickMark val="out"/>
        <c:minorTickMark val="none"/>
        <c:tickLblPos val="nextTo"/>
        <c:crossAx val="156094392"/>
        <c:crosses val="autoZero"/>
        <c:auto val="1"/>
        <c:lblAlgn val="ctr"/>
        <c:lblOffset val="100"/>
        <c:noMultiLvlLbl val="0"/>
      </c:catAx>
      <c:valAx>
        <c:axId val="156094392"/>
        <c:scaling>
          <c:orientation val="minMax"/>
        </c:scaling>
        <c:delete val="0"/>
        <c:axPos val="l"/>
        <c:majorGridlines/>
        <c:numFmt formatCode="General" sourceLinked="1"/>
        <c:majorTickMark val="out"/>
        <c:minorTickMark val="none"/>
        <c:tickLblPos val="nextTo"/>
        <c:crossAx val="156094000"/>
        <c:crosses val="autoZero"/>
        <c:crossBetween val="between"/>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6"/>
          </a:xfrm>
          <a:prstGeom prst="rect">
            <a:avLst/>
          </a:prstGeom>
        </p:spPr>
        <p:txBody>
          <a:bodyPr vert="horz" lIns="91440" tIns="45720" rIns="91440" bIns="45720" rtlCol="0"/>
          <a:lstStyle>
            <a:lvl1pPr algn="r">
              <a:defRPr sz="1200"/>
            </a:lvl1pPr>
          </a:lstStyle>
          <a:p>
            <a:fld id="{7CF0599A-F0AA-4B25-B84F-4832B2313BA9}" type="datetimeFigureOut">
              <a:rPr lang="en-CA" smtClean="0"/>
              <a:t>5/14/19</a:t>
            </a:fld>
            <a:endParaRPr lang="en-CA"/>
          </a:p>
        </p:txBody>
      </p:sp>
      <p:sp>
        <p:nvSpPr>
          <p:cNvPr id="4" name="Footer Placeholder 3"/>
          <p:cNvSpPr>
            <a:spLocks noGrp="1"/>
          </p:cNvSpPr>
          <p:nvPr>
            <p:ph type="ftr" sz="quarter" idx="2"/>
          </p:nvPr>
        </p:nvSpPr>
        <p:spPr>
          <a:xfrm>
            <a:off x="1" y="8829676"/>
            <a:ext cx="3038475" cy="466726"/>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6"/>
            <a:ext cx="3038475" cy="466726"/>
          </a:xfrm>
          <a:prstGeom prst="rect">
            <a:avLst/>
          </a:prstGeom>
        </p:spPr>
        <p:txBody>
          <a:bodyPr vert="horz" lIns="91440" tIns="45720" rIns="91440" bIns="45720" rtlCol="0" anchor="b"/>
          <a:lstStyle>
            <a:lvl1pPr algn="r">
              <a:defRPr sz="1200"/>
            </a:lvl1pPr>
          </a:lstStyle>
          <a:p>
            <a:fld id="{57392BDB-0208-4C64-8799-FB051F120619}" type="slidenum">
              <a:rPr lang="en-CA" smtClean="0"/>
              <a:t>‹#›</a:t>
            </a:fld>
            <a:endParaRPr lang="en-CA"/>
          </a:p>
        </p:txBody>
      </p:sp>
    </p:spTree>
    <p:extLst>
      <p:ext uri="{BB962C8B-B14F-4D97-AF65-F5344CB8AC3E}">
        <p14:creationId xmlns:p14="http://schemas.microsoft.com/office/powerpoint/2010/main" val="33977901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BFF2C0E4-FE28-4E6F-9778-243F7AF08641}" type="datetimeFigureOut">
              <a:rPr lang="en-CA" smtClean="0"/>
              <a:t>5/14/19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45460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BFF2C0E4-FE28-4E6F-9778-243F7AF08641}" type="datetimeFigureOut">
              <a:rPr lang="en-CA" smtClean="0"/>
              <a:t>5/14/19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287175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F2C0E4-FE28-4E6F-9778-243F7AF08641}" type="datetimeFigureOut">
              <a:rPr lang="en-CA" smtClean="0"/>
              <a:t>5/14/19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424895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BFF2C0E4-FE28-4E6F-9778-243F7AF08641}" type="datetimeFigureOut">
              <a:rPr lang="en-CA" smtClean="0"/>
              <a:t>5/14/19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111978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BFF2C0E4-FE28-4E6F-9778-243F7AF08641}" type="datetimeFigureOut">
              <a:rPr lang="en-CA" smtClean="0"/>
              <a:t>5/14/19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399628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BFF2C0E4-FE28-4E6F-9778-243F7AF08641}" type="datetimeFigureOut">
              <a:rPr lang="en-CA" smtClean="0"/>
              <a:t>5/14/19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2176304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F2C0E4-FE28-4E6F-9778-243F7AF08641}" type="datetimeFigureOut">
              <a:rPr lang="en-CA" smtClean="0"/>
              <a:t>5/14/19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1589666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F2C0E4-FE28-4E6F-9778-243F7AF08641}" type="datetimeFigureOut">
              <a:rPr lang="en-CA" smtClean="0"/>
              <a:t>5/14/19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263723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F2C0E4-FE28-4E6F-9778-243F7AF08641}" type="datetimeFigureOut">
              <a:rPr lang="en-CA" smtClean="0"/>
              <a:t>5/14/19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4281930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BFF2C0E4-FE28-4E6F-9778-243F7AF08641}" type="datetimeFigureOut">
              <a:rPr lang="en-CA" smtClean="0"/>
              <a:t>5/14/19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167931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BFF2C0E4-FE28-4E6F-9778-243F7AF08641}" type="datetimeFigureOut">
              <a:rPr lang="en-CA" smtClean="0"/>
              <a:t>5/14/19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7A359D8-D7E9-4EAD-BF9E-AF6EE21E88F0}" type="slidenum">
              <a:rPr lang="en-CA" smtClean="0"/>
              <a:t>‹#›</a:t>
            </a:fld>
            <a:endParaRPr lang="en-CA"/>
          </a:p>
        </p:txBody>
      </p:sp>
    </p:spTree>
    <p:extLst>
      <p:ext uri="{BB962C8B-B14F-4D97-AF65-F5344CB8AC3E}">
        <p14:creationId xmlns:p14="http://schemas.microsoft.com/office/powerpoint/2010/main" val="230095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F2C0E4-FE28-4E6F-9778-243F7AF08641}" type="datetimeFigureOut">
              <a:rPr lang="en-CA" smtClean="0"/>
              <a:t>5/14/19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A359D8-D7E9-4EAD-BF9E-AF6EE21E88F0}" type="slidenum">
              <a:rPr lang="en-CA" smtClean="0"/>
              <a:t>‹#›</a:t>
            </a:fld>
            <a:endParaRPr lang="en-CA"/>
          </a:p>
        </p:txBody>
      </p:sp>
    </p:spTree>
    <p:extLst>
      <p:ext uri="{BB962C8B-B14F-4D97-AF65-F5344CB8AC3E}">
        <p14:creationId xmlns:p14="http://schemas.microsoft.com/office/powerpoint/2010/main" val="1345650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globalnews.ca/news/2652248/its-really-a-disaster-hundreds-of-dead-fish-found-in-several-alberta-lak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ceqg-rcqe.ccme.ca/en/index.html#void" TargetMode="External"/><Relationship Id="rId2" Type="http://schemas.openxmlformats.org/officeDocument/2006/relationships/hyperlink" Target="http://st-ts.ccme.ca/en/index.html" TargetMode="External"/><Relationship Id="rId1" Type="http://schemas.openxmlformats.org/officeDocument/2006/relationships/slideLayout" Target="../slideLayouts/slideLayout2.xml"/><Relationship Id="rId4" Type="http://schemas.openxmlformats.org/officeDocument/2006/relationships/hyperlink" Target="http://ceqg-rcqe.ccme.ca/en/index.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ceqg-rcqe.ccme.ca/download/en/19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ceqg-rcqe.ccme.ca/download/en/197"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eol.org/info/465" TargetMode="Externa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wsask.ca/"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wsask.c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hrw.org/report/2016/06/07/make-it-safe/canadas-obligation-end-first-nations-water-crisis" TargetMode="External"/><Relationship Id="rId2" Type="http://schemas.openxmlformats.org/officeDocument/2006/relationships/hyperlink" Target="http://panow.com/article/460753/high-levels-ecoli-found-some-flooded-saskatchewan-lakes" TargetMode="External"/><Relationship Id="rId1" Type="http://schemas.openxmlformats.org/officeDocument/2006/relationships/slideLayout" Target="../slideLayouts/slideLayout2.xml"/><Relationship Id="rId4" Type="http://schemas.openxmlformats.org/officeDocument/2006/relationships/hyperlink" Target="https://youtu.be/Arnqpnm70N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vimeo.com/236919138"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Aquatic Systems</a:t>
            </a:r>
          </a:p>
        </p:txBody>
      </p:sp>
      <p:sp>
        <p:nvSpPr>
          <p:cNvPr id="3" name="Subtitle 2"/>
          <p:cNvSpPr>
            <a:spLocks noGrp="1"/>
          </p:cNvSpPr>
          <p:nvPr>
            <p:ph type="subTitle" idx="1"/>
          </p:nvPr>
        </p:nvSpPr>
        <p:spPr/>
        <p:txBody>
          <a:bodyPr>
            <a:normAutofit fontScale="92500" lnSpcReduction="10000"/>
          </a:bodyPr>
          <a:lstStyle/>
          <a:p>
            <a:r>
              <a:rPr lang="en-CA" dirty="0"/>
              <a:t>Outcome(s):</a:t>
            </a:r>
            <a:br>
              <a:rPr lang="en-CA" dirty="0"/>
            </a:br>
            <a:r>
              <a:rPr lang="en-US" dirty="0"/>
              <a:t>Analyze the function and condition of freshwater aquatic systems such as rivers, streams, lakes, wetlands and watersheds. (CP, DM, SI)</a:t>
            </a:r>
          </a:p>
          <a:p>
            <a:r>
              <a:rPr lang="en-US" dirty="0"/>
              <a:t>Assess the importance of maintaining healthy water for humans and the environment. (SI, DM)</a:t>
            </a:r>
            <a:endParaRPr lang="en-CA" dirty="0"/>
          </a:p>
        </p:txBody>
      </p:sp>
    </p:spTree>
    <p:extLst>
      <p:ext uri="{BB962C8B-B14F-4D97-AF65-F5344CB8AC3E}">
        <p14:creationId xmlns:p14="http://schemas.microsoft.com/office/powerpoint/2010/main" val="2397297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Freshwater Systems</a:t>
            </a:r>
          </a:p>
        </p:txBody>
      </p:sp>
      <p:sp>
        <p:nvSpPr>
          <p:cNvPr id="5" name="Text Placeholder 4"/>
          <p:cNvSpPr>
            <a:spLocks noGrp="1"/>
          </p:cNvSpPr>
          <p:nvPr>
            <p:ph type="body" idx="1"/>
          </p:nvPr>
        </p:nvSpPr>
        <p:spPr/>
        <p:txBody>
          <a:bodyPr/>
          <a:lstStyle/>
          <a:p>
            <a:r>
              <a:rPr lang="en-CA" dirty="0"/>
              <a:t>How do we analyze the conditions of Freshwater Systems?</a:t>
            </a:r>
          </a:p>
        </p:txBody>
      </p:sp>
    </p:spTree>
    <p:extLst>
      <p:ext uri="{BB962C8B-B14F-4D97-AF65-F5344CB8AC3E}">
        <p14:creationId xmlns:p14="http://schemas.microsoft.com/office/powerpoint/2010/main" val="227638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Freshwater Systems </a:t>
            </a:r>
          </a:p>
        </p:txBody>
      </p:sp>
      <p:sp>
        <p:nvSpPr>
          <p:cNvPr id="3" name="Content Placeholder 2"/>
          <p:cNvSpPr>
            <a:spLocks noGrp="1"/>
          </p:cNvSpPr>
          <p:nvPr>
            <p:ph idx="1"/>
          </p:nvPr>
        </p:nvSpPr>
        <p:spPr>
          <a:xfrm>
            <a:off x="0" y="1825624"/>
            <a:ext cx="12192000" cy="5032375"/>
          </a:xfrm>
        </p:spPr>
        <p:txBody>
          <a:bodyPr>
            <a:noAutofit/>
          </a:bodyPr>
          <a:lstStyle/>
          <a:p>
            <a:r>
              <a:rPr lang="en-US" sz="1600" dirty="0"/>
              <a:t>(a)	Explain how to measure the condition of an aquatic ecosystem using chemical factors, physical factors and biological indicators including indicator species, keystone species and invasive species. ((K, STSE)</a:t>
            </a:r>
          </a:p>
          <a:p>
            <a:r>
              <a:rPr lang="en-US" sz="1600" dirty="0"/>
              <a:t>(b)	Identify how the presence or absence of traditional medicines can serve as indicators of water body health. ((STSE, K, A)</a:t>
            </a:r>
          </a:p>
          <a:p>
            <a:r>
              <a:rPr lang="en-US" sz="1600" dirty="0"/>
              <a:t>(c)	Measure abiotic factors (e.g., turbidity, temperature, dissolved oxygen and particulates) of an ecosystem using a variety of techniques and technologies (e.g., probe ware, pH paper, </a:t>
            </a:r>
            <a:r>
              <a:rPr lang="en-US" sz="1600" dirty="0" err="1"/>
              <a:t>Secchi</a:t>
            </a:r>
            <a:r>
              <a:rPr lang="en-US" sz="1600" dirty="0"/>
              <a:t> disk, </a:t>
            </a:r>
            <a:r>
              <a:rPr lang="en-US" sz="1600" dirty="0" err="1"/>
              <a:t>Imhoff</a:t>
            </a:r>
            <a:r>
              <a:rPr lang="en-US" sz="1600" dirty="0"/>
              <a:t> settling cone and chemical water quality test kit) effectively and safely. ((S, STSE, A)</a:t>
            </a:r>
          </a:p>
          <a:p>
            <a:r>
              <a:rPr lang="en-US" sz="1600" dirty="0"/>
              <a:t>(d)	Examine the diversity of life in a specific aquatic ecosystem through water sampling, classifying aquatic biota, assessing biodiversity and calculating a water quality index and/or algal productivity. ((K, S)</a:t>
            </a:r>
          </a:p>
          <a:p>
            <a:r>
              <a:rPr lang="en-US" sz="1600" dirty="0"/>
              <a:t>(e)	Assess the interdependencies between abiotic (e.g., pH, dissolved oxygen, turbidity, temperature, total dissolved solids, phosphorous, nitrogen, stream flow and biochemical oxygen demand [BOD]) and biotic factors in a functioning aquatic ecosystem. ((K)</a:t>
            </a:r>
          </a:p>
          <a:p>
            <a:r>
              <a:rPr lang="en-US" sz="1600" dirty="0"/>
              <a:t>(f)	Investigate bacterial content in surface water and compare the presence of coliform bacteria to surface water quality standards following appropriate safety procedures. ((A, S, STSE)</a:t>
            </a:r>
          </a:p>
          <a:p>
            <a:r>
              <a:rPr lang="en-US" sz="1600" dirty="0"/>
              <a:t>(g)	Assess how an integrated watershed management approach can address issues (e.g., water supply, drainage, storm water runoff, habitat protection and water rights) that affect water quality and the health of all living things within a watershed. ((S)</a:t>
            </a:r>
          </a:p>
          <a:p>
            <a:r>
              <a:rPr lang="en-US" sz="1600" dirty="0"/>
              <a:t>(h)	Describe the benefits of the ecological goods and services provided by riparian zones and wetlands (e.g., marshes, swamps, bogs and fens) in protecting water resources. ((K)</a:t>
            </a:r>
          </a:p>
          <a:p>
            <a:r>
              <a:rPr lang="en-US" sz="1600" dirty="0"/>
              <a:t>(</a:t>
            </a:r>
            <a:r>
              <a:rPr lang="en-US" sz="1600" dirty="0" err="1"/>
              <a:t>i</a:t>
            </a:r>
            <a:r>
              <a:rPr lang="en-US" sz="1600" dirty="0"/>
              <a:t>)	Recognize different characteristics of lakes from naturally oligotrophic to eutrophic as well as possible causes (e.g., clearing of land, excessive fertilizer runoff and treatment plants) and consequences of cultural eutrophication. ((K)</a:t>
            </a:r>
            <a:endParaRPr lang="en-CA" sz="1600" dirty="0"/>
          </a:p>
        </p:txBody>
      </p:sp>
    </p:spTree>
    <p:extLst>
      <p:ext uri="{BB962C8B-B14F-4D97-AF65-F5344CB8AC3E}">
        <p14:creationId xmlns:p14="http://schemas.microsoft.com/office/powerpoint/2010/main" val="410796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Freshwater Ecosystems</a:t>
            </a:r>
          </a:p>
        </p:txBody>
      </p:sp>
      <p:sp>
        <p:nvSpPr>
          <p:cNvPr id="3" name="Content Placeholder 2"/>
          <p:cNvSpPr>
            <a:spLocks noGrp="1"/>
          </p:cNvSpPr>
          <p:nvPr>
            <p:ph idx="1"/>
          </p:nvPr>
        </p:nvSpPr>
        <p:spPr>
          <a:xfrm>
            <a:off x="304800" y="1825624"/>
            <a:ext cx="7658100" cy="4727575"/>
          </a:xfrm>
        </p:spPr>
        <p:txBody>
          <a:bodyPr>
            <a:normAutofit fontScale="92500" lnSpcReduction="10000"/>
          </a:bodyPr>
          <a:lstStyle/>
          <a:p>
            <a:r>
              <a:rPr lang="en-CA" dirty="0"/>
              <a:t>Freshwater Ecosystems are </a:t>
            </a:r>
            <a:br>
              <a:rPr lang="en-CA" dirty="0"/>
            </a:br>
            <a:br>
              <a:rPr lang="en-CA" dirty="0"/>
            </a:br>
            <a:endParaRPr lang="en-CA" dirty="0"/>
          </a:p>
          <a:p>
            <a:r>
              <a:rPr lang="en-CA" dirty="0"/>
              <a:t>It’s important to note that many water bodies, while not directly connected – are connected via </a:t>
            </a:r>
            <a:r>
              <a:rPr lang="en-CA" b="1" i="1" dirty="0"/>
              <a:t>______________ </a:t>
            </a:r>
            <a:r>
              <a:rPr lang="en-CA" dirty="0"/>
              <a:t>(water that is part of the soil and ground) and many nutrients that dissolve in certain bodies of water aren’t necessarily isolated from one another..</a:t>
            </a:r>
          </a:p>
          <a:p>
            <a:r>
              <a:rPr lang="en-CA" dirty="0"/>
              <a:t>____________ represent specific areas in which water accumulates, depending on the location we can make inferences about water content upstream and downstream from the water body in question.</a:t>
            </a:r>
          </a:p>
          <a:p>
            <a:endParaRPr lang="en-CA" dirty="0"/>
          </a:p>
        </p:txBody>
      </p:sp>
      <p:pic>
        <p:nvPicPr>
          <p:cNvPr id="4" name="Picture 3"/>
          <p:cNvPicPr>
            <a:picLocks noChangeAspect="1"/>
          </p:cNvPicPr>
          <p:nvPr/>
        </p:nvPicPr>
        <p:blipFill>
          <a:blip r:embed="rId2"/>
          <a:stretch>
            <a:fillRect/>
          </a:stretch>
        </p:blipFill>
        <p:spPr>
          <a:xfrm>
            <a:off x="7962900" y="1690688"/>
            <a:ext cx="4063406" cy="2911475"/>
          </a:xfrm>
          <a:prstGeom prst="rect">
            <a:avLst/>
          </a:prstGeom>
        </p:spPr>
      </p:pic>
    </p:spTree>
    <p:extLst>
      <p:ext uri="{BB962C8B-B14F-4D97-AF65-F5344CB8AC3E}">
        <p14:creationId xmlns:p14="http://schemas.microsoft.com/office/powerpoint/2010/main" val="185522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Freshwater Ecosystems</a:t>
            </a:r>
          </a:p>
        </p:txBody>
      </p:sp>
      <p:sp>
        <p:nvSpPr>
          <p:cNvPr id="3" name="Content Placeholder 2"/>
          <p:cNvSpPr>
            <a:spLocks noGrp="1"/>
          </p:cNvSpPr>
          <p:nvPr>
            <p:ph idx="1"/>
          </p:nvPr>
        </p:nvSpPr>
        <p:spPr>
          <a:xfrm>
            <a:off x="304800" y="1825624"/>
            <a:ext cx="7658100" cy="4727575"/>
          </a:xfrm>
        </p:spPr>
        <p:txBody>
          <a:bodyPr>
            <a:normAutofit fontScale="92500" lnSpcReduction="10000"/>
          </a:bodyPr>
          <a:lstStyle/>
          <a:p>
            <a:r>
              <a:rPr lang="en-CA" dirty="0"/>
              <a:t>Freshwater Ecosystems are lakes, ponds, rivers, streams, and wetlands that typically have a low salt content (compared to </a:t>
            </a:r>
            <a:r>
              <a:rPr lang="en-CA" i="1" dirty="0"/>
              <a:t>marine</a:t>
            </a:r>
            <a:r>
              <a:rPr lang="en-CA" dirty="0"/>
              <a:t>, saltwater ecosystems).</a:t>
            </a:r>
          </a:p>
          <a:p>
            <a:r>
              <a:rPr lang="en-CA" dirty="0"/>
              <a:t>It’s important to note that many water bodies, while not directly connected – are connected via </a:t>
            </a:r>
            <a:r>
              <a:rPr lang="en-CA" b="1" i="1" dirty="0"/>
              <a:t>groundwater</a:t>
            </a:r>
            <a:r>
              <a:rPr lang="en-CA" dirty="0"/>
              <a:t> (water that is part of the soil and ground) and many nutrients that dissolve in certain bodies of water aren’t necessarily isolated from one another..</a:t>
            </a:r>
          </a:p>
          <a:p>
            <a:r>
              <a:rPr lang="en-CA" b="1" dirty="0"/>
              <a:t>Watersheds</a:t>
            </a:r>
            <a:r>
              <a:rPr lang="en-CA" dirty="0"/>
              <a:t> represent specific areas in which water accumulates, depending on the location we can make inferences about water content upstream and downstream from the water body in question.</a:t>
            </a:r>
          </a:p>
          <a:p>
            <a:endParaRPr lang="en-CA" dirty="0"/>
          </a:p>
        </p:txBody>
      </p:sp>
      <p:pic>
        <p:nvPicPr>
          <p:cNvPr id="4" name="Picture 3"/>
          <p:cNvPicPr>
            <a:picLocks noChangeAspect="1"/>
          </p:cNvPicPr>
          <p:nvPr/>
        </p:nvPicPr>
        <p:blipFill>
          <a:blip r:embed="rId2"/>
          <a:stretch>
            <a:fillRect/>
          </a:stretch>
        </p:blipFill>
        <p:spPr>
          <a:xfrm>
            <a:off x="7864437" y="1088665"/>
            <a:ext cx="4327563" cy="3100746"/>
          </a:xfrm>
          <a:prstGeom prst="rect">
            <a:avLst/>
          </a:prstGeom>
        </p:spPr>
      </p:pic>
      <p:sp>
        <p:nvSpPr>
          <p:cNvPr id="5" name="TextBox 4"/>
          <p:cNvSpPr txBox="1"/>
          <p:nvPr/>
        </p:nvSpPr>
        <p:spPr>
          <a:xfrm>
            <a:off x="7962900" y="4660490"/>
            <a:ext cx="4229100" cy="2246769"/>
          </a:xfrm>
          <a:prstGeom prst="rect">
            <a:avLst/>
          </a:prstGeom>
          <a:noFill/>
        </p:spPr>
        <p:txBody>
          <a:bodyPr wrap="square" rtlCol="0">
            <a:spAutoFit/>
          </a:bodyPr>
          <a:lstStyle/>
          <a:p>
            <a:r>
              <a:rPr lang="en-CA" sz="2000" b="1" dirty="0"/>
              <a:t>Upstream</a:t>
            </a:r>
            <a:r>
              <a:rPr lang="en-CA" sz="2000" dirty="0"/>
              <a:t> – source of water relative to the location in question. “higher on land”.</a:t>
            </a:r>
          </a:p>
          <a:p>
            <a:r>
              <a:rPr lang="en-CA" sz="2000" b="1" dirty="0"/>
              <a:t>Downstream</a:t>
            </a:r>
            <a:r>
              <a:rPr lang="en-CA" sz="2000" dirty="0"/>
              <a:t> – where water will flow relative to the location in question.</a:t>
            </a:r>
          </a:p>
          <a:p>
            <a:r>
              <a:rPr lang="en-CA" sz="2000" dirty="0"/>
              <a:t>- Water goes from area of high elevation to low elevation</a:t>
            </a:r>
          </a:p>
        </p:txBody>
      </p:sp>
    </p:spTree>
    <p:extLst>
      <p:ext uri="{BB962C8B-B14F-4D97-AF65-F5344CB8AC3E}">
        <p14:creationId xmlns:p14="http://schemas.microsoft.com/office/powerpoint/2010/main" val="110353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674" y="170005"/>
            <a:ext cx="7683910" cy="1143000"/>
          </a:xfrm>
        </p:spPr>
        <p:txBody>
          <a:bodyPr>
            <a:noAutofit/>
          </a:bodyPr>
          <a:lstStyle/>
          <a:p>
            <a:r>
              <a:rPr lang="en-CA" dirty="0"/>
              <a:t>Watersheds</a:t>
            </a:r>
            <a:br>
              <a:rPr lang="en-CA" dirty="0"/>
            </a:br>
            <a:r>
              <a:rPr lang="en-CA" sz="1800" dirty="0">
                <a:solidFill>
                  <a:srgbClr val="04617B"/>
                </a:solidFill>
              </a:rPr>
              <a:t>Outcome: Understanding how connected our water supplies are.</a:t>
            </a:r>
            <a:endParaRPr lang="en-CA" dirty="0"/>
          </a:p>
        </p:txBody>
      </p:sp>
      <p:sp>
        <p:nvSpPr>
          <p:cNvPr id="3" name="Content Placeholder 2"/>
          <p:cNvSpPr>
            <a:spLocks noGrp="1"/>
          </p:cNvSpPr>
          <p:nvPr>
            <p:ph idx="1"/>
          </p:nvPr>
        </p:nvSpPr>
        <p:spPr>
          <a:xfrm>
            <a:off x="0" y="1268760"/>
            <a:ext cx="8485258" cy="5400600"/>
          </a:xfrm>
        </p:spPr>
        <p:txBody>
          <a:bodyPr>
            <a:noAutofit/>
          </a:bodyPr>
          <a:lstStyle/>
          <a:p>
            <a:r>
              <a:rPr lang="en-CA" sz="2400" b="1" dirty="0"/>
              <a:t>_____________ </a:t>
            </a:r>
            <a:r>
              <a:rPr lang="en-CA" sz="2400" dirty="0"/>
              <a:t>– water that accumulates on the surface of the land or flows over the land (lakes, ponds, reservoirs, streams and rivers). Is transported via </a:t>
            </a:r>
            <a:r>
              <a:rPr lang="en-CA" sz="2400" b="1" dirty="0"/>
              <a:t>__________ </a:t>
            </a:r>
            <a:r>
              <a:rPr lang="en-CA" sz="2400" dirty="0"/>
              <a:t>(water that picks up sediment on terrestrial surfaces).</a:t>
            </a:r>
          </a:p>
          <a:p>
            <a:r>
              <a:rPr lang="en-CA" sz="2400" dirty="0"/>
              <a:t>Most forms of surface water that are a part of watersheds eventually flow into the ocean, while others may evaporate with no drainage – leading to </a:t>
            </a:r>
            <a:r>
              <a:rPr lang="en-CA" sz="2400" b="1" i="1" dirty="0"/>
              <a:t>______________ - </a:t>
            </a:r>
            <a:r>
              <a:rPr lang="en-CA" sz="2400" dirty="0"/>
              <a:t>Chaplin Lake.</a:t>
            </a:r>
          </a:p>
          <a:p>
            <a:r>
              <a:rPr lang="en-CA" sz="2400" dirty="0"/>
              <a:t>Churchill River is a watershed that flows into Hudson’s Bay – and we drive over it in Outdoor Ed on our way to canoeing.</a:t>
            </a:r>
          </a:p>
          <a:p>
            <a:r>
              <a:rPr lang="en-CA" sz="2400" dirty="0"/>
              <a:t>Why? Think of how far we are above “Sea level” – Calgary is about 1045m above sea level. Moose Jaw is ~</a:t>
            </a:r>
            <a:r>
              <a:rPr lang="en-US" sz="2400" dirty="0"/>
              <a:t>550m above sea level – if water </a:t>
            </a:r>
            <a:r>
              <a:rPr lang="en-US" sz="2400" b="1" dirty="0"/>
              <a:t>can</a:t>
            </a:r>
            <a:r>
              <a:rPr lang="en-US" sz="2400" dirty="0"/>
              <a:t> travel to somewhere lower – it normally does (the ocean).</a:t>
            </a:r>
          </a:p>
        </p:txBody>
      </p:sp>
      <p:pic>
        <p:nvPicPr>
          <p:cNvPr id="1026" name="Picture 2" descr="http://upload.wikimedia.org/wikipedia/commons/thumb/1/15/NorthAmerica-WaterDivides.png/640px-NorthAmerica-WaterDivid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5510" y="3634252"/>
            <a:ext cx="2907960" cy="3071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5258" y="264116"/>
            <a:ext cx="3347864" cy="3347864"/>
          </a:xfrm>
          <a:prstGeom prst="rect">
            <a:avLst/>
          </a:prstGeom>
        </p:spPr>
      </p:pic>
    </p:spTree>
    <p:extLst>
      <p:ext uri="{BB962C8B-B14F-4D97-AF65-F5344CB8AC3E}">
        <p14:creationId xmlns:p14="http://schemas.microsoft.com/office/powerpoint/2010/main" val="4090392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674" y="170005"/>
            <a:ext cx="7683910" cy="1143000"/>
          </a:xfrm>
        </p:spPr>
        <p:txBody>
          <a:bodyPr>
            <a:noAutofit/>
          </a:bodyPr>
          <a:lstStyle/>
          <a:p>
            <a:r>
              <a:rPr lang="en-CA" dirty="0"/>
              <a:t>Watersheds</a:t>
            </a:r>
            <a:br>
              <a:rPr lang="en-CA" dirty="0"/>
            </a:br>
            <a:r>
              <a:rPr lang="en-CA" sz="1800" dirty="0">
                <a:solidFill>
                  <a:srgbClr val="04617B"/>
                </a:solidFill>
              </a:rPr>
              <a:t>Outcome: Understanding how connected our water supplies are.</a:t>
            </a:r>
            <a:endParaRPr lang="en-CA" dirty="0"/>
          </a:p>
        </p:txBody>
      </p:sp>
      <p:sp>
        <p:nvSpPr>
          <p:cNvPr id="3" name="Content Placeholder 2"/>
          <p:cNvSpPr>
            <a:spLocks noGrp="1"/>
          </p:cNvSpPr>
          <p:nvPr>
            <p:ph idx="1"/>
          </p:nvPr>
        </p:nvSpPr>
        <p:spPr>
          <a:xfrm>
            <a:off x="0" y="1268760"/>
            <a:ext cx="8485258" cy="5400600"/>
          </a:xfrm>
        </p:spPr>
        <p:txBody>
          <a:bodyPr>
            <a:noAutofit/>
          </a:bodyPr>
          <a:lstStyle/>
          <a:p>
            <a:r>
              <a:rPr lang="en-CA" sz="2400" b="1" dirty="0"/>
              <a:t>Surface water </a:t>
            </a:r>
            <a:r>
              <a:rPr lang="en-CA" sz="2400" dirty="0"/>
              <a:t>– water that accumulates on the surface of the land or flows over the land (lakes, ponds, reservoirs, streams and rivers). Is transported via </a:t>
            </a:r>
            <a:r>
              <a:rPr lang="en-CA" sz="2400" b="1" dirty="0"/>
              <a:t>runoff </a:t>
            </a:r>
            <a:r>
              <a:rPr lang="en-CA" sz="2400" dirty="0"/>
              <a:t>(water that picks up sediment on terrestrial surfaces).</a:t>
            </a:r>
          </a:p>
          <a:p>
            <a:r>
              <a:rPr lang="en-CA" sz="2400" dirty="0"/>
              <a:t>Most forms of surface water that are a part of watersheds eventually flow into the ocean, while others may evaporate with no drainage – leading to </a:t>
            </a:r>
            <a:r>
              <a:rPr lang="en-CA" sz="2400" b="1" i="1" dirty="0"/>
              <a:t>saline lakes (salty)</a:t>
            </a:r>
            <a:r>
              <a:rPr lang="en-CA" sz="2400" dirty="0"/>
              <a:t>– Chaplin Lake.</a:t>
            </a:r>
          </a:p>
          <a:p>
            <a:r>
              <a:rPr lang="en-CA" sz="2400" dirty="0"/>
              <a:t>Churchill River is a watershed that flows into Hudson’s Bay – and we drive over it in Outdoor Ed on our way to canoeing.</a:t>
            </a:r>
          </a:p>
          <a:p>
            <a:r>
              <a:rPr lang="en-CA" sz="2400" dirty="0"/>
              <a:t>Why? Think of how far we are above “Sea level” – Calgary is about 1045m above sea level. Moose Jaw is ~</a:t>
            </a:r>
            <a:r>
              <a:rPr lang="en-US" sz="2400" dirty="0"/>
              <a:t>550m above sea level – if water </a:t>
            </a:r>
            <a:r>
              <a:rPr lang="en-US" sz="2400" b="1" dirty="0"/>
              <a:t>can</a:t>
            </a:r>
            <a:r>
              <a:rPr lang="en-US" sz="2400" dirty="0"/>
              <a:t> travel to somewhere lower – it normally does (the ocean).</a:t>
            </a:r>
          </a:p>
        </p:txBody>
      </p:sp>
      <p:pic>
        <p:nvPicPr>
          <p:cNvPr id="1026" name="Picture 2" descr="http://upload.wikimedia.org/wikipedia/commons/thumb/1/15/NorthAmerica-WaterDivides.png/640px-NorthAmerica-WaterDivid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5510" y="3634252"/>
            <a:ext cx="2907960" cy="3071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5258" y="264116"/>
            <a:ext cx="3347864" cy="3347864"/>
          </a:xfrm>
          <a:prstGeom prst="rect">
            <a:avLst/>
          </a:prstGeom>
        </p:spPr>
      </p:pic>
    </p:spTree>
    <p:extLst>
      <p:ext uri="{BB962C8B-B14F-4D97-AF65-F5344CB8AC3E}">
        <p14:creationId xmlns:p14="http://schemas.microsoft.com/office/powerpoint/2010/main" val="2975549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96000" y="3505200"/>
            <a:ext cx="6096000" cy="3352800"/>
          </a:xfrm>
          <a:prstGeom prst="rect">
            <a:avLst/>
          </a:prstGeom>
        </p:spPr>
      </p:pic>
      <p:pic>
        <p:nvPicPr>
          <p:cNvPr id="4" name="Picture 2" descr="http://upload.wikimedia.org/wikipedia/commons/thumb/1/15/NorthAmerica-WaterDivides.png/640px-NorthAmerica-WaterDivid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93554" cy="67522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5984286" y="-201363"/>
            <a:ext cx="3900820" cy="3907926"/>
          </a:xfrm>
          <a:prstGeom prst="rect">
            <a:avLst/>
          </a:prstGeom>
        </p:spPr>
      </p:pic>
      <p:sp>
        <p:nvSpPr>
          <p:cNvPr id="5" name="TextBox 4"/>
          <p:cNvSpPr txBox="1"/>
          <p:nvPr/>
        </p:nvSpPr>
        <p:spPr>
          <a:xfrm>
            <a:off x="5589639" y="5737123"/>
            <a:ext cx="3672348" cy="923330"/>
          </a:xfrm>
          <a:prstGeom prst="rect">
            <a:avLst/>
          </a:prstGeom>
          <a:noFill/>
        </p:spPr>
        <p:txBody>
          <a:bodyPr wrap="square" rtlCol="0">
            <a:spAutoFit/>
          </a:bodyPr>
          <a:lstStyle/>
          <a:p>
            <a:r>
              <a:rPr lang="en-CA" dirty="0"/>
              <a:t>Which continental divides are we between? Where does our water likely flow into the ocean at?</a:t>
            </a:r>
          </a:p>
        </p:txBody>
      </p:sp>
      <p:sp>
        <p:nvSpPr>
          <p:cNvPr id="6" name="TextBox 5"/>
          <p:cNvSpPr txBox="1"/>
          <p:nvPr/>
        </p:nvSpPr>
        <p:spPr>
          <a:xfrm>
            <a:off x="10072738" y="136773"/>
            <a:ext cx="2119261" cy="1077218"/>
          </a:xfrm>
          <a:prstGeom prst="rect">
            <a:avLst/>
          </a:prstGeom>
          <a:noFill/>
        </p:spPr>
        <p:txBody>
          <a:bodyPr wrap="square" rtlCol="0">
            <a:spAutoFit/>
          </a:bodyPr>
          <a:lstStyle/>
          <a:p>
            <a:r>
              <a:rPr lang="en-CA" sz="3200" b="1" dirty="0"/>
              <a:t>Why is this important?</a:t>
            </a:r>
          </a:p>
        </p:txBody>
      </p:sp>
    </p:spTree>
    <p:extLst>
      <p:ext uri="{BB962C8B-B14F-4D97-AF65-F5344CB8AC3E}">
        <p14:creationId xmlns:p14="http://schemas.microsoft.com/office/powerpoint/2010/main" val="1699797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096000" y="3505200"/>
            <a:ext cx="6096000" cy="3352800"/>
          </a:xfrm>
          <a:prstGeom prst="rect">
            <a:avLst/>
          </a:prstGeom>
        </p:spPr>
      </p:pic>
      <p:pic>
        <p:nvPicPr>
          <p:cNvPr id="4" name="Picture 2" descr="http://upload.wikimedia.org/wikipedia/commons/thumb/1/15/NorthAmerica-WaterDivides.png/640px-NorthAmerica-WaterDivid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93554" cy="67522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6096000" y="-186615"/>
            <a:ext cx="3900820" cy="3907926"/>
          </a:xfrm>
          <a:prstGeom prst="rect">
            <a:avLst/>
          </a:prstGeom>
        </p:spPr>
      </p:pic>
      <p:sp>
        <p:nvSpPr>
          <p:cNvPr id="5" name="TextBox 4"/>
          <p:cNvSpPr txBox="1"/>
          <p:nvPr/>
        </p:nvSpPr>
        <p:spPr>
          <a:xfrm>
            <a:off x="4712238" y="5336494"/>
            <a:ext cx="4328523" cy="1415772"/>
          </a:xfrm>
          <a:prstGeom prst="rect">
            <a:avLst/>
          </a:prstGeom>
          <a:noFill/>
        </p:spPr>
        <p:txBody>
          <a:bodyPr wrap="square" rtlCol="0">
            <a:spAutoFit/>
          </a:bodyPr>
          <a:lstStyle/>
          <a:p>
            <a:r>
              <a:rPr lang="en-CA" dirty="0"/>
              <a:t>Which continental divides are we between? Where does our water likely flow into the ocean at?</a:t>
            </a:r>
            <a:br>
              <a:rPr lang="en-CA" dirty="0"/>
            </a:br>
            <a:r>
              <a:rPr lang="en-CA" sz="3200" dirty="0"/>
              <a:t>Great, Laurentian, Arctic</a:t>
            </a:r>
            <a:endParaRPr lang="en-CA" dirty="0"/>
          </a:p>
        </p:txBody>
      </p:sp>
      <p:sp>
        <p:nvSpPr>
          <p:cNvPr id="6" name="TextBox 5"/>
          <p:cNvSpPr txBox="1"/>
          <p:nvPr/>
        </p:nvSpPr>
        <p:spPr>
          <a:xfrm>
            <a:off x="9908329" y="0"/>
            <a:ext cx="2283671" cy="4093428"/>
          </a:xfrm>
          <a:prstGeom prst="rect">
            <a:avLst/>
          </a:prstGeom>
          <a:noFill/>
        </p:spPr>
        <p:txBody>
          <a:bodyPr wrap="square" rtlCol="0">
            <a:spAutoFit/>
          </a:bodyPr>
          <a:lstStyle/>
          <a:p>
            <a:r>
              <a:rPr lang="en-CA" sz="3200" b="1" dirty="0"/>
              <a:t>Why is this important?</a:t>
            </a:r>
          </a:p>
          <a:p>
            <a:r>
              <a:rPr lang="en-CA" sz="2800" b="1" dirty="0"/>
              <a:t>What we do in certain bodies of water can affect other areas downstream.</a:t>
            </a:r>
          </a:p>
        </p:txBody>
      </p:sp>
    </p:spTree>
    <p:extLst>
      <p:ext uri="{BB962C8B-B14F-4D97-AF65-F5344CB8AC3E}">
        <p14:creationId xmlns:p14="http://schemas.microsoft.com/office/powerpoint/2010/main" val="3780850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Freshwater Ecosystems</a:t>
            </a:r>
          </a:p>
        </p:txBody>
      </p:sp>
      <p:sp>
        <p:nvSpPr>
          <p:cNvPr id="3" name="Content Placeholder 2"/>
          <p:cNvSpPr>
            <a:spLocks noGrp="1"/>
          </p:cNvSpPr>
          <p:nvPr>
            <p:ph idx="1"/>
          </p:nvPr>
        </p:nvSpPr>
        <p:spPr/>
        <p:txBody>
          <a:bodyPr/>
          <a:lstStyle/>
          <a:p>
            <a:r>
              <a:rPr lang="en-CA" dirty="0"/>
              <a:t>When analyzing the content/health of freshwater ecosystems – we want to measure the conditions that exist within them.</a:t>
            </a:r>
          </a:p>
          <a:p>
            <a:r>
              <a:rPr lang="en-CA" dirty="0"/>
              <a:t>We measure their conditions through observations/testing of </a:t>
            </a:r>
            <a:r>
              <a:rPr lang="en-CA" b="1" i="1" dirty="0"/>
              <a:t>________</a:t>
            </a:r>
            <a:r>
              <a:rPr lang="en-CA" dirty="0"/>
              <a:t> and </a:t>
            </a:r>
            <a:r>
              <a:rPr lang="en-CA" b="1" i="1" dirty="0"/>
              <a:t>_________</a:t>
            </a:r>
            <a:r>
              <a:rPr lang="en-CA" dirty="0"/>
              <a:t> factors like: </a:t>
            </a:r>
            <a:r>
              <a:rPr lang="en-CA" b="1" i="1" dirty="0"/>
              <a:t>_____________________</a:t>
            </a:r>
            <a:r>
              <a:rPr lang="en-CA" dirty="0"/>
              <a:t>, </a:t>
            </a:r>
            <a:r>
              <a:rPr lang="en-CA" b="1" i="1" dirty="0"/>
              <a:t>_____________________</a:t>
            </a:r>
            <a:r>
              <a:rPr lang="en-CA" dirty="0"/>
              <a:t>, and  </a:t>
            </a:r>
            <a:r>
              <a:rPr lang="en-CA" b="1" i="1" dirty="0"/>
              <a:t>_____________________</a:t>
            </a:r>
            <a:r>
              <a:rPr lang="en-CA" dirty="0"/>
              <a:t> in the content of water.</a:t>
            </a:r>
          </a:p>
        </p:txBody>
      </p:sp>
      <p:pic>
        <p:nvPicPr>
          <p:cNvPr id="4" name="Picture 3"/>
          <p:cNvPicPr>
            <a:picLocks noChangeAspect="1"/>
          </p:cNvPicPr>
          <p:nvPr/>
        </p:nvPicPr>
        <p:blipFill>
          <a:blip r:embed="rId2"/>
          <a:stretch>
            <a:fillRect/>
          </a:stretch>
        </p:blipFill>
        <p:spPr>
          <a:xfrm>
            <a:off x="3119437" y="4295775"/>
            <a:ext cx="5953125" cy="2562225"/>
          </a:xfrm>
          <a:prstGeom prst="rect">
            <a:avLst/>
          </a:prstGeom>
        </p:spPr>
      </p:pic>
    </p:spTree>
    <p:extLst>
      <p:ext uri="{BB962C8B-B14F-4D97-AF65-F5344CB8AC3E}">
        <p14:creationId xmlns:p14="http://schemas.microsoft.com/office/powerpoint/2010/main" val="1643104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Freshwater Ecosystems</a:t>
            </a:r>
          </a:p>
        </p:txBody>
      </p:sp>
      <p:sp>
        <p:nvSpPr>
          <p:cNvPr id="3" name="Content Placeholder 2"/>
          <p:cNvSpPr>
            <a:spLocks noGrp="1"/>
          </p:cNvSpPr>
          <p:nvPr>
            <p:ph idx="1"/>
          </p:nvPr>
        </p:nvSpPr>
        <p:spPr/>
        <p:txBody>
          <a:bodyPr/>
          <a:lstStyle/>
          <a:p>
            <a:r>
              <a:rPr lang="en-CA" dirty="0"/>
              <a:t>When analyzing the content/health of freshwater ecosystems – we want to measure the conditions that exist within them.</a:t>
            </a:r>
          </a:p>
          <a:p>
            <a:r>
              <a:rPr lang="en-CA" dirty="0"/>
              <a:t>We measure their conditions through observations/testing of </a:t>
            </a:r>
            <a:r>
              <a:rPr lang="en-CA" b="1" i="1" dirty="0"/>
              <a:t>abiotic</a:t>
            </a:r>
            <a:r>
              <a:rPr lang="en-CA" dirty="0"/>
              <a:t> and </a:t>
            </a:r>
            <a:r>
              <a:rPr lang="en-CA" b="1" i="1" dirty="0"/>
              <a:t>biotic</a:t>
            </a:r>
            <a:r>
              <a:rPr lang="en-CA" dirty="0"/>
              <a:t> factors like: </a:t>
            </a:r>
            <a:r>
              <a:rPr lang="en-CA" b="1" i="1" dirty="0"/>
              <a:t>Chemical Factors</a:t>
            </a:r>
            <a:r>
              <a:rPr lang="en-CA" dirty="0"/>
              <a:t>, </a:t>
            </a:r>
            <a:r>
              <a:rPr lang="en-CA" b="1" i="1" dirty="0"/>
              <a:t>Physical Factors</a:t>
            </a:r>
            <a:r>
              <a:rPr lang="en-CA" dirty="0"/>
              <a:t>, and </a:t>
            </a:r>
            <a:r>
              <a:rPr lang="en-CA" b="1" i="1" dirty="0"/>
              <a:t>Biological Factors </a:t>
            </a:r>
            <a:r>
              <a:rPr lang="en-CA" dirty="0"/>
              <a:t>in the content of water.</a:t>
            </a:r>
          </a:p>
        </p:txBody>
      </p:sp>
      <p:pic>
        <p:nvPicPr>
          <p:cNvPr id="4" name="Picture 3"/>
          <p:cNvPicPr>
            <a:picLocks noChangeAspect="1"/>
          </p:cNvPicPr>
          <p:nvPr/>
        </p:nvPicPr>
        <p:blipFill>
          <a:blip r:embed="rId2"/>
          <a:stretch>
            <a:fillRect/>
          </a:stretch>
        </p:blipFill>
        <p:spPr>
          <a:xfrm>
            <a:off x="3119437" y="4129087"/>
            <a:ext cx="5953125" cy="2562225"/>
          </a:xfrm>
          <a:prstGeom prst="rect">
            <a:avLst/>
          </a:prstGeom>
        </p:spPr>
      </p:pic>
      <p:sp>
        <p:nvSpPr>
          <p:cNvPr id="5" name="TextBox 4"/>
          <p:cNvSpPr txBox="1"/>
          <p:nvPr/>
        </p:nvSpPr>
        <p:spPr>
          <a:xfrm>
            <a:off x="312069" y="4180344"/>
            <a:ext cx="2807368" cy="2677656"/>
          </a:xfrm>
          <a:prstGeom prst="rect">
            <a:avLst/>
          </a:prstGeom>
          <a:noFill/>
        </p:spPr>
        <p:txBody>
          <a:bodyPr wrap="square" rtlCol="0">
            <a:spAutoFit/>
          </a:bodyPr>
          <a:lstStyle/>
          <a:p>
            <a:r>
              <a:rPr lang="en-CA" sz="2800" dirty="0"/>
              <a:t>Some lakes, like Buffalo Pound are </a:t>
            </a:r>
            <a:r>
              <a:rPr lang="en-CA" sz="2800" b="1" i="1" dirty="0"/>
              <a:t>eutrophic</a:t>
            </a:r>
            <a:r>
              <a:rPr lang="en-CA" sz="2800" dirty="0"/>
              <a:t> (having high levels of nutrients dissolved in it).</a:t>
            </a:r>
          </a:p>
        </p:txBody>
      </p:sp>
    </p:spTree>
    <p:extLst>
      <p:ext uri="{BB962C8B-B14F-4D97-AF65-F5344CB8AC3E}">
        <p14:creationId xmlns:p14="http://schemas.microsoft.com/office/powerpoint/2010/main" val="1077279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Chemical Factors</a:t>
            </a:r>
          </a:p>
        </p:txBody>
      </p:sp>
      <p:sp>
        <p:nvSpPr>
          <p:cNvPr id="3" name="Content Placeholder 2"/>
          <p:cNvSpPr>
            <a:spLocks noGrp="1"/>
          </p:cNvSpPr>
          <p:nvPr>
            <p:ph idx="1"/>
          </p:nvPr>
        </p:nvSpPr>
        <p:spPr>
          <a:xfrm>
            <a:off x="838200" y="1825624"/>
            <a:ext cx="10515600" cy="4815807"/>
          </a:xfrm>
        </p:spPr>
        <p:txBody>
          <a:bodyPr>
            <a:normAutofit fontScale="92500"/>
          </a:bodyPr>
          <a:lstStyle/>
          <a:p>
            <a:r>
              <a:rPr lang="en-CA" dirty="0"/>
              <a:t>Check out the notes about chemical factors on the website!</a:t>
            </a:r>
          </a:p>
          <a:p>
            <a:endParaRPr lang="en-CA" dirty="0"/>
          </a:p>
          <a:p>
            <a:r>
              <a:rPr lang="en-CA" dirty="0"/>
              <a:t>Summarize two different chemical factors.</a:t>
            </a:r>
          </a:p>
          <a:p>
            <a:endParaRPr lang="en-CA" dirty="0"/>
          </a:p>
          <a:p>
            <a:r>
              <a:rPr lang="en-CA" dirty="0"/>
              <a:t>__________________ - </a:t>
            </a:r>
          </a:p>
          <a:p>
            <a:endParaRPr lang="en-CA" dirty="0"/>
          </a:p>
          <a:p>
            <a:endParaRPr lang="en-CA" dirty="0"/>
          </a:p>
          <a:p>
            <a:r>
              <a:rPr lang="en-CA" dirty="0"/>
              <a:t>__________________ -</a:t>
            </a:r>
          </a:p>
          <a:p>
            <a:pPr marL="0" indent="0">
              <a:buNone/>
            </a:pPr>
            <a:r>
              <a:rPr lang="en-CA" dirty="0"/>
              <a:t>Combinations of these factors influence organismal health in water bodies. Different organisms handle different concentrations of chemicals.</a:t>
            </a:r>
          </a:p>
        </p:txBody>
      </p:sp>
    </p:spTree>
    <p:extLst>
      <p:ext uri="{BB962C8B-B14F-4D97-AF65-F5344CB8AC3E}">
        <p14:creationId xmlns:p14="http://schemas.microsoft.com/office/powerpoint/2010/main" val="120136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Chemical Factors</a:t>
            </a:r>
          </a:p>
        </p:txBody>
      </p:sp>
      <p:sp>
        <p:nvSpPr>
          <p:cNvPr id="3" name="Content Placeholder 2"/>
          <p:cNvSpPr>
            <a:spLocks noGrp="1"/>
          </p:cNvSpPr>
          <p:nvPr>
            <p:ph idx="1"/>
          </p:nvPr>
        </p:nvSpPr>
        <p:spPr>
          <a:xfrm>
            <a:off x="0" y="1533832"/>
            <a:ext cx="12192000" cy="5324168"/>
          </a:xfrm>
        </p:spPr>
        <p:txBody>
          <a:bodyPr>
            <a:normAutofit lnSpcReduction="10000"/>
          </a:bodyPr>
          <a:lstStyle/>
          <a:p>
            <a:r>
              <a:rPr lang="en-CA" dirty="0"/>
              <a:t>Check out the notes about chemical factors on the website!</a:t>
            </a:r>
          </a:p>
          <a:p>
            <a:endParaRPr lang="en-CA" dirty="0"/>
          </a:p>
          <a:p>
            <a:r>
              <a:rPr lang="en-CA" dirty="0"/>
              <a:t>Summarize two different chemical factors.</a:t>
            </a:r>
          </a:p>
          <a:p>
            <a:pPr marL="0" indent="0">
              <a:buNone/>
            </a:pPr>
            <a:endParaRPr lang="en-CA" dirty="0"/>
          </a:p>
          <a:p>
            <a:r>
              <a:rPr lang="en-CA" sz="3000" dirty="0"/>
              <a:t>Dissolved oxygen -  refers to the amount of oxygen available in water. Ideal levels for “healthy” freshwater ecosystem are above 6ppm-10ppm (mg/L) and fosters the growth of fish.</a:t>
            </a:r>
          </a:p>
          <a:p>
            <a:r>
              <a:rPr lang="en-CA" sz="3000" dirty="0"/>
              <a:t>Phosphates – are nutrients required for the growth of algae and plants and are typically not harmless unless at very high concentrations (typical levels would be 0.1 ppm (mg/L)</a:t>
            </a:r>
          </a:p>
          <a:p>
            <a:pPr marL="0" indent="0">
              <a:buNone/>
            </a:pPr>
            <a:r>
              <a:rPr lang="en-CA" dirty="0"/>
              <a:t>Combinations of these factors influence organismal health in water bodies. Different organisms handle different concentrations of chemicals.</a:t>
            </a:r>
          </a:p>
        </p:txBody>
      </p:sp>
    </p:spTree>
    <p:extLst>
      <p:ext uri="{BB962C8B-B14F-4D97-AF65-F5344CB8AC3E}">
        <p14:creationId xmlns:p14="http://schemas.microsoft.com/office/powerpoint/2010/main" val="426799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Fish deaths in Alberta</a:t>
            </a:r>
          </a:p>
        </p:txBody>
      </p:sp>
      <p:sp>
        <p:nvSpPr>
          <p:cNvPr id="3" name="Content Placeholder 2"/>
          <p:cNvSpPr>
            <a:spLocks noGrp="1"/>
          </p:cNvSpPr>
          <p:nvPr>
            <p:ph idx="1"/>
          </p:nvPr>
        </p:nvSpPr>
        <p:spPr/>
        <p:txBody>
          <a:bodyPr/>
          <a:lstStyle/>
          <a:p>
            <a:r>
              <a:rPr lang="en-CA" dirty="0">
                <a:hlinkClick r:id="rId2"/>
              </a:rPr>
              <a:t>http://globalnews.ca/news/2652248/its-really-a-disaster-hundreds-of-dead-fish-found-in-several-alberta-lakes/</a:t>
            </a:r>
            <a:r>
              <a:rPr lang="en-CA" dirty="0"/>
              <a:t> </a:t>
            </a:r>
          </a:p>
          <a:p>
            <a:r>
              <a:rPr lang="en-CA" dirty="0"/>
              <a:t>Aeration experiment gone wrong – what does this mean?</a:t>
            </a:r>
          </a:p>
          <a:p>
            <a:pPr marL="0" indent="0">
              <a:buNone/>
            </a:pPr>
            <a:br>
              <a:rPr lang="en-CA" dirty="0"/>
            </a:br>
            <a:r>
              <a:rPr lang="en-CA" dirty="0"/>
              <a:t>- Not enough oxygen for fish, they died off in the winter.</a:t>
            </a:r>
            <a:br>
              <a:rPr lang="en-CA" dirty="0"/>
            </a:br>
            <a:br>
              <a:rPr lang="en-CA" dirty="0"/>
            </a:br>
            <a:r>
              <a:rPr lang="en-CA"/>
              <a:t>- This </a:t>
            </a:r>
            <a:r>
              <a:rPr lang="en-CA" dirty="0"/>
              <a:t>has negative implications on small communities/businesses that may depend on fishing as a source of income.</a:t>
            </a:r>
          </a:p>
        </p:txBody>
      </p:sp>
    </p:spTree>
    <p:extLst>
      <p:ext uri="{BB962C8B-B14F-4D97-AF65-F5344CB8AC3E}">
        <p14:creationId xmlns:p14="http://schemas.microsoft.com/office/powerpoint/2010/main" val="3693104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Physical Factors</a:t>
            </a:r>
          </a:p>
        </p:txBody>
      </p:sp>
      <p:sp>
        <p:nvSpPr>
          <p:cNvPr id="3" name="Content Placeholder 2"/>
          <p:cNvSpPr>
            <a:spLocks noGrp="1"/>
          </p:cNvSpPr>
          <p:nvPr>
            <p:ph idx="1"/>
          </p:nvPr>
        </p:nvSpPr>
        <p:spPr>
          <a:xfrm>
            <a:off x="584200" y="1825624"/>
            <a:ext cx="10769600" cy="4740275"/>
          </a:xfrm>
        </p:spPr>
        <p:txBody>
          <a:bodyPr>
            <a:normAutofit fontScale="92500" lnSpcReduction="20000"/>
          </a:bodyPr>
          <a:lstStyle/>
          <a:p>
            <a:r>
              <a:rPr lang="en-CA" b="1" dirty="0"/>
              <a:t>____________________ </a:t>
            </a:r>
            <a:r>
              <a:rPr lang="en-CA" dirty="0"/>
              <a:t>– different temperatures influence different chemical content of water (certain molecules react at certain temperatures). Water also behaves differently at different temperatures (has less DO at higher temps).</a:t>
            </a:r>
            <a:endParaRPr lang="en-CA" b="1" dirty="0"/>
          </a:p>
          <a:p>
            <a:r>
              <a:rPr lang="en-CA" b="1" dirty="0"/>
              <a:t>____________________–</a:t>
            </a:r>
            <a:r>
              <a:rPr lang="en-CA" dirty="0"/>
              <a:t> input of new water can affect acidity of water body.</a:t>
            </a:r>
            <a:endParaRPr lang="en-CA" b="1" dirty="0"/>
          </a:p>
          <a:p>
            <a:r>
              <a:rPr lang="en-CA" b="1" dirty="0"/>
              <a:t>____________________– </a:t>
            </a:r>
            <a:r>
              <a:rPr lang="en-CA" dirty="0"/>
              <a:t>greater flow of water typically means greater movement of molecules and sediment. If sediment settles different molecules may be buried but still a part of water body.</a:t>
            </a:r>
            <a:endParaRPr lang="en-CA" b="1" dirty="0"/>
          </a:p>
          <a:p>
            <a:r>
              <a:rPr lang="en-CA" b="1" dirty="0"/>
              <a:t>____________________–</a:t>
            </a:r>
            <a:r>
              <a:rPr lang="en-CA" dirty="0"/>
              <a:t> different depths of water provide better/worse ecosystems for a variety of organisms – also impacts how far light may travel.</a:t>
            </a:r>
            <a:endParaRPr lang="en-CA" b="1" dirty="0"/>
          </a:p>
          <a:p>
            <a:r>
              <a:rPr lang="en-CA" b="1" dirty="0"/>
              <a:t>____________________–</a:t>
            </a:r>
            <a:r>
              <a:rPr lang="en-CA" dirty="0"/>
              <a:t> affects presence of photosynthetic organisms that may increase </a:t>
            </a:r>
            <a:r>
              <a:rPr lang="en-CA" b="1" i="1" dirty="0"/>
              <a:t>turbidity</a:t>
            </a:r>
            <a:r>
              <a:rPr lang="en-CA" dirty="0"/>
              <a:t> (blocking of light) or provide food/shelter to other organisms. </a:t>
            </a:r>
            <a:endParaRPr lang="en-CA" b="1" dirty="0"/>
          </a:p>
        </p:txBody>
      </p:sp>
    </p:spTree>
    <p:extLst>
      <p:ext uri="{BB962C8B-B14F-4D97-AF65-F5344CB8AC3E}">
        <p14:creationId xmlns:p14="http://schemas.microsoft.com/office/powerpoint/2010/main" val="1081954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Physical Factors</a:t>
            </a:r>
          </a:p>
        </p:txBody>
      </p:sp>
      <p:sp>
        <p:nvSpPr>
          <p:cNvPr id="3" name="Content Placeholder 2"/>
          <p:cNvSpPr>
            <a:spLocks noGrp="1"/>
          </p:cNvSpPr>
          <p:nvPr>
            <p:ph idx="1"/>
          </p:nvPr>
        </p:nvSpPr>
        <p:spPr>
          <a:xfrm>
            <a:off x="309282" y="1825624"/>
            <a:ext cx="11044518" cy="4740275"/>
          </a:xfrm>
        </p:spPr>
        <p:txBody>
          <a:bodyPr>
            <a:normAutofit/>
          </a:bodyPr>
          <a:lstStyle/>
          <a:p>
            <a:r>
              <a:rPr lang="en-CA" b="1" dirty="0"/>
              <a:t>Temperature </a:t>
            </a:r>
            <a:r>
              <a:rPr lang="en-CA" dirty="0"/>
              <a:t>–  </a:t>
            </a:r>
            <a:br>
              <a:rPr lang="en-CA" dirty="0"/>
            </a:br>
            <a:endParaRPr lang="en-CA" b="1" dirty="0"/>
          </a:p>
          <a:p>
            <a:r>
              <a:rPr lang="en-CA" b="1" dirty="0"/>
              <a:t>Precipitation (amount of water) –</a:t>
            </a:r>
            <a:br>
              <a:rPr lang="en-CA" b="1" dirty="0"/>
            </a:br>
            <a:r>
              <a:rPr lang="en-CA" dirty="0"/>
              <a:t>  </a:t>
            </a:r>
            <a:endParaRPr lang="en-CA" b="1" dirty="0"/>
          </a:p>
          <a:p>
            <a:r>
              <a:rPr lang="en-CA" b="1" dirty="0"/>
              <a:t>Water flow (stagnant, rapids?) – </a:t>
            </a:r>
            <a:r>
              <a:rPr lang="en-CA" dirty="0"/>
              <a:t> </a:t>
            </a:r>
            <a:br>
              <a:rPr lang="en-CA" dirty="0"/>
            </a:br>
            <a:endParaRPr lang="en-CA" b="1" dirty="0"/>
          </a:p>
          <a:p>
            <a:r>
              <a:rPr lang="en-CA" b="1" dirty="0"/>
              <a:t>Depth of water –</a:t>
            </a:r>
            <a:r>
              <a:rPr lang="en-CA" dirty="0"/>
              <a:t>  </a:t>
            </a:r>
            <a:br>
              <a:rPr lang="en-CA" dirty="0"/>
            </a:br>
            <a:endParaRPr lang="en-CA" b="1" dirty="0"/>
          </a:p>
          <a:p>
            <a:r>
              <a:rPr lang="en-CA" b="1" dirty="0"/>
              <a:t>Amount of Light –</a:t>
            </a:r>
            <a:r>
              <a:rPr lang="en-CA" dirty="0"/>
              <a:t>  </a:t>
            </a:r>
            <a:endParaRPr lang="en-CA" b="1" dirty="0"/>
          </a:p>
        </p:txBody>
      </p:sp>
    </p:spTree>
    <p:extLst>
      <p:ext uri="{BB962C8B-B14F-4D97-AF65-F5344CB8AC3E}">
        <p14:creationId xmlns:p14="http://schemas.microsoft.com/office/powerpoint/2010/main" val="303096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Physical Factors</a:t>
            </a:r>
          </a:p>
        </p:txBody>
      </p:sp>
      <p:sp>
        <p:nvSpPr>
          <p:cNvPr id="3" name="Content Placeholder 2"/>
          <p:cNvSpPr>
            <a:spLocks noGrp="1"/>
          </p:cNvSpPr>
          <p:nvPr>
            <p:ph idx="1"/>
          </p:nvPr>
        </p:nvSpPr>
        <p:spPr>
          <a:xfrm>
            <a:off x="584200" y="1825624"/>
            <a:ext cx="10769600" cy="4740275"/>
          </a:xfrm>
        </p:spPr>
        <p:txBody>
          <a:bodyPr>
            <a:normAutofit fontScale="92500" lnSpcReduction="10000"/>
          </a:bodyPr>
          <a:lstStyle/>
          <a:p>
            <a:r>
              <a:rPr lang="en-CA" b="1" dirty="0"/>
              <a:t>Temperature </a:t>
            </a:r>
            <a:r>
              <a:rPr lang="en-CA" dirty="0"/>
              <a:t>– different temperatures influence different chemical content of water (certain molecules react at certain temperatures). Water also behaves differently at different temperatures (has less DO at higher temps).</a:t>
            </a:r>
            <a:endParaRPr lang="en-CA" b="1" dirty="0"/>
          </a:p>
          <a:p>
            <a:r>
              <a:rPr lang="en-CA" b="1" dirty="0"/>
              <a:t>Precipitation (amount of water) –</a:t>
            </a:r>
            <a:r>
              <a:rPr lang="en-CA" dirty="0"/>
              <a:t> input of new water can affect acidity of water body.</a:t>
            </a:r>
            <a:endParaRPr lang="en-CA" b="1" dirty="0"/>
          </a:p>
          <a:p>
            <a:r>
              <a:rPr lang="en-CA" b="1" dirty="0"/>
              <a:t>Water flow (stagnant, rapids?) – </a:t>
            </a:r>
            <a:r>
              <a:rPr lang="en-CA" dirty="0"/>
              <a:t>greater flow of water typically means greater movement of molecules and sediment. If sediment settles different molecules may be buried but still a part of water body.</a:t>
            </a:r>
            <a:endParaRPr lang="en-CA" b="1" dirty="0"/>
          </a:p>
          <a:p>
            <a:r>
              <a:rPr lang="en-CA" b="1" dirty="0"/>
              <a:t>Depth of water –</a:t>
            </a:r>
            <a:r>
              <a:rPr lang="en-CA" dirty="0"/>
              <a:t> different depths of water provide better/worse ecosystems for a variety of organisms – also impacts how far light may travel.</a:t>
            </a:r>
            <a:endParaRPr lang="en-CA" b="1" dirty="0"/>
          </a:p>
          <a:p>
            <a:r>
              <a:rPr lang="en-CA" b="1" dirty="0"/>
              <a:t>Amount of Light –</a:t>
            </a:r>
            <a:r>
              <a:rPr lang="en-CA" dirty="0"/>
              <a:t> affects presence of photosynthetic organisms that may increase </a:t>
            </a:r>
            <a:r>
              <a:rPr lang="en-CA" b="1" i="1" dirty="0"/>
              <a:t>turbidity</a:t>
            </a:r>
            <a:r>
              <a:rPr lang="en-CA" dirty="0"/>
              <a:t> (blocking of light) or provide food/shelter to other organisms. </a:t>
            </a:r>
            <a:endParaRPr lang="en-CA" b="1" dirty="0"/>
          </a:p>
        </p:txBody>
      </p:sp>
    </p:spTree>
    <p:extLst>
      <p:ext uri="{BB962C8B-B14F-4D97-AF65-F5344CB8AC3E}">
        <p14:creationId xmlns:p14="http://schemas.microsoft.com/office/powerpoint/2010/main" val="4201207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290558"/>
            <a:ext cx="8229600" cy="1143000"/>
          </a:xfrm>
        </p:spPr>
        <p:txBody>
          <a:bodyPr>
            <a:normAutofit/>
          </a:bodyPr>
          <a:lstStyle/>
          <a:p>
            <a:r>
              <a:rPr lang="en-CA" dirty="0"/>
              <a:t>Light and Turbidity</a:t>
            </a:r>
          </a:p>
        </p:txBody>
      </p:sp>
      <p:sp>
        <p:nvSpPr>
          <p:cNvPr id="3" name="Content Placeholder 2"/>
          <p:cNvSpPr>
            <a:spLocks noGrp="1"/>
          </p:cNvSpPr>
          <p:nvPr>
            <p:ph idx="1"/>
          </p:nvPr>
        </p:nvSpPr>
        <p:spPr>
          <a:xfrm>
            <a:off x="292100" y="1412776"/>
            <a:ext cx="8684220" cy="4911824"/>
          </a:xfrm>
        </p:spPr>
        <p:txBody>
          <a:bodyPr>
            <a:normAutofit fontScale="92500" lnSpcReduction="10000"/>
          </a:bodyPr>
          <a:lstStyle/>
          <a:p>
            <a:pPr marL="0" indent="0">
              <a:buNone/>
            </a:pPr>
            <a:endParaRPr lang="en-CA" dirty="0"/>
          </a:p>
          <a:p>
            <a:r>
              <a:rPr lang="en-CA" dirty="0"/>
              <a:t>Aquatic life needs energy from the sun. </a:t>
            </a:r>
            <a:r>
              <a:rPr lang="en-CA" b="1" dirty="0"/>
              <a:t>Turbidity </a:t>
            </a:r>
            <a:r>
              <a:rPr lang="en-CA" dirty="0"/>
              <a:t>affects this.</a:t>
            </a:r>
          </a:p>
          <a:p>
            <a:pPr marL="0" indent="0">
              <a:buNone/>
            </a:pPr>
            <a:r>
              <a:rPr lang="en-CA" dirty="0"/>
              <a:t>Turbidity is/are particles that block light.</a:t>
            </a:r>
          </a:p>
          <a:p>
            <a:r>
              <a:rPr lang="en-CA" dirty="0"/>
              <a:t>Quick Activity</a:t>
            </a:r>
            <a:br>
              <a:rPr lang="en-CA" dirty="0"/>
            </a:br>
            <a:r>
              <a:rPr lang="en-CA" dirty="0"/>
              <a:t>Hand/projector = algae activity</a:t>
            </a:r>
            <a:br>
              <a:rPr lang="en-CA" dirty="0"/>
            </a:br>
            <a:br>
              <a:rPr lang="en-CA" dirty="0"/>
            </a:br>
            <a:br>
              <a:rPr lang="en-CA" dirty="0"/>
            </a:br>
            <a:endParaRPr lang="en-CA" dirty="0"/>
          </a:p>
          <a:p>
            <a:r>
              <a:rPr lang="en-CA" dirty="0"/>
              <a:t>We want less turbidity (suspended solids) because it inhibits light from reaching further into the water… this can be inhibited by… _______, carried sediment, or kicked up soil.</a:t>
            </a:r>
            <a:br>
              <a:rPr lang="en-CA" dirty="0"/>
            </a:br>
            <a:endParaRPr lang="en-CA" dirty="0"/>
          </a:p>
          <a:p>
            <a:r>
              <a:rPr lang="en-CA" dirty="0"/>
              <a:t>More turbidity – standing water or flowing water – why?</a:t>
            </a:r>
          </a:p>
        </p:txBody>
      </p:sp>
      <p:pic>
        <p:nvPicPr>
          <p:cNvPr id="2050" name="Picture 2" descr="http://www.secchidipin.org/images/Secchi%20Dis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6320" y="2060849"/>
            <a:ext cx="2847380" cy="4061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302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88640"/>
            <a:ext cx="8229600" cy="1143000"/>
          </a:xfrm>
        </p:spPr>
        <p:txBody>
          <a:bodyPr>
            <a:normAutofit/>
          </a:bodyPr>
          <a:lstStyle/>
          <a:p>
            <a:r>
              <a:rPr lang="en-CA" dirty="0"/>
              <a:t>Light and Turbidity</a:t>
            </a:r>
          </a:p>
        </p:txBody>
      </p:sp>
      <p:sp>
        <p:nvSpPr>
          <p:cNvPr id="3" name="Content Placeholder 2"/>
          <p:cNvSpPr>
            <a:spLocks noGrp="1"/>
          </p:cNvSpPr>
          <p:nvPr>
            <p:ph idx="1"/>
          </p:nvPr>
        </p:nvSpPr>
        <p:spPr>
          <a:xfrm>
            <a:off x="1" y="888274"/>
            <a:ext cx="8976319" cy="5969726"/>
          </a:xfrm>
        </p:spPr>
        <p:txBody>
          <a:bodyPr>
            <a:normAutofit fontScale="92500" lnSpcReduction="10000"/>
          </a:bodyPr>
          <a:lstStyle/>
          <a:p>
            <a:pPr marL="0" indent="0">
              <a:buNone/>
            </a:pPr>
            <a:endParaRPr lang="en-CA" dirty="0"/>
          </a:p>
          <a:p>
            <a:r>
              <a:rPr lang="en-CA" dirty="0"/>
              <a:t>Aquatic life needs energy from the sun. </a:t>
            </a:r>
            <a:r>
              <a:rPr lang="en-CA" b="1" dirty="0"/>
              <a:t>Turbidity </a:t>
            </a:r>
            <a:r>
              <a:rPr lang="en-CA" dirty="0"/>
              <a:t>affects this.</a:t>
            </a:r>
          </a:p>
          <a:p>
            <a:endParaRPr lang="en-CA" dirty="0"/>
          </a:p>
          <a:p>
            <a:r>
              <a:rPr lang="en-CA" dirty="0"/>
              <a:t>Quick Activity</a:t>
            </a:r>
            <a:br>
              <a:rPr lang="en-CA" dirty="0"/>
            </a:br>
            <a:r>
              <a:rPr lang="en-CA" dirty="0"/>
              <a:t>Hand/projector = algae activity</a:t>
            </a:r>
            <a:br>
              <a:rPr lang="en-CA" dirty="0"/>
            </a:br>
            <a:r>
              <a:rPr lang="en-CA" b="1" dirty="0"/>
              <a:t>Hand blocks the light – photosynthetic organisms  get nothing  when stuck behind it. </a:t>
            </a:r>
            <a:br>
              <a:rPr lang="en-CA" dirty="0"/>
            </a:br>
            <a:br>
              <a:rPr lang="en-CA" dirty="0"/>
            </a:br>
            <a:endParaRPr lang="en-CA" dirty="0"/>
          </a:p>
          <a:p>
            <a:r>
              <a:rPr lang="en-CA" dirty="0"/>
              <a:t>We want less turbidity (suspended solids) because it inhibits light from reaching further into the water… this can be inhibited by… </a:t>
            </a:r>
            <a:r>
              <a:rPr lang="en-CA" b="1" u="sng" dirty="0"/>
              <a:t>algae</a:t>
            </a:r>
            <a:r>
              <a:rPr lang="en-CA" dirty="0"/>
              <a:t>, carried sediment, or kicked up soil.</a:t>
            </a:r>
            <a:br>
              <a:rPr lang="en-CA" dirty="0"/>
            </a:br>
            <a:endParaRPr lang="en-CA" dirty="0"/>
          </a:p>
          <a:p>
            <a:r>
              <a:rPr lang="en-CA" dirty="0"/>
              <a:t>More turbidity – standing water or flowing water – why?</a:t>
            </a:r>
          </a:p>
          <a:p>
            <a:pPr marL="0" indent="0">
              <a:buNone/>
            </a:pPr>
            <a:r>
              <a:rPr lang="en-CA" b="1" dirty="0"/>
              <a:t>More flow = greater carrying of sediment away – making the water clearer.</a:t>
            </a:r>
          </a:p>
          <a:p>
            <a:endParaRPr lang="en-CA" dirty="0"/>
          </a:p>
        </p:txBody>
      </p:sp>
      <p:pic>
        <p:nvPicPr>
          <p:cNvPr id="2050" name="Picture 2" descr="http://www.secchidipin.org/images/Secchi%20Dis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6320" y="1841863"/>
            <a:ext cx="2990650" cy="4266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678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Quality Lab – Chemical Factors</a:t>
            </a:r>
          </a:p>
        </p:txBody>
      </p:sp>
      <p:sp>
        <p:nvSpPr>
          <p:cNvPr id="3" name="Content Placeholder 2"/>
          <p:cNvSpPr>
            <a:spLocks noGrp="1"/>
          </p:cNvSpPr>
          <p:nvPr>
            <p:ph idx="1"/>
          </p:nvPr>
        </p:nvSpPr>
        <p:spPr/>
        <p:txBody>
          <a:bodyPr/>
          <a:lstStyle/>
          <a:p>
            <a:r>
              <a:rPr lang="en-CA" dirty="0"/>
              <a:t>In this lab you will be sampling different sources of water and testing their contents to see if they fit with </a:t>
            </a:r>
            <a:r>
              <a:rPr lang="en-CA" dirty="0">
                <a:hlinkClick r:id="rId2"/>
              </a:rPr>
              <a:t>Canadian Freshwater Guideline Standards</a:t>
            </a:r>
            <a:r>
              <a:rPr lang="en-CA" dirty="0"/>
              <a:t> (</a:t>
            </a:r>
            <a:r>
              <a:rPr lang="en-CA" dirty="0">
                <a:hlinkClick r:id="rId2"/>
              </a:rPr>
              <a:t>http://st-ts.ccme.ca/en/index.html</a:t>
            </a:r>
            <a:r>
              <a:rPr lang="en-CA" dirty="0"/>
              <a:t>) – and you can reference </a:t>
            </a:r>
            <a:r>
              <a:rPr lang="en-CA" dirty="0">
                <a:hlinkClick r:id="rId3"/>
              </a:rPr>
              <a:t>the factsheet </a:t>
            </a:r>
            <a:r>
              <a:rPr lang="en-CA" dirty="0"/>
              <a:t>(</a:t>
            </a:r>
            <a:r>
              <a:rPr lang="en-CA" dirty="0">
                <a:hlinkClick r:id="rId4"/>
              </a:rPr>
              <a:t>http://ceqg-rcqe.ccme.ca/en/index.html</a:t>
            </a:r>
            <a:r>
              <a:rPr lang="en-CA" dirty="0"/>
              <a:t>) to find out more about these substances.</a:t>
            </a:r>
          </a:p>
          <a:p>
            <a:r>
              <a:rPr lang="en-CA" dirty="0"/>
              <a:t>You may also want to cross reference this with safe drinking water standards when analyzing our tap water!</a:t>
            </a:r>
          </a:p>
          <a:p>
            <a:endParaRPr lang="en-CA" dirty="0"/>
          </a:p>
          <a:p>
            <a:r>
              <a:rPr lang="en-CA" dirty="0"/>
              <a:t>These documents, unfortunately, are a bit wordy.</a:t>
            </a:r>
          </a:p>
          <a:p>
            <a:endParaRPr lang="en-CA" dirty="0"/>
          </a:p>
          <a:p>
            <a:endParaRPr lang="en-CA" dirty="0"/>
          </a:p>
        </p:txBody>
      </p:sp>
    </p:spTree>
    <p:extLst>
      <p:ext uri="{BB962C8B-B14F-4D97-AF65-F5344CB8AC3E}">
        <p14:creationId xmlns:p14="http://schemas.microsoft.com/office/powerpoint/2010/main" val="2206754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Nitrate Levels (Toxicity)</a:t>
            </a:r>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80438" y="1338928"/>
            <a:ext cx="6431123" cy="5318220"/>
          </a:xfrm>
        </p:spPr>
      </p:pic>
      <p:sp>
        <p:nvSpPr>
          <p:cNvPr id="3" name="TextBox 2"/>
          <p:cNvSpPr txBox="1"/>
          <p:nvPr/>
        </p:nvSpPr>
        <p:spPr>
          <a:xfrm>
            <a:off x="165100" y="3048000"/>
            <a:ext cx="2715338" cy="2031325"/>
          </a:xfrm>
          <a:prstGeom prst="rect">
            <a:avLst/>
          </a:prstGeom>
          <a:noFill/>
        </p:spPr>
        <p:txBody>
          <a:bodyPr wrap="square" rtlCol="0">
            <a:spAutoFit/>
          </a:bodyPr>
          <a:lstStyle/>
          <a:p>
            <a:pPr marL="285750" indent="-285750">
              <a:buFont typeface="Arial" panose="020B0604020202020204" pitchFamily="34" charset="0"/>
              <a:buChar char="•"/>
            </a:pPr>
            <a:r>
              <a:rPr lang="en-CA" dirty="0"/>
              <a:t> </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 </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p:txBody>
      </p:sp>
    </p:spTree>
    <p:extLst>
      <p:ext uri="{BB962C8B-B14F-4D97-AF65-F5344CB8AC3E}">
        <p14:creationId xmlns:p14="http://schemas.microsoft.com/office/powerpoint/2010/main" val="2729331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Nitrate Levels (Toxicity)</a:t>
            </a:r>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80438" y="1338928"/>
            <a:ext cx="6431123" cy="5318220"/>
          </a:xfrm>
        </p:spPr>
      </p:pic>
      <p:sp>
        <p:nvSpPr>
          <p:cNvPr id="3" name="TextBox 2"/>
          <p:cNvSpPr txBox="1"/>
          <p:nvPr/>
        </p:nvSpPr>
        <p:spPr>
          <a:xfrm>
            <a:off x="165099" y="1690688"/>
            <a:ext cx="2858319" cy="4401205"/>
          </a:xfrm>
          <a:prstGeom prst="rect">
            <a:avLst/>
          </a:prstGeom>
          <a:noFill/>
        </p:spPr>
        <p:txBody>
          <a:bodyPr wrap="square" rtlCol="0">
            <a:spAutoFit/>
          </a:bodyPr>
          <a:lstStyle/>
          <a:p>
            <a:pPr marL="285750" indent="-285750">
              <a:buFont typeface="Arial" panose="020B0604020202020204" pitchFamily="34" charset="0"/>
              <a:buChar char="•"/>
            </a:pPr>
            <a:r>
              <a:rPr lang="en-CA" sz="2800" dirty="0"/>
              <a:t>Different organisms are affected by different chemical concentrations!</a:t>
            </a:r>
          </a:p>
          <a:p>
            <a:endParaRPr lang="en-CA" sz="2800" dirty="0"/>
          </a:p>
          <a:p>
            <a:pPr marL="285750" indent="-285750">
              <a:buFont typeface="Arial" panose="020B0604020202020204" pitchFamily="34" charset="0"/>
              <a:buChar char="•"/>
            </a:pPr>
            <a:r>
              <a:rPr lang="en-CA" sz="2800" dirty="0"/>
              <a:t>Some even thrive in these conditions.</a:t>
            </a:r>
          </a:p>
        </p:txBody>
      </p:sp>
    </p:spTree>
    <p:extLst>
      <p:ext uri="{BB962C8B-B14F-4D97-AF65-F5344CB8AC3E}">
        <p14:creationId xmlns:p14="http://schemas.microsoft.com/office/powerpoint/2010/main" val="1960657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Example Representation of Data from Lab</a:t>
            </a:r>
            <a:br>
              <a:rPr lang="en-CA" dirty="0"/>
            </a:br>
            <a:r>
              <a:rPr lang="en-CA" sz="2800" dirty="0"/>
              <a:t>The guideline represents the minimum DO preferred from aquatic systems – is the guideline being met?</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1269097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7874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981472" y="77788"/>
            <a:ext cx="2818008" cy="2571432"/>
          </a:xfrm>
          <a:prstGeom prst="rect">
            <a:avLst/>
          </a:prstGeom>
        </p:spPr>
      </p:pic>
      <p:sp>
        <p:nvSpPr>
          <p:cNvPr id="2" name="Title 1"/>
          <p:cNvSpPr>
            <a:spLocks noGrp="1"/>
          </p:cNvSpPr>
          <p:nvPr>
            <p:ph type="title"/>
          </p:nvPr>
        </p:nvSpPr>
        <p:spPr>
          <a:xfrm>
            <a:off x="838200" y="365125"/>
            <a:ext cx="5143500" cy="1325563"/>
          </a:xfrm>
        </p:spPr>
        <p:txBody>
          <a:bodyPr/>
          <a:lstStyle/>
          <a:p>
            <a:r>
              <a:rPr lang="en-CA" dirty="0"/>
              <a:t>Biological Factors</a:t>
            </a:r>
          </a:p>
        </p:txBody>
      </p:sp>
      <p:sp>
        <p:nvSpPr>
          <p:cNvPr id="3" name="Content Placeholder 2"/>
          <p:cNvSpPr>
            <a:spLocks noGrp="1"/>
          </p:cNvSpPr>
          <p:nvPr>
            <p:ph idx="1"/>
          </p:nvPr>
        </p:nvSpPr>
        <p:spPr>
          <a:xfrm>
            <a:off x="0" y="1825624"/>
            <a:ext cx="8588952" cy="4778375"/>
          </a:xfrm>
        </p:spPr>
        <p:txBody>
          <a:bodyPr/>
          <a:lstStyle/>
          <a:p>
            <a:r>
              <a:rPr lang="en-CA" b="1" dirty="0"/>
              <a:t>Indicator Species</a:t>
            </a:r>
          </a:p>
          <a:p>
            <a:pPr marL="0" indent="0">
              <a:buNone/>
            </a:pPr>
            <a:br>
              <a:rPr lang="en-CA" dirty="0"/>
            </a:br>
            <a:endParaRPr lang="en-CA" dirty="0"/>
          </a:p>
          <a:p>
            <a:r>
              <a:rPr lang="en-CA" b="1" dirty="0"/>
              <a:t>Keystone Species</a:t>
            </a:r>
          </a:p>
          <a:p>
            <a:pPr marL="0" indent="0">
              <a:buNone/>
            </a:pPr>
            <a:br>
              <a:rPr lang="en-CA" dirty="0"/>
            </a:br>
            <a:endParaRPr lang="en-CA" dirty="0"/>
          </a:p>
          <a:p>
            <a:r>
              <a:rPr lang="en-CA" b="1" dirty="0"/>
              <a:t>Invasive Species</a:t>
            </a:r>
          </a:p>
        </p:txBody>
      </p:sp>
      <p:pic>
        <p:nvPicPr>
          <p:cNvPr id="4" name="Picture 3"/>
          <p:cNvPicPr>
            <a:picLocks noChangeAspect="1"/>
          </p:cNvPicPr>
          <p:nvPr/>
        </p:nvPicPr>
        <p:blipFill>
          <a:blip r:embed="rId3"/>
          <a:stretch>
            <a:fillRect/>
          </a:stretch>
        </p:blipFill>
        <p:spPr>
          <a:xfrm>
            <a:off x="8588952" y="2199770"/>
            <a:ext cx="3603048" cy="3603048"/>
          </a:xfrm>
          <a:prstGeom prst="rect">
            <a:avLst/>
          </a:prstGeom>
        </p:spPr>
      </p:pic>
      <p:pic>
        <p:nvPicPr>
          <p:cNvPr id="5" name="Picture 4"/>
          <p:cNvPicPr>
            <a:picLocks noChangeAspect="1"/>
          </p:cNvPicPr>
          <p:nvPr/>
        </p:nvPicPr>
        <p:blipFill>
          <a:blip r:embed="rId4"/>
          <a:stretch>
            <a:fillRect/>
          </a:stretch>
        </p:blipFill>
        <p:spPr>
          <a:xfrm>
            <a:off x="7197146" y="5207000"/>
            <a:ext cx="3036456" cy="1708006"/>
          </a:xfrm>
          <a:prstGeom prst="rect">
            <a:avLst/>
          </a:prstGeom>
        </p:spPr>
      </p:pic>
    </p:spTree>
    <p:extLst>
      <p:ext uri="{BB962C8B-B14F-4D97-AF65-F5344CB8AC3E}">
        <p14:creationId xmlns:p14="http://schemas.microsoft.com/office/powerpoint/2010/main" val="267803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981472" y="77788"/>
            <a:ext cx="2818008" cy="2571432"/>
          </a:xfrm>
          <a:prstGeom prst="rect">
            <a:avLst/>
          </a:prstGeom>
        </p:spPr>
      </p:pic>
      <p:sp>
        <p:nvSpPr>
          <p:cNvPr id="2" name="Title 1"/>
          <p:cNvSpPr>
            <a:spLocks noGrp="1"/>
          </p:cNvSpPr>
          <p:nvPr>
            <p:ph type="title"/>
          </p:nvPr>
        </p:nvSpPr>
        <p:spPr>
          <a:xfrm>
            <a:off x="838200" y="365125"/>
            <a:ext cx="5143500" cy="1325563"/>
          </a:xfrm>
        </p:spPr>
        <p:txBody>
          <a:bodyPr/>
          <a:lstStyle/>
          <a:p>
            <a:r>
              <a:rPr lang="en-CA" dirty="0"/>
              <a:t>Biological Factors</a:t>
            </a:r>
          </a:p>
        </p:txBody>
      </p:sp>
      <p:pic>
        <p:nvPicPr>
          <p:cNvPr id="4" name="Picture 3"/>
          <p:cNvPicPr>
            <a:picLocks noChangeAspect="1"/>
          </p:cNvPicPr>
          <p:nvPr/>
        </p:nvPicPr>
        <p:blipFill>
          <a:blip r:embed="rId3"/>
          <a:stretch>
            <a:fillRect/>
          </a:stretch>
        </p:blipFill>
        <p:spPr>
          <a:xfrm>
            <a:off x="8588952" y="2199770"/>
            <a:ext cx="3603048" cy="3603048"/>
          </a:xfrm>
          <a:prstGeom prst="rect">
            <a:avLst/>
          </a:prstGeom>
        </p:spPr>
      </p:pic>
      <p:pic>
        <p:nvPicPr>
          <p:cNvPr id="5" name="Picture 4"/>
          <p:cNvPicPr>
            <a:picLocks noChangeAspect="1"/>
          </p:cNvPicPr>
          <p:nvPr/>
        </p:nvPicPr>
        <p:blipFill>
          <a:blip r:embed="rId4"/>
          <a:stretch>
            <a:fillRect/>
          </a:stretch>
        </p:blipFill>
        <p:spPr>
          <a:xfrm>
            <a:off x="7571076" y="5284753"/>
            <a:ext cx="2819400" cy="1585912"/>
          </a:xfrm>
          <a:prstGeom prst="rect">
            <a:avLst/>
          </a:prstGeom>
        </p:spPr>
      </p:pic>
      <p:sp>
        <p:nvSpPr>
          <p:cNvPr id="3" name="Content Placeholder 2"/>
          <p:cNvSpPr>
            <a:spLocks noGrp="1"/>
          </p:cNvSpPr>
          <p:nvPr>
            <p:ph idx="1"/>
          </p:nvPr>
        </p:nvSpPr>
        <p:spPr>
          <a:xfrm>
            <a:off x="177800" y="1791318"/>
            <a:ext cx="7569200" cy="4838082"/>
          </a:xfrm>
        </p:spPr>
        <p:txBody>
          <a:bodyPr>
            <a:normAutofit fontScale="92500" lnSpcReduction="10000"/>
          </a:bodyPr>
          <a:lstStyle/>
          <a:p>
            <a:pPr marL="0" indent="0">
              <a:buNone/>
            </a:pPr>
            <a:r>
              <a:rPr lang="en-CA" b="1" dirty="0"/>
              <a:t>Biotic factors also impact aquatic systems!</a:t>
            </a:r>
          </a:p>
          <a:p>
            <a:r>
              <a:rPr lang="en-CA" b="1" dirty="0"/>
              <a:t>Indicator Species </a:t>
            </a:r>
            <a:r>
              <a:rPr lang="en-CA" dirty="0"/>
              <a:t>- </a:t>
            </a:r>
            <a:r>
              <a:rPr lang="en-US" dirty="0"/>
              <a:t>is an organism whose presence, absence or abundance reflects a specific environmental condition (</a:t>
            </a:r>
            <a:r>
              <a:rPr lang="en-US" dirty="0">
                <a:hlinkClick r:id="rId5"/>
              </a:rPr>
              <a:t>source</a:t>
            </a:r>
            <a:r>
              <a:rPr lang="en-US" dirty="0"/>
              <a:t>). (ex. Leech)</a:t>
            </a:r>
            <a:endParaRPr lang="en-CA" dirty="0"/>
          </a:p>
          <a:p>
            <a:r>
              <a:rPr lang="en-CA" b="1" dirty="0"/>
              <a:t>Keystone Species</a:t>
            </a:r>
            <a:r>
              <a:rPr lang="en-CA" dirty="0"/>
              <a:t>- organisms integral to an ecosystem, removing them would severely damage an ecosystem (Beavers: their dams help flood areas to create habitats for organisms) </a:t>
            </a:r>
          </a:p>
          <a:p>
            <a:r>
              <a:rPr lang="en-CA" b="1" dirty="0"/>
              <a:t>Invasive Species </a:t>
            </a:r>
            <a:r>
              <a:rPr lang="en-CA" dirty="0"/>
              <a:t>- are species that expand their range and outcompete species that were previously located there. Typically these species are introduced by human means intentionally or unintentionally. Can “upset” food webs. (ex. Zebra Mussels)</a:t>
            </a:r>
          </a:p>
        </p:txBody>
      </p:sp>
      <p:sp>
        <p:nvSpPr>
          <p:cNvPr id="7" name="TextBox 6"/>
          <p:cNvSpPr txBox="1"/>
          <p:nvPr/>
        </p:nvSpPr>
        <p:spPr>
          <a:xfrm>
            <a:off x="6966540" y="150743"/>
            <a:ext cx="1818672" cy="1754326"/>
          </a:xfrm>
          <a:prstGeom prst="rect">
            <a:avLst/>
          </a:prstGeom>
          <a:noFill/>
        </p:spPr>
        <p:txBody>
          <a:bodyPr wrap="square" rtlCol="0">
            <a:spAutoFit/>
          </a:bodyPr>
          <a:lstStyle/>
          <a:p>
            <a:r>
              <a:rPr lang="en-CA" dirty="0"/>
              <a:t>Indicator species aren’t necessarily bad – their presence just tells us about the environment.</a:t>
            </a:r>
          </a:p>
        </p:txBody>
      </p:sp>
    </p:spTree>
    <p:extLst>
      <p:ext uri="{BB962C8B-B14F-4D97-AF65-F5344CB8AC3E}">
        <p14:creationId xmlns:p14="http://schemas.microsoft.com/office/powerpoint/2010/main" val="2191065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Examples of Species</a:t>
            </a:r>
          </a:p>
        </p:txBody>
      </p:sp>
      <p:sp>
        <p:nvSpPr>
          <p:cNvPr id="3" name="Content Placeholder 2"/>
          <p:cNvSpPr>
            <a:spLocks noGrp="1"/>
          </p:cNvSpPr>
          <p:nvPr>
            <p:ph idx="1"/>
          </p:nvPr>
        </p:nvSpPr>
        <p:spPr/>
        <p:txBody>
          <a:bodyPr>
            <a:normAutofit lnSpcReduction="10000"/>
          </a:bodyPr>
          <a:lstStyle/>
          <a:p>
            <a:pPr marL="0" indent="0">
              <a:buNone/>
            </a:pPr>
            <a:r>
              <a:rPr lang="en-CA" dirty="0"/>
              <a:t>What is another example of a keystone species in an aquatic ecosystem?</a:t>
            </a:r>
          </a:p>
          <a:p>
            <a:pPr marL="0" indent="0">
              <a:buNone/>
            </a:pPr>
            <a:endParaRPr lang="en-CA" dirty="0"/>
          </a:p>
          <a:p>
            <a:pPr marL="0" indent="0">
              <a:buNone/>
            </a:pPr>
            <a:endParaRPr lang="en-CA" dirty="0"/>
          </a:p>
          <a:p>
            <a:pPr marL="0" indent="0">
              <a:buNone/>
            </a:pPr>
            <a:r>
              <a:rPr lang="en-CA" dirty="0"/>
              <a:t>What is another example of an indicator species in an aquatic ecosystem?</a:t>
            </a:r>
          </a:p>
          <a:p>
            <a:pPr marL="0" indent="0">
              <a:buNone/>
            </a:pPr>
            <a:endParaRPr lang="en-CA" dirty="0"/>
          </a:p>
          <a:p>
            <a:pPr marL="0" indent="0">
              <a:buNone/>
            </a:pPr>
            <a:endParaRPr lang="en-CA" dirty="0"/>
          </a:p>
          <a:p>
            <a:pPr marL="0" indent="0">
              <a:buNone/>
            </a:pPr>
            <a:r>
              <a:rPr lang="en-CA" dirty="0"/>
              <a:t>What is another example of an invasive species in an aquatic ecosystem?</a:t>
            </a:r>
          </a:p>
          <a:p>
            <a:pPr marL="0" indent="0">
              <a:buNone/>
            </a:pPr>
            <a:endParaRPr lang="en-CA" dirty="0"/>
          </a:p>
        </p:txBody>
      </p:sp>
    </p:spTree>
    <p:extLst>
      <p:ext uri="{BB962C8B-B14F-4D97-AF65-F5344CB8AC3E}">
        <p14:creationId xmlns:p14="http://schemas.microsoft.com/office/powerpoint/2010/main" val="35752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Examples of Species</a:t>
            </a:r>
          </a:p>
        </p:txBody>
      </p:sp>
      <p:sp>
        <p:nvSpPr>
          <p:cNvPr id="3" name="Content Placeholder 2"/>
          <p:cNvSpPr>
            <a:spLocks noGrp="1"/>
          </p:cNvSpPr>
          <p:nvPr>
            <p:ph idx="1"/>
          </p:nvPr>
        </p:nvSpPr>
        <p:spPr>
          <a:xfrm>
            <a:off x="280219" y="1825624"/>
            <a:ext cx="11326761" cy="5032375"/>
          </a:xfrm>
        </p:spPr>
        <p:txBody>
          <a:bodyPr>
            <a:normAutofit/>
          </a:bodyPr>
          <a:lstStyle/>
          <a:p>
            <a:pPr marL="0" indent="0">
              <a:buNone/>
            </a:pPr>
            <a:r>
              <a:rPr lang="en-CA" dirty="0"/>
              <a:t>What is another example of a </a:t>
            </a:r>
            <a:r>
              <a:rPr lang="en-CA" b="1" dirty="0"/>
              <a:t>keystone species </a:t>
            </a:r>
            <a:r>
              <a:rPr lang="en-CA" dirty="0"/>
              <a:t>in an aquatic ecosystem?</a:t>
            </a:r>
          </a:p>
          <a:p>
            <a:pPr marL="0" indent="0">
              <a:buNone/>
            </a:pPr>
            <a:r>
              <a:rPr lang="en-CA" b="1" dirty="0"/>
              <a:t>Otters eating sea urchins, which harm kelp populations.</a:t>
            </a:r>
          </a:p>
          <a:p>
            <a:pPr marL="0" indent="0">
              <a:buNone/>
            </a:pPr>
            <a:endParaRPr lang="en-CA" dirty="0"/>
          </a:p>
          <a:p>
            <a:pPr marL="0" indent="0">
              <a:buNone/>
            </a:pPr>
            <a:r>
              <a:rPr lang="en-CA" dirty="0"/>
              <a:t>What is another example of an</a:t>
            </a:r>
            <a:r>
              <a:rPr lang="en-CA" b="1" dirty="0"/>
              <a:t> indicator species </a:t>
            </a:r>
            <a:r>
              <a:rPr lang="en-CA" dirty="0"/>
              <a:t>in an aquatic ecosystem?</a:t>
            </a:r>
          </a:p>
          <a:p>
            <a:pPr marL="0" indent="0">
              <a:buNone/>
            </a:pPr>
            <a:r>
              <a:rPr lang="en-CA" b="1" dirty="0"/>
              <a:t>E. Coli indicates greater amounts of sewage or fecal matter in the water body.</a:t>
            </a:r>
          </a:p>
          <a:p>
            <a:pPr marL="0" indent="0">
              <a:buNone/>
            </a:pPr>
            <a:r>
              <a:rPr lang="en-CA" b="1" dirty="0"/>
              <a:t>Tadpoles indicate a “healthy” aquatic ecosystem (can’t handle unhealthy).</a:t>
            </a:r>
          </a:p>
          <a:p>
            <a:pPr marL="0" indent="0">
              <a:buNone/>
            </a:pPr>
            <a:r>
              <a:rPr lang="en-CA" dirty="0"/>
              <a:t>What is another example of an </a:t>
            </a:r>
            <a:r>
              <a:rPr lang="en-CA" b="1" dirty="0"/>
              <a:t>invasive species </a:t>
            </a:r>
            <a:r>
              <a:rPr lang="en-CA" dirty="0"/>
              <a:t>in an aquatic ecosystem?</a:t>
            </a:r>
          </a:p>
          <a:p>
            <a:pPr marL="0" indent="0">
              <a:buNone/>
            </a:pPr>
            <a:r>
              <a:rPr lang="en-CA" b="1" dirty="0"/>
              <a:t>Carp! Outcompete other fish living </a:t>
            </a:r>
            <a:r>
              <a:rPr lang="en-CA" b="1"/>
              <a:t>in water bodies</a:t>
            </a:r>
            <a:r>
              <a:rPr lang="en-CA" b="1" dirty="0"/>
              <a:t>!</a:t>
            </a:r>
          </a:p>
        </p:txBody>
      </p:sp>
    </p:spTree>
    <p:extLst>
      <p:ext uri="{BB962C8B-B14F-4D97-AF65-F5344CB8AC3E}">
        <p14:creationId xmlns:p14="http://schemas.microsoft.com/office/powerpoint/2010/main" val="4081834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Examples of Species</a:t>
            </a:r>
          </a:p>
        </p:txBody>
      </p:sp>
      <p:sp>
        <p:nvSpPr>
          <p:cNvPr id="3" name="Content Placeholder 2"/>
          <p:cNvSpPr>
            <a:spLocks noGrp="1"/>
          </p:cNvSpPr>
          <p:nvPr>
            <p:ph idx="1"/>
          </p:nvPr>
        </p:nvSpPr>
        <p:spPr>
          <a:xfrm>
            <a:off x="339213" y="1825625"/>
            <a:ext cx="11014587" cy="4351338"/>
          </a:xfrm>
        </p:spPr>
        <p:txBody>
          <a:bodyPr>
            <a:normAutofit fontScale="92500" lnSpcReduction="10000"/>
          </a:bodyPr>
          <a:lstStyle/>
          <a:p>
            <a:pPr marL="0" indent="0">
              <a:buNone/>
            </a:pPr>
            <a:r>
              <a:rPr lang="en-CA" dirty="0"/>
              <a:t>What is another example of a keystone species in an aquatic ecosystem?</a:t>
            </a:r>
          </a:p>
          <a:p>
            <a:pPr marL="0" indent="0">
              <a:buNone/>
            </a:pPr>
            <a:r>
              <a:rPr lang="en-CA" b="1" u="sng" dirty="0"/>
              <a:t>Pacific Salmon (not here). Northern Pike – it is a predatory fish that controls populations of other fish like perch.</a:t>
            </a:r>
          </a:p>
          <a:p>
            <a:pPr marL="0" indent="0">
              <a:buNone/>
            </a:pPr>
            <a:r>
              <a:rPr lang="en-CA" b="1" u="sng" dirty="0"/>
              <a:t>Wolves (in Yellowstone) helped re-establish river systems.</a:t>
            </a:r>
          </a:p>
          <a:p>
            <a:pPr marL="0" indent="0">
              <a:buNone/>
            </a:pPr>
            <a:endParaRPr lang="en-CA" dirty="0"/>
          </a:p>
          <a:p>
            <a:pPr marL="0" indent="0">
              <a:buNone/>
            </a:pPr>
            <a:r>
              <a:rPr lang="en-CA" dirty="0"/>
              <a:t>What is another example of an indicator species in an aquatic ecosystem?</a:t>
            </a:r>
          </a:p>
          <a:p>
            <a:pPr marL="0" indent="0">
              <a:buNone/>
            </a:pPr>
            <a:r>
              <a:rPr lang="en-CA" b="1" u="sng" dirty="0"/>
              <a:t>Lake Trout – typically found in water bodies with greater amounts of oxygen.</a:t>
            </a:r>
          </a:p>
          <a:p>
            <a:pPr marL="0" indent="0">
              <a:buNone/>
            </a:pPr>
            <a:endParaRPr lang="en-CA" dirty="0"/>
          </a:p>
          <a:p>
            <a:pPr marL="0" indent="0">
              <a:buNone/>
            </a:pPr>
            <a:r>
              <a:rPr lang="en-CA" dirty="0"/>
              <a:t>What is another example of an invasive species in an aquatic ecosystem?</a:t>
            </a:r>
          </a:p>
          <a:p>
            <a:pPr marL="0" indent="0">
              <a:buNone/>
            </a:pPr>
            <a:r>
              <a:rPr lang="en-CA" b="1" u="sng" dirty="0"/>
              <a:t>Carp – invasive species (also an indicator of more oxygen-low environments).</a:t>
            </a:r>
          </a:p>
        </p:txBody>
      </p:sp>
    </p:spTree>
    <p:extLst>
      <p:ext uri="{BB962C8B-B14F-4D97-AF65-F5344CB8AC3E}">
        <p14:creationId xmlns:p14="http://schemas.microsoft.com/office/powerpoint/2010/main" val="692963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Planet Earth: Freshwater (S01E03)</a:t>
            </a:r>
          </a:p>
        </p:txBody>
      </p:sp>
      <p:sp>
        <p:nvSpPr>
          <p:cNvPr id="3" name="Content Placeholder 2"/>
          <p:cNvSpPr>
            <a:spLocks noGrp="1"/>
          </p:cNvSpPr>
          <p:nvPr>
            <p:ph idx="1"/>
          </p:nvPr>
        </p:nvSpPr>
        <p:spPr>
          <a:xfrm>
            <a:off x="575187" y="1825624"/>
            <a:ext cx="11061290" cy="4589923"/>
          </a:xfrm>
        </p:spPr>
        <p:txBody>
          <a:bodyPr/>
          <a:lstStyle/>
          <a:p>
            <a:r>
              <a:rPr lang="en-CA" dirty="0"/>
              <a:t>Jump to: 23:48 remaining. </a:t>
            </a:r>
          </a:p>
          <a:p>
            <a:pPr marL="0" indent="0">
              <a:buNone/>
            </a:pPr>
            <a:r>
              <a:rPr lang="en-CA" dirty="0"/>
              <a:t>What familiar-to-SK organisms does the organism in the video look like?</a:t>
            </a:r>
            <a:br>
              <a:rPr lang="en-CA" dirty="0"/>
            </a:br>
            <a:endParaRPr lang="en-CA" dirty="0"/>
          </a:p>
          <a:p>
            <a:pPr marL="0" indent="0">
              <a:buNone/>
            </a:pPr>
            <a:r>
              <a:rPr lang="en-CA" dirty="0"/>
              <a:t>Why is studying their presence relevant to freshwater ecosystems?</a:t>
            </a:r>
          </a:p>
        </p:txBody>
      </p:sp>
    </p:spTree>
    <p:extLst>
      <p:ext uri="{BB962C8B-B14F-4D97-AF65-F5344CB8AC3E}">
        <p14:creationId xmlns:p14="http://schemas.microsoft.com/office/powerpoint/2010/main" val="51831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Planet Earth: Freshwater (S01E03)</a:t>
            </a:r>
          </a:p>
        </p:txBody>
      </p:sp>
      <p:sp>
        <p:nvSpPr>
          <p:cNvPr id="3" name="Content Placeholder 2"/>
          <p:cNvSpPr>
            <a:spLocks noGrp="1"/>
          </p:cNvSpPr>
          <p:nvPr>
            <p:ph idx="1"/>
          </p:nvPr>
        </p:nvSpPr>
        <p:spPr/>
        <p:txBody>
          <a:bodyPr/>
          <a:lstStyle/>
          <a:p>
            <a:r>
              <a:rPr lang="en-CA" dirty="0"/>
              <a:t>Jump to: 23:48 remaining. </a:t>
            </a:r>
          </a:p>
          <a:p>
            <a:pPr marL="0" indent="0">
              <a:buNone/>
            </a:pPr>
            <a:r>
              <a:rPr lang="en-CA" dirty="0"/>
              <a:t>What familiar-to-SK organisms does the organism in the video look like?</a:t>
            </a:r>
            <a:br>
              <a:rPr lang="en-CA" b="1" u="sng" dirty="0"/>
            </a:br>
            <a:r>
              <a:rPr lang="en-CA" b="1" u="sng" dirty="0"/>
              <a:t>Northern Pike!</a:t>
            </a:r>
          </a:p>
          <a:p>
            <a:pPr marL="0" indent="0">
              <a:buNone/>
            </a:pPr>
            <a:r>
              <a:rPr lang="en-CA" dirty="0"/>
              <a:t>Why is studying their presence relevant to freshwater ecosystems?</a:t>
            </a:r>
          </a:p>
          <a:p>
            <a:pPr marL="0" indent="0">
              <a:buNone/>
            </a:pPr>
            <a:r>
              <a:rPr lang="en-CA" b="1" u="sng" dirty="0"/>
              <a:t>If we see similar organisms living in different environments this likely means that these different environments may support other organism which could become invasive.</a:t>
            </a:r>
          </a:p>
          <a:p>
            <a:pPr marL="0" indent="0">
              <a:buNone/>
            </a:pPr>
            <a:r>
              <a:rPr lang="en-CA" b="1" u="sng" dirty="0"/>
              <a:t>Predators can be keystone species.</a:t>
            </a:r>
          </a:p>
        </p:txBody>
      </p:sp>
    </p:spTree>
    <p:extLst>
      <p:ext uri="{BB962C8B-B14F-4D97-AF65-F5344CB8AC3E}">
        <p14:creationId xmlns:p14="http://schemas.microsoft.com/office/powerpoint/2010/main" val="871240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90264"/>
            <a:ext cx="3754760" cy="1143000"/>
          </a:xfrm>
        </p:spPr>
        <p:txBody>
          <a:bodyPr/>
          <a:lstStyle/>
          <a:p>
            <a:r>
              <a:rPr lang="en-CA" dirty="0"/>
              <a:t>Biotic Factors</a:t>
            </a:r>
          </a:p>
        </p:txBody>
      </p:sp>
      <p:sp>
        <p:nvSpPr>
          <p:cNvPr id="3" name="Content Placeholder 2"/>
          <p:cNvSpPr>
            <a:spLocks noGrp="1"/>
          </p:cNvSpPr>
          <p:nvPr>
            <p:ph idx="1"/>
          </p:nvPr>
        </p:nvSpPr>
        <p:spPr>
          <a:xfrm>
            <a:off x="787400" y="1052736"/>
            <a:ext cx="10617200" cy="1584176"/>
          </a:xfrm>
        </p:spPr>
        <p:txBody>
          <a:bodyPr>
            <a:normAutofit fontScale="70000" lnSpcReduction="20000"/>
          </a:bodyPr>
          <a:lstStyle/>
          <a:p>
            <a:r>
              <a:rPr lang="en-CA" dirty="0"/>
              <a:t>Different types of animals are present in aquatic ecosystems – there can be</a:t>
            </a:r>
            <a:r>
              <a:rPr lang="en-CA" b="1" dirty="0"/>
              <a:t> vertebrates </a:t>
            </a:r>
            <a:r>
              <a:rPr lang="en-CA" dirty="0"/>
              <a:t>and </a:t>
            </a:r>
            <a:r>
              <a:rPr lang="en-CA" b="1" dirty="0"/>
              <a:t>invertebrates</a:t>
            </a:r>
            <a:r>
              <a:rPr lang="en-CA" dirty="0"/>
              <a:t>, and some species provide</a:t>
            </a:r>
            <a:r>
              <a:rPr lang="en-CA" b="1" dirty="0"/>
              <a:t> indicators </a:t>
            </a:r>
            <a:r>
              <a:rPr lang="en-CA" dirty="0"/>
              <a:t>as to the quality of water (leeches are found in more-polluted waters). </a:t>
            </a:r>
            <a:br>
              <a:rPr lang="en-CA" dirty="0"/>
            </a:br>
            <a:endParaRPr lang="en-CA" dirty="0"/>
          </a:p>
          <a:p>
            <a:r>
              <a:rPr lang="en-CA" dirty="0"/>
              <a:t>List some animals you would find in a Freshwater Aquatic Ecosystem for each phylum below, and state whether they are a vertebrate or invertebrate (12 marks).</a:t>
            </a:r>
          </a:p>
          <a:p>
            <a:endParaRPr lang="en-CA" dirty="0"/>
          </a:p>
        </p:txBody>
      </p:sp>
      <p:graphicFrame>
        <p:nvGraphicFramePr>
          <p:cNvPr id="4" name="Table 3"/>
          <p:cNvGraphicFramePr>
            <a:graphicFrameLocks noGrp="1"/>
          </p:cNvGraphicFramePr>
          <p:nvPr>
            <p:extLst/>
          </p:nvPr>
        </p:nvGraphicFramePr>
        <p:xfrm>
          <a:off x="596900" y="2746896"/>
          <a:ext cx="11099799" cy="3592408"/>
        </p:xfrm>
        <a:graphic>
          <a:graphicData uri="http://schemas.openxmlformats.org/drawingml/2006/table">
            <a:tbl>
              <a:tblPr firstRow="1" bandRow="1">
                <a:tableStyleId>{5C22544A-7EE6-4342-B048-85BDC9FD1C3A}</a:tableStyleId>
              </a:tblPr>
              <a:tblGrid>
                <a:gridCol w="3699933">
                  <a:extLst>
                    <a:ext uri="{9D8B030D-6E8A-4147-A177-3AD203B41FA5}">
                      <a16:colId xmlns:a16="http://schemas.microsoft.com/office/drawing/2014/main" val="20000"/>
                    </a:ext>
                  </a:extLst>
                </a:gridCol>
                <a:gridCol w="3699933">
                  <a:extLst>
                    <a:ext uri="{9D8B030D-6E8A-4147-A177-3AD203B41FA5}">
                      <a16:colId xmlns:a16="http://schemas.microsoft.com/office/drawing/2014/main" val="20001"/>
                    </a:ext>
                  </a:extLst>
                </a:gridCol>
                <a:gridCol w="3699933">
                  <a:extLst>
                    <a:ext uri="{9D8B030D-6E8A-4147-A177-3AD203B41FA5}">
                      <a16:colId xmlns:a16="http://schemas.microsoft.com/office/drawing/2014/main" val="20002"/>
                    </a:ext>
                  </a:extLst>
                </a:gridCol>
              </a:tblGrid>
              <a:tr h="640080">
                <a:tc>
                  <a:txBody>
                    <a:bodyPr/>
                    <a:lstStyle/>
                    <a:p>
                      <a:r>
                        <a:rPr lang="en-CA" dirty="0"/>
                        <a:t>Vertebrate</a:t>
                      </a:r>
                      <a:r>
                        <a:rPr lang="en-CA" baseline="0" dirty="0"/>
                        <a:t> or Invertebrate</a:t>
                      </a:r>
                      <a:endParaRPr lang="en-CA" dirty="0"/>
                    </a:p>
                  </a:txBody>
                  <a:tcPr/>
                </a:tc>
                <a:tc>
                  <a:txBody>
                    <a:bodyPr/>
                    <a:lstStyle/>
                    <a:p>
                      <a:r>
                        <a:rPr lang="en-CA" dirty="0"/>
                        <a:t>Phylum</a:t>
                      </a:r>
                    </a:p>
                  </a:txBody>
                  <a:tcPr/>
                </a:tc>
                <a:tc>
                  <a:txBody>
                    <a:bodyPr/>
                    <a:lstStyle/>
                    <a:p>
                      <a:r>
                        <a:rPr lang="en-CA" dirty="0"/>
                        <a:t>Example of animal/organism</a:t>
                      </a:r>
                    </a:p>
                  </a:txBody>
                  <a:tcPr/>
                </a:tc>
                <a:extLst>
                  <a:ext uri="{0D108BD9-81ED-4DB2-BD59-A6C34878D82A}">
                    <a16:rowId xmlns:a16="http://schemas.microsoft.com/office/drawing/2014/main" val="10000"/>
                  </a:ext>
                </a:extLst>
              </a:tr>
              <a:tr h="369041">
                <a:tc>
                  <a:txBody>
                    <a:bodyPr/>
                    <a:lstStyle/>
                    <a:p>
                      <a:endParaRPr lang="en-CA" dirty="0"/>
                    </a:p>
                  </a:txBody>
                  <a:tcPr/>
                </a:tc>
                <a:tc>
                  <a:txBody>
                    <a:bodyPr/>
                    <a:lstStyle/>
                    <a:p>
                      <a:r>
                        <a:rPr lang="en-CA" dirty="0"/>
                        <a:t>Annelid</a:t>
                      </a:r>
                    </a:p>
                  </a:txBody>
                  <a:tcPr/>
                </a:tc>
                <a:tc>
                  <a:txBody>
                    <a:bodyPr/>
                    <a:lstStyle/>
                    <a:p>
                      <a:endParaRPr lang="en-CA" dirty="0"/>
                    </a:p>
                  </a:txBody>
                  <a:tcPr/>
                </a:tc>
                <a:extLst>
                  <a:ext uri="{0D108BD9-81ED-4DB2-BD59-A6C34878D82A}">
                    <a16:rowId xmlns:a16="http://schemas.microsoft.com/office/drawing/2014/main" val="10001"/>
                  </a:ext>
                </a:extLst>
              </a:tr>
              <a:tr h="369041">
                <a:tc>
                  <a:txBody>
                    <a:bodyPr/>
                    <a:lstStyle/>
                    <a:p>
                      <a:endParaRPr lang="en-CA" dirty="0"/>
                    </a:p>
                  </a:txBody>
                  <a:tcPr/>
                </a:tc>
                <a:tc>
                  <a:txBody>
                    <a:bodyPr/>
                    <a:lstStyle/>
                    <a:p>
                      <a:r>
                        <a:rPr lang="en-CA" dirty="0"/>
                        <a:t>Mollusc</a:t>
                      </a:r>
                    </a:p>
                  </a:txBody>
                  <a:tcPr/>
                </a:tc>
                <a:tc>
                  <a:txBody>
                    <a:bodyPr/>
                    <a:lstStyle/>
                    <a:p>
                      <a:endParaRPr lang="en-CA" dirty="0"/>
                    </a:p>
                  </a:txBody>
                  <a:tcPr/>
                </a:tc>
                <a:extLst>
                  <a:ext uri="{0D108BD9-81ED-4DB2-BD59-A6C34878D82A}">
                    <a16:rowId xmlns:a16="http://schemas.microsoft.com/office/drawing/2014/main" val="10002"/>
                  </a:ext>
                </a:extLst>
              </a:tr>
              <a:tr h="369041">
                <a:tc>
                  <a:txBody>
                    <a:bodyPr/>
                    <a:lstStyle/>
                    <a:p>
                      <a:endParaRPr lang="en-CA" dirty="0"/>
                    </a:p>
                  </a:txBody>
                  <a:tcPr/>
                </a:tc>
                <a:tc>
                  <a:txBody>
                    <a:bodyPr/>
                    <a:lstStyle/>
                    <a:p>
                      <a:r>
                        <a:rPr lang="en-CA" dirty="0"/>
                        <a:t>Arthropod</a:t>
                      </a:r>
                    </a:p>
                  </a:txBody>
                  <a:tcPr/>
                </a:tc>
                <a:tc>
                  <a:txBody>
                    <a:bodyPr/>
                    <a:lstStyle/>
                    <a:p>
                      <a:endParaRPr lang="en-CA" dirty="0"/>
                    </a:p>
                  </a:txBody>
                  <a:tcPr/>
                </a:tc>
                <a:extLst>
                  <a:ext uri="{0D108BD9-81ED-4DB2-BD59-A6C34878D82A}">
                    <a16:rowId xmlns:a16="http://schemas.microsoft.com/office/drawing/2014/main" val="10003"/>
                  </a:ext>
                </a:extLst>
              </a:tr>
              <a:tr h="369041">
                <a:tc>
                  <a:txBody>
                    <a:bodyPr/>
                    <a:lstStyle/>
                    <a:p>
                      <a:endParaRPr lang="en-CA" dirty="0"/>
                    </a:p>
                  </a:txBody>
                  <a:tcPr/>
                </a:tc>
                <a:tc>
                  <a:txBody>
                    <a:bodyPr/>
                    <a:lstStyle/>
                    <a:p>
                      <a:r>
                        <a:rPr lang="en-CA" dirty="0" err="1"/>
                        <a:t>Osteichthyes</a:t>
                      </a:r>
                      <a:endParaRPr lang="en-CA" dirty="0"/>
                    </a:p>
                  </a:txBody>
                  <a:tcPr/>
                </a:tc>
                <a:tc>
                  <a:txBody>
                    <a:bodyPr/>
                    <a:lstStyle/>
                    <a:p>
                      <a:endParaRPr lang="en-CA" dirty="0"/>
                    </a:p>
                  </a:txBody>
                  <a:tcPr/>
                </a:tc>
                <a:extLst>
                  <a:ext uri="{0D108BD9-81ED-4DB2-BD59-A6C34878D82A}">
                    <a16:rowId xmlns:a16="http://schemas.microsoft.com/office/drawing/2014/main" val="10004"/>
                  </a:ext>
                </a:extLst>
              </a:tr>
              <a:tr h="369041">
                <a:tc>
                  <a:txBody>
                    <a:bodyPr/>
                    <a:lstStyle/>
                    <a:p>
                      <a:endParaRPr lang="en-CA" dirty="0"/>
                    </a:p>
                  </a:txBody>
                  <a:tcPr/>
                </a:tc>
                <a:tc>
                  <a:txBody>
                    <a:bodyPr/>
                    <a:lstStyle/>
                    <a:p>
                      <a:r>
                        <a:rPr lang="en-CA" dirty="0"/>
                        <a:t>Amphibians</a:t>
                      </a:r>
                    </a:p>
                  </a:txBody>
                  <a:tcPr/>
                </a:tc>
                <a:tc>
                  <a:txBody>
                    <a:bodyPr/>
                    <a:lstStyle/>
                    <a:p>
                      <a:endParaRPr lang="en-CA" dirty="0"/>
                    </a:p>
                  </a:txBody>
                  <a:tcPr/>
                </a:tc>
                <a:extLst>
                  <a:ext uri="{0D108BD9-81ED-4DB2-BD59-A6C34878D82A}">
                    <a16:rowId xmlns:a16="http://schemas.microsoft.com/office/drawing/2014/main" val="10005"/>
                  </a:ext>
                </a:extLst>
              </a:tr>
              <a:tr h="369041">
                <a:tc>
                  <a:txBody>
                    <a:bodyPr/>
                    <a:lstStyle/>
                    <a:p>
                      <a:endParaRPr lang="en-CA" dirty="0"/>
                    </a:p>
                  </a:txBody>
                  <a:tcPr/>
                </a:tc>
                <a:tc>
                  <a:txBody>
                    <a:bodyPr/>
                    <a:lstStyle/>
                    <a:p>
                      <a:r>
                        <a:rPr lang="en-CA" dirty="0"/>
                        <a:t>Reptiles</a:t>
                      </a:r>
                    </a:p>
                  </a:txBody>
                  <a:tcPr/>
                </a:tc>
                <a:tc>
                  <a:txBody>
                    <a:bodyPr/>
                    <a:lstStyle/>
                    <a:p>
                      <a:endParaRPr lang="en-CA" dirty="0"/>
                    </a:p>
                  </a:txBody>
                  <a:tcPr/>
                </a:tc>
                <a:extLst>
                  <a:ext uri="{0D108BD9-81ED-4DB2-BD59-A6C34878D82A}">
                    <a16:rowId xmlns:a16="http://schemas.microsoft.com/office/drawing/2014/main" val="10006"/>
                  </a:ext>
                </a:extLst>
              </a:tr>
              <a:tr h="369041">
                <a:tc>
                  <a:txBody>
                    <a:bodyPr/>
                    <a:lstStyle/>
                    <a:p>
                      <a:endParaRPr lang="en-CA" dirty="0"/>
                    </a:p>
                  </a:txBody>
                  <a:tcPr/>
                </a:tc>
                <a:tc>
                  <a:txBody>
                    <a:bodyPr/>
                    <a:lstStyle/>
                    <a:p>
                      <a:r>
                        <a:rPr lang="en-CA" dirty="0"/>
                        <a:t>Aves (Birds)</a:t>
                      </a:r>
                    </a:p>
                  </a:txBody>
                  <a:tcPr/>
                </a:tc>
                <a:tc>
                  <a:txBody>
                    <a:bodyPr/>
                    <a:lstStyle/>
                    <a:p>
                      <a:endParaRPr lang="en-CA" dirty="0"/>
                    </a:p>
                  </a:txBody>
                  <a:tcPr/>
                </a:tc>
                <a:extLst>
                  <a:ext uri="{0D108BD9-81ED-4DB2-BD59-A6C34878D82A}">
                    <a16:rowId xmlns:a16="http://schemas.microsoft.com/office/drawing/2014/main" val="10007"/>
                  </a:ext>
                </a:extLst>
              </a:tr>
              <a:tr h="369041">
                <a:tc>
                  <a:txBody>
                    <a:bodyPr/>
                    <a:lstStyle/>
                    <a:p>
                      <a:endParaRPr lang="en-CA" dirty="0"/>
                    </a:p>
                  </a:txBody>
                  <a:tcPr/>
                </a:tc>
                <a:tc>
                  <a:txBody>
                    <a:bodyPr/>
                    <a:lstStyle/>
                    <a:p>
                      <a:r>
                        <a:rPr lang="en-CA" dirty="0"/>
                        <a:t>Mammals</a:t>
                      </a:r>
                    </a:p>
                  </a:txBody>
                  <a:tcPr/>
                </a:tc>
                <a:tc>
                  <a:txBody>
                    <a:bodyPr/>
                    <a:lstStyle/>
                    <a:p>
                      <a:endParaRPr lang="en-CA"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975622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90264"/>
            <a:ext cx="3754760" cy="1143000"/>
          </a:xfrm>
        </p:spPr>
        <p:txBody>
          <a:bodyPr/>
          <a:lstStyle/>
          <a:p>
            <a:r>
              <a:rPr lang="en-CA" dirty="0"/>
              <a:t>Biotic Factors</a:t>
            </a:r>
          </a:p>
        </p:txBody>
      </p:sp>
      <p:sp>
        <p:nvSpPr>
          <p:cNvPr id="3" name="Content Placeholder 2"/>
          <p:cNvSpPr>
            <a:spLocks noGrp="1"/>
          </p:cNvSpPr>
          <p:nvPr>
            <p:ph idx="1"/>
          </p:nvPr>
        </p:nvSpPr>
        <p:spPr>
          <a:xfrm>
            <a:off x="787400" y="1052736"/>
            <a:ext cx="10617200" cy="1584176"/>
          </a:xfrm>
        </p:spPr>
        <p:txBody>
          <a:bodyPr>
            <a:normAutofit fontScale="70000" lnSpcReduction="20000"/>
          </a:bodyPr>
          <a:lstStyle/>
          <a:p>
            <a:r>
              <a:rPr lang="en-CA" dirty="0"/>
              <a:t>Different types of animals are present in aquatic ecosystems – there can be</a:t>
            </a:r>
            <a:r>
              <a:rPr lang="en-CA" b="1" dirty="0"/>
              <a:t> vertebrates </a:t>
            </a:r>
            <a:r>
              <a:rPr lang="en-CA" dirty="0"/>
              <a:t>and </a:t>
            </a:r>
            <a:r>
              <a:rPr lang="en-CA" b="1" dirty="0"/>
              <a:t>invertebrates</a:t>
            </a:r>
            <a:r>
              <a:rPr lang="en-CA" dirty="0"/>
              <a:t>, and some species provide</a:t>
            </a:r>
            <a:r>
              <a:rPr lang="en-CA" b="1" dirty="0"/>
              <a:t> indicators </a:t>
            </a:r>
            <a:r>
              <a:rPr lang="en-CA" dirty="0"/>
              <a:t>as to the quality of water (leeches are found in more-polluted waters). </a:t>
            </a:r>
            <a:br>
              <a:rPr lang="en-CA" dirty="0"/>
            </a:br>
            <a:endParaRPr lang="en-CA" dirty="0"/>
          </a:p>
          <a:p>
            <a:r>
              <a:rPr lang="en-CA" dirty="0"/>
              <a:t>List some animals you would find in a Freshwater Aquatic Ecosystem for each phylum below, and state whether they are a vertebrate or invertebrate (12 marks).</a:t>
            </a:r>
          </a:p>
          <a:p>
            <a:endParaRPr lang="en-CA" dirty="0"/>
          </a:p>
        </p:txBody>
      </p:sp>
      <p:graphicFrame>
        <p:nvGraphicFramePr>
          <p:cNvPr id="4" name="Table 3"/>
          <p:cNvGraphicFramePr>
            <a:graphicFrameLocks noGrp="1"/>
          </p:cNvGraphicFramePr>
          <p:nvPr>
            <p:extLst/>
          </p:nvPr>
        </p:nvGraphicFramePr>
        <p:xfrm>
          <a:off x="596900" y="2746896"/>
          <a:ext cx="11099799" cy="3863447"/>
        </p:xfrm>
        <a:graphic>
          <a:graphicData uri="http://schemas.openxmlformats.org/drawingml/2006/table">
            <a:tbl>
              <a:tblPr firstRow="1" bandRow="1">
                <a:tableStyleId>{5C22544A-7EE6-4342-B048-85BDC9FD1C3A}</a:tableStyleId>
              </a:tblPr>
              <a:tblGrid>
                <a:gridCol w="3699933">
                  <a:extLst>
                    <a:ext uri="{9D8B030D-6E8A-4147-A177-3AD203B41FA5}">
                      <a16:colId xmlns:a16="http://schemas.microsoft.com/office/drawing/2014/main" val="20000"/>
                    </a:ext>
                  </a:extLst>
                </a:gridCol>
                <a:gridCol w="3699933">
                  <a:extLst>
                    <a:ext uri="{9D8B030D-6E8A-4147-A177-3AD203B41FA5}">
                      <a16:colId xmlns:a16="http://schemas.microsoft.com/office/drawing/2014/main" val="20001"/>
                    </a:ext>
                  </a:extLst>
                </a:gridCol>
                <a:gridCol w="3699933">
                  <a:extLst>
                    <a:ext uri="{9D8B030D-6E8A-4147-A177-3AD203B41FA5}">
                      <a16:colId xmlns:a16="http://schemas.microsoft.com/office/drawing/2014/main" val="20002"/>
                    </a:ext>
                  </a:extLst>
                </a:gridCol>
              </a:tblGrid>
              <a:tr h="640080">
                <a:tc>
                  <a:txBody>
                    <a:bodyPr/>
                    <a:lstStyle/>
                    <a:p>
                      <a:r>
                        <a:rPr lang="en-CA" dirty="0"/>
                        <a:t>Vertebrate</a:t>
                      </a:r>
                      <a:r>
                        <a:rPr lang="en-CA" baseline="0" dirty="0"/>
                        <a:t> or Invertebrate</a:t>
                      </a:r>
                      <a:endParaRPr lang="en-CA" dirty="0"/>
                    </a:p>
                  </a:txBody>
                  <a:tcPr/>
                </a:tc>
                <a:tc>
                  <a:txBody>
                    <a:bodyPr/>
                    <a:lstStyle/>
                    <a:p>
                      <a:r>
                        <a:rPr lang="en-CA" dirty="0"/>
                        <a:t>Phylum</a:t>
                      </a:r>
                    </a:p>
                  </a:txBody>
                  <a:tcPr/>
                </a:tc>
                <a:tc>
                  <a:txBody>
                    <a:bodyPr/>
                    <a:lstStyle/>
                    <a:p>
                      <a:r>
                        <a:rPr lang="en-CA" dirty="0"/>
                        <a:t>Example of animal/organism</a:t>
                      </a:r>
                    </a:p>
                  </a:txBody>
                  <a:tcPr/>
                </a:tc>
                <a:extLst>
                  <a:ext uri="{0D108BD9-81ED-4DB2-BD59-A6C34878D82A}">
                    <a16:rowId xmlns:a16="http://schemas.microsoft.com/office/drawing/2014/main" val="10000"/>
                  </a:ext>
                </a:extLst>
              </a:tr>
              <a:tr h="369041">
                <a:tc>
                  <a:txBody>
                    <a:bodyPr/>
                    <a:lstStyle/>
                    <a:p>
                      <a:r>
                        <a:rPr lang="en-CA" dirty="0"/>
                        <a:t>Invertebrate</a:t>
                      </a:r>
                    </a:p>
                  </a:txBody>
                  <a:tcPr/>
                </a:tc>
                <a:tc>
                  <a:txBody>
                    <a:bodyPr/>
                    <a:lstStyle/>
                    <a:p>
                      <a:r>
                        <a:rPr lang="en-CA" dirty="0"/>
                        <a:t>Annelid</a:t>
                      </a:r>
                    </a:p>
                  </a:txBody>
                  <a:tcPr/>
                </a:tc>
                <a:tc>
                  <a:txBody>
                    <a:bodyPr/>
                    <a:lstStyle/>
                    <a:p>
                      <a:r>
                        <a:rPr lang="en-CA" dirty="0"/>
                        <a:t>Leeches,</a:t>
                      </a:r>
                      <a:r>
                        <a:rPr lang="en-CA" baseline="0" dirty="0"/>
                        <a:t> Earthworm</a:t>
                      </a:r>
                      <a:endParaRPr lang="en-CA" dirty="0"/>
                    </a:p>
                  </a:txBody>
                  <a:tcPr/>
                </a:tc>
                <a:extLst>
                  <a:ext uri="{0D108BD9-81ED-4DB2-BD59-A6C34878D82A}">
                    <a16:rowId xmlns:a16="http://schemas.microsoft.com/office/drawing/2014/main" val="10001"/>
                  </a:ext>
                </a:extLst>
              </a:tr>
              <a:tr h="369041">
                <a:tc>
                  <a:txBody>
                    <a:bodyPr/>
                    <a:lstStyle/>
                    <a:p>
                      <a:r>
                        <a:rPr lang="en-CA" dirty="0"/>
                        <a:t>Invertebrate</a:t>
                      </a:r>
                    </a:p>
                  </a:txBody>
                  <a:tcPr/>
                </a:tc>
                <a:tc>
                  <a:txBody>
                    <a:bodyPr/>
                    <a:lstStyle/>
                    <a:p>
                      <a:r>
                        <a:rPr lang="en-CA" dirty="0"/>
                        <a:t>Mollusc</a:t>
                      </a:r>
                    </a:p>
                  </a:txBody>
                  <a:tcPr/>
                </a:tc>
                <a:tc>
                  <a:txBody>
                    <a:bodyPr/>
                    <a:lstStyle/>
                    <a:p>
                      <a:r>
                        <a:rPr lang="en-CA" dirty="0"/>
                        <a:t>Freshwater</a:t>
                      </a:r>
                      <a:r>
                        <a:rPr lang="en-CA" baseline="0" dirty="0"/>
                        <a:t> Clam</a:t>
                      </a:r>
                      <a:endParaRPr lang="en-CA" dirty="0"/>
                    </a:p>
                  </a:txBody>
                  <a:tcPr/>
                </a:tc>
                <a:extLst>
                  <a:ext uri="{0D108BD9-81ED-4DB2-BD59-A6C34878D82A}">
                    <a16:rowId xmlns:a16="http://schemas.microsoft.com/office/drawing/2014/main" val="10002"/>
                  </a:ext>
                </a:extLst>
              </a:tr>
              <a:tr h="369041">
                <a:tc>
                  <a:txBody>
                    <a:bodyPr/>
                    <a:lstStyle/>
                    <a:p>
                      <a:r>
                        <a:rPr lang="en-CA" dirty="0"/>
                        <a:t>Invertebrate</a:t>
                      </a:r>
                    </a:p>
                  </a:txBody>
                  <a:tcPr/>
                </a:tc>
                <a:tc>
                  <a:txBody>
                    <a:bodyPr/>
                    <a:lstStyle/>
                    <a:p>
                      <a:r>
                        <a:rPr lang="en-CA" dirty="0"/>
                        <a:t>Arthropod</a:t>
                      </a:r>
                    </a:p>
                  </a:txBody>
                  <a:tcPr/>
                </a:tc>
                <a:tc>
                  <a:txBody>
                    <a:bodyPr/>
                    <a:lstStyle/>
                    <a:p>
                      <a:r>
                        <a:rPr lang="en-CA" dirty="0"/>
                        <a:t>Water Flea</a:t>
                      </a:r>
                      <a:r>
                        <a:rPr lang="en-CA" baseline="0" dirty="0"/>
                        <a:t> - Crayfish</a:t>
                      </a:r>
                      <a:endParaRPr lang="en-CA" dirty="0"/>
                    </a:p>
                  </a:txBody>
                  <a:tcPr/>
                </a:tc>
                <a:extLst>
                  <a:ext uri="{0D108BD9-81ED-4DB2-BD59-A6C34878D82A}">
                    <a16:rowId xmlns:a16="http://schemas.microsoft.com/office/drawing/2014/main" val="10003"/>
                  </a:ext>
                </a:extLst>
              </a:tr>
              <a:tr h="369041">
                <a:tc>
                  <a:txBody>
                    <a:bodyPr/>
                    <a:lstStyle/>
                    <a:p>
                      <a:r>
                        <a:rPr lang="en-CA" dirty="0"/>
                        <a:t>Vertebrate</a:t>
                      </a:r>
                    </a:p>
                  </a:txBody>
                  <a:tcPr/>
                </a:tc>
                <a:tc>
                  <a:txBody>
                    <a:bodyPr/>
                    <a:lstStyle/>
                    <a:p>
                      <a:r>
                        <a:rPr lang="en-CA" dirty="0" err="1"/>
                        <a:t>Osteichthyes</a:t>
                      </a:r>
                      <a:endParaRPr lang="en-CA" dirty="0"/>
                    </a:p>
                  </a:txBody>
                  <a:tcPr/>
                </a:tc>
                <a:tc>
                  <a:txBody>
                    <a:bodyPr/>
                    <a:lstStyle/>
                    <a:p>
                      <a:r>
                        <a:rPr lang="en-CA" dirty="0"/>
                        <a:t>Pike, Sturgeon, Catfish, Trout,</a:t>
                      </a:r>
                      <a:r>
                        <a:rPr lang="en-CA" baseline="0" dirty="0"/>
                        <a:t> Perch, Walleye</a:t>
                      </a:r>
                      <a:endParaRPr lang="en-CA" dirty="0"/>
                    </a:p>
                  </a:txBody>
                  <a:tcPr/>
                </a:tc>
                <a:extLst>
                  <a:ext uri="{0D108BD9-81ED-4DB2-BD59-A6C34878D82A}">
                    <a16:rowId xmlns:a16="http://schemas.microsoft.com/office/drawing/2014/main" val="10004"/>
                  </a:ext>
                </a:extLst>
              </a:tr>
              <a:tr h="369041">
                <a:tc>
                  <a:txBody>
                    <a:bodyPr/>
                    <a:lstStyle/>
                    <a:p>
                      <a:r>
                        <a:rPr lang="en-CA" dirty="0"/>
                        <a:t>Vertebrate</a:t>
                      </a:r>
                    </a:p>
                  </a:txBody>
                  <a:tcPr/>
                </a:tc>
                <a:tc>
                  <a:txBody>
                    <a:bodyPr/>
                    <a:lstStyle/>
                    <a:p>
                      <a:r>
                        <a:rPr lang="en-CA" dirty="0"/>
                        <a:t>Amphibians</a:t>
                      </a:r>
                    </a:p>
                  </a:txBody>
                  <a:tcPr/>
                </a:tc>
                <a:tc>
                  <a:txBody>
                    <a:bodyPr/>
                    <a:lstStyle/>
                    <a:p>
                      <a:r>
                        <a:rPr lang="en-CA" dirty="0"/>
                        <a:t>Frogs, newts,</a:t>
                      </a:r>
                      <a:r>
                        <a:rPr lang="en-CA" baseline="0" dirty="0"/>
                        <a:t> salamanders</a:t>
                      </a:r>
                      <a:endParaRPr lang="en-CA" dirty="0"/>
                    </a:p>
                  </a:txBody>
                  <a:tcPr/>
                </a:tc>
                <a:extLst>
                  <a:ext uri="{0D108BD9-81ED-4DB2-BD59-A6C34878D82A}">
                    <a16:rowId xmlns:a16="http://schemas.microsoft.com/office/drawing/2014/main" val="10005"/>
                  </a:ext>
                </a:extLst>
              </a:tr>
              <a:tr h="369041">
                <a:tc>
                  <a:txBody>
                    <a:bodyPr/>
                    <a:lstStyle/>
                    <a:p>
                      <a:r>
                        <a:rPr lang="en-CA" dirty="0"/>
                        <a:t>Vertebrate</a:t>
                      </a:r>
                    </a:p>
                  </a:txBody>
                  <a:tcPr/>
                </a:tc>
                <a:tc>
                  <a:txBody>
                    <a:bodyPr/>
                    <a:lstStyle/>
                    <a:p>
                      <a:r>
                        <a:rPr lang="en-CA" dirty="0"/>
                        <a:t>Reptiles</a:t>
                      </a:r>
                    </a:p>
                  </a:txBody>
                  <a:tcPr/>
                </a:tc>
                <a:tc>
                  <a:txBody>
                    <a:bodyPr/>
                    <a:lstStyle/>
                    <a:p>
                      <a:r>
                        <a:rPr lang="en-CA" dirty="0"/>
                        <a:t>Turtles</a:t>
                      </a:r>
                    </a:p>
                  </a:txBody>
                  <a:tcPr/>
                </a:tc>
                <a:extLst>
                  <a:ext uri="{0D108BD9-81ED-4DB2-BD59-A6C34878D82A}">
                    <a16:rowId xmlns:a16="http://schemas.microsoft.com/office/drawing/2014/main" val="10006"/>
                  </a:ext>
                </a:extLst>
              </a:tr>
              <a:tr h="369041">
                <a:tc>
                  <a:txBody>
                    <a:bodyPr/>
                    <a:lstStyle/>
                    <a:p>
                      <a:r>
                        <a:rPr lang="en-CA" dirty="0"/>
                        <a:t>Vertebrate</a:t>
                      </a:r>
                    </a:p>
                  </a:txBody>
                  <a:tcPr/>
                </a:tc>
                <a:tc>
                  <a:txBody>
                    <a:bodyPr/>
                    <a:lstStyle/>
                    <a:p>
                      <a:r>
                        <a:rPr lang="en-CA" dirty="0"/>
                        <a:t>Aves (Birds)</a:t>
                      </a:r>
                    </a:p>
                  </a:txBody>
                  <a:tcPr/>
                </a:tc>
                <a:tc>
                  <a:txBody>
                    <a:bodyPr/>
                    <a:lstStyle/>
                    <a:p>
                      <a:r>
                        <a:rPr lang="en-CA" dirty="0"/>
                        <a:t>Loons, Ducks, Pelican, Heron</a:t>
                      </a:r>
                    </a:p>
                  </a:txBody>
                  <a:tcPr/>
                </a:tc>
                <a:extLst>
                  <a:ext uri="{0D108BD9-81ED-4DB2-BD59-A6C34878D82A}">
                    <a16:rowId xmlns:a16="http://schemas.microsoft.com/office/drawing/2014/main" val="10007"/>
                  </a:ext>
                </a:extLst>
              </a:tr>
              <a:tr h="369041">
                <a:tc>
                  <a:txBody>
                    <a:bodyPr/>
                    <a:lstStyle/>
                    <a:p>
                      <a:r>
                        <a:rPr lang="en-CA" dirty="0"/>
                        <a:t>Vertebrate</a:t>
                      </a:r>
                    </a:p>
                  </a:txBody>
                  <a:tcPr/>
                </a:tc>
                <a:tc>
                  <a:txBody>
                    <a:bodyPr/>
                    <a:lstStyle/>
                    <a:p>
                      <a:r>
                        <a:rPr lang="en-CA" dirty="0"/>
                        <a:t>Mammals</a:t>
                      </a:r>
                    </a:p>
                  </a:txBody>
                  <a:tcPr/>
                </a:tc>
                <a:tc>
                  <a:txBody>
                    <a:bodyPr/>
                    <a:lstStyle/>
                    <a:p>
                      <a:r>
                        <a:rPr lang="en-CA" dirty="0"/>
                        <a:t>Otter, Beaver</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40032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Connecting Factors</a:t>
            </a:r>
          </a:p>
        </p:txBody>
      </p:sp>
      <p:sp>
        <p:nvSpPr>
          <p:cNvPr id="3" name="Content Placeholder 2"/>
          <p:cNvSpPr>
            <a:spLocks noGrp="1"/>
          </p:cNvSpPr>
          <p:nvPr>
            <p:ph idx="1"/>
          </p:nvPr>
        </p:nvSpPr>
        <p:spPr/>
        <p:txBody>
          <a:bodyPr/>
          <a:lstStyle/>
          <a:p>
            <a:r>
              <a:rPr lang="en-CA" dirty="0"/>
              <a:t>All of these factors (physical, chemical, and biotic) connect to one another in watersheds.</a:t>
            </a:r>
          </a:p>
          <a:p>
            <a:endParaRPr lang="en-CA" dirty="0"/>
          </a:p>
          <a:p>
            <a:r>
              <a:rPr lang="en-CA" dirty="0"/>
              <a:t>This stresses the importance of “complete” watershed management rather than just focussing on isolated locations or problems in local water bodies.</a:t>
            </a:r>
          </a:p>
          <a:p>
            <a:endParaRPr lang="en-CA" dirty="0"/>
          </a:p>
          <a:p>
            <a:r>
              <a:rPr lang="en-CA" dirty="0"/>
              <a:t>Consider an example of how they all connect.</a:t>
            </a:r>
          </a:p>
        </p:txBody>
      </p:sp>
    </p:spTree>
    <p:extLst>
      <p:ext uri="{BB962C8B-B14F-4D97-AF65-F5344CB8AC3E}">
        <p14:creationId xmlns:p14="http://schemas.microsoft.com/office/powerpoint/2010/main" val="2821930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Connecting Factors</a:t>
            </a:r>
          </a:p>
        </p:txBody>
      </p:sp>
      <p:sp>
        <p:nvSpPr>
          <p:cNvPr id="3" name="Content Placeholder 2"/>
          <p:cNvSpPr>
            <a:spLocks noGrp="1"/>
          </p:cNvSpPr>
          <p:nvPr>
            <p:ph idx="1"/>
          </p:nvPr>
        </p:nvSpPr>
        <p:spPr/>
        <p:txBody>
          <a:bodyPr>
            <a:normAutofit fontScale="92500"/>
          </a:bodyPr>
          <a:lstStyle/>
          <a:p>
            <a:r>
              <a:rPr lang="en-CA" dirty="0"/>
              <a:t>All of these factors (physical, chemical, and biotic) connect to one another in watersheds.</a:t>
            </a:r>
          </a:p>
          <a:p>
            <a:endParaRPr lang="en-CA" dirty="0"/>
          </a:p>
          <a:p>
            <a:r>
              <a:rPr lang="en-CA" dirty="0"/>
              <a:t>This stresses the importance of “complete” watershed management rather than just focussing on isolated locations or problems in local water bodies.</a:t>
            </a:r>
          </a:p>
          <a:p>
            <a:endParaRPr lang="en-CA" dirty="0"/>
          </a:p>
          <a:p>
            <a:r>
              <a:rPr lang="en-CA" dirty="0"/>
              <a:t>Consider an example of how they all connect.</a:t>
            </a:r>
          </a:p>
          <a:p>
            <a:pPr marL="0" indent="0">
              <a:buNone/>
            </a:pPr>
            <a:r>
              <a:rPr lang="en-CA" dirty="0"/>
              <a:t>Organisms release ammonia as waste, if it builds up in stagnant non-flowing water and the temperature of this water increases, it damages tissues in the organism.</a:t>
            </a:r>
          </a:p>
        </p:txBody>
      </p:sp>
    </p:spTree>
    <p:extLst>
      <p:ext uri="{BB962C8B-B14F-4D97-AF65-F5344CB8AC3E}">
        <p14:creationId xmlns:p14="http://schemas.microsoft.com/office/powerpoint/2010/main" val="3868333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Testing: In the Field</a:t>
            </a:r>
            <a:br>
              <a:rPr lang="en-CA" dirty="0"/>
            </a:br>
            <a:r>
              <a:rPr lang="en-CA" sz="2000" dirty="0">
                <a:hlinkClick r:id="rId2"/>
              </a:rPr>
              <a:t>Water Security Agency </a:t>
            </a:r>
            <a:r>
              <a:rPr lang="en-CA" sz="2000" dirty="0"/>
              <a:t>(Moose Jaw)</a:t>
            </a:r>
            <a:endParaRPr lang="en-CA" dirty="0"/>
          </a:p>
        </p:txBody>
      </p:sp>
      <p:sp>
        <p:nvSpPr>
          <p:cNvPr id="3" name="Content Placeholder 2"/>
          <p:cNvSpPr>
            <a:spLocks noGrp="1"/>
          </p:cNvSpPr>
          <p:nvPr>
            <p:ph idx="1"/>
          </p:nvPr>
        </p:nvSpPr>
        <p:spPr>
          <a:xfrm>
            <a:off x="0" y="1825624"/>
            <a:ext cx="12192000" cy="5032375"/>
          </a:xfrm>
        </p:spPr>
        <p:txBody>
          <a:bodyPr>
            <a:normAutofit lnSpcReduction="10000"/>
          </a:bodyPr>
          <a:lstStyle/>
          <a:p>
            <a:r>
              <a:rPr lang="en-CA" dirty="0"/>
              <a:t>If we’re close to the source of water, we can use similar tabs to test the water quality there in addition to getting invertebrate and other organisms to use as samples to make inferences about the water quality and the </a:t>
            </a:r>
            <a:r>
              <a:rPr lang="en-CA" b="1" i="1" dirty="0"/>
              <a:t>biodiversity</a:t>
            </a:r>
            <a:r>
              <a:rPr lang="en-CA" dirty="0"/>
              <a:t> found within it.</a:t>
            </a:r>
          </a:p>
          <a:p>
            <a:endParaRPr lang="en-CA" dirty="0"/>
          </a:p>
          <a:p>
            <a:r>
              <a:rPr lang="en-CA" dirty="0"/>
              <a:t>Our testing will vary at different depths of water and at different times of the day/year (seasonal and diurnal variation). </a:t>
            </a:r>
            <a:br>
              <a:rPr lang="en-CA" dirty="0"/>
            </a:br>
            <a:endParaRPr lang="en-CA" dirty="0"/>
          </a:p>
          <a:p>
            <a:endParaRPr lang="en-CA" dirty="0"/>
          </a:p>
          <a:p>
            <a:r>
              <a:rPr lang="en-CA" dirty="0"/>
              <a:t>It’s important to remember as well that in different combinations of molecules can have negative results (nitrates aren’t bad on their own, but in the presence of potassium, can be problematic or more toxic).</a:t>
            </a:r>
          </a:p>
        </p:txBody>
      </p:sp>
    </p:spTree>
    <p:extLst>
      <p:ext uri="{BB962C8B-B14F-4D97-AF65-F5344CB8AC3E}">
        <p14:creationId xmlns:p14="http://schemas.microsoft.com/office/powerpoint/2010/main" val="3375337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Testing: In the Field</a:t>
            </a:r>
            <a:br>
              <a:rPr lang="en-CA" dirty="0"/>
            </a:br>
            <a:r>
              <a:rPr lang="en-CA" sz="2000" dirty="0">
                <a:hlinkClick r:id="rId2"/>
              </a:rPr>
              <a:t>Water Security Agency </a:t>
            </a:r>
            <a:r>
              <a:rPr lang="en-CA" sz="2000" dirty="0"/>
              <a:t>(Moose Jaw)</a:t>
            </a:r>
            <a:endParaRPr lang="en-CA" dirty="0"/>
          </a:p>
        </p:txBody>
      </p:sp>
      <p:sp>
        <p:nvSpPr>
          <p:cNvPr id="3" name="Content Placeholder 2"/>
          <p:cNvSpPr>
            <a:spLocks noGrp="1"/>
          </p:cNvSpPr>
          <p:nvPr>
            <p:ph idx="1"/>
          </p:nvPr>
        </p:nvSpPr>
        <p:spPr>
          <a:xfrm>
            <a:off x="0" y="1825624"/>
            <a:ext cx="12191999" cy="5032375"/>
          </a:xfrm>
        </p:spPr>
        <p:txBody>
          <a:bodyPr>
            <a:normAutofit fontScale="92500"/>
          </a:bodyPr>
          <a:lstStyle/>
          <a:p>
            <a:r>
              <a:rPr lang="en-CA" dirty="0"/>
              <a:t>If we’re close to the source of water, we can use similar tabs to test the water quality there in addition to getting invertebrate and other organisms to use as samples to make inferences about the water quality and the </a:t>
            </a:r>
            <a:r>
              <a:rPr lang="en-CA" b="1" i="1" dirty="0"/>
              <a:t>biodiversity</a:t>
            </a:r>
            <a:r>
              <a:rPr lang="en-CA" dirty="0"/>
              <a:t> found within it.</a:t>
            </a:r>
          </a:p>
          <a:p>
            <a:endParaRPr lang="en-CA" dirty="0"/>
          </a:p>
          <a:p>
            <a:r>
              <a:rPr lang="en-CA" dirty="0"/>
              <a:t>Our testing will vary at different depths of water and at different times of the day/year (seasonal and diurnal variation). </a:t>
            </a:r>
            <a:br>
              <a:rPr lang="en-CA" dirty="0"/>
            </a:br>
            <a:r>
              <a:rPr lang="en-CA" b="1" u="sng" dirty="0">
                <a:solidFill>
                  <a:schemeClr val="accent6">
                    <a:lumMod val="50000"/>
                  </a:schemeClr>
                </a:solidFill>
              </a:rPr>
              <a:t>In different seasons/times of day – volume of water may change as well as temperatures (when these change it affects the chemicals within it)</a:t>
            </a:r>
          </a:p>
          <a:p>
            <a:endParaRPr lang="en-CA" dirty="0"/>
          </a:p>
          <a:p>
            <a:r>
              <a:rPr lang="en-CA" dirty="0"/>
              <a:t>It’s important to remember as well that different combinations of molecules can have negative results (nitrates aren’t bad on their own, but in the presence of potassium, can be problematic or more toxic).</a:t>
            </a:r>
          </a:p>
        </p:txBody>
      </p:sp>
    </p:spTree>
    <p:extLst>
      <p:ext uri="{BB962C8B-B14F-4D97-AF65-F5344CB8AC3E}">
        <p14:creationId xmlns:p14="http://schemas.microsoft.com/office/powerpoint/2010/main" val="1515650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Testing: Coliform Bacteria</a:t>
            </a:r>
          </a:p>
        </p:txBody>
      </p:sp>
      <p:sp>
        <p:nvSpPr>
          <p:cNvPr id="3" name="Content Placeholder 2"/>
          <p:cNvSpPr>
            <a:spLocks noGrp="1"/>
          </p:cNvSpPr>
          <p:nvPr>
            <p:ph idx="1"/>
          </p:nvPr>
        </p:nvSpPr>
        <p:spPr/>
        <p:txBody>
          <a:bodyPr/>
          <a:lstStyle/>
          <a:p>
            <a:r>
              <a:rPr lang="en-CA" dirty="0"/>
              <a:t>We can also test for the presence of microscopic organisms that can impact aquatic life or drinking water supplies like blue-green algae or </a:t>
            </a:r>
            <a:r>
              <a:rPr lang="en-CA" i="1" dirty="0"/>
              <a:t>E. Coli</a:t>
            </a:r>
            <a:r>
              <a:rPr lang="en-CA" dirty="0"/>
              <a:t>.</a:t>
            </a:r>
          </a:p>
          <a:p>
            <a:endParaRPr lang="en-CA" dirty="0"/>
          </a:p>
          <a:p>
            <a:r>
              <a:rPr lang="en-CA" dirty="0"/>
              <a:t>If we see larger amounts of Coliform Bacteria, we can infer the presence of other disease-causing agents.</a:t>
            </a:r>
          </a:p>
        </p:txBody>
      </p:sp>
      <p:pic>
        <p:nvPicPr>
          <p:cNvPr id="1026" name="Picture 2" descr="https://upload.wikimedia.org/wikipedia/commons/thumb/b/bc/E_coli_at_10000x%2C_original.jpg/220px-E_coli_at_10000x%2C_orig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3374" y="4283362"/>
            <a:ext cx="3540125" cy="2574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141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Testing: Coliform Bacteria</a:t>
            </a:r>
          </a:p>
        </p:txBody>
      </p:sp>
      <p:sp>
        <p:nvSpPr>
          <p:cNvPr id="3" name="Content Placeholder 2"/>
          <p:cNvSpPr>
            <a:spLocks noGrp="1"/>
          </p:cNvSpPr>
          <p:nvPr>
            <p:ph idx="1"/>
          </p:nvPr>
        </p:nvSpPr>
        <p:spPr>
          <a:xfrm>
            <a:off x="486697" y="1825625"/>
            <a:ext cx="10867103" cy="4914388"/>
          </a:xfrm>
        </p:spPr>
        <p:txBody>
          <a:bodyPr>
            <a:normAutofit fontScale="92500" lnSpcReduction="20000"/>
          </a:bodyPr>
          <a:lstStyle/>
          <a:p>
            <a:r>
              <a:rPr lang="en-CA" dirty="0"/>
              <a:t>We can also test for the presence of microscopic organisms that can impact aquatic life or drinking water supplies like blue-green algae or </a:t>
            </a:r>
            <a:r>
              <a:rPr lang="en-CA" i="1" dirty="0"/>
              <a:t>E. Coli</a:t>
            </a:r>
            <a:r>
              <a:rPr lang="en-CA" dirty="0"/>
              <a:t>.</a:t>
            </a:r>
          </a:p>
          <a:p>
            <a:endParaRPr lang="en-CA" dirty="0"/>
          </a:p>
          <a:p>
            <a:r>
              <a:rPr lang="en-CA" dirty="0"/>
              <a:t>We measure the amounts of bacteria found in these water bodies and based on their levels can infer the amount of contamination.</a:t>
            </a:r>
          </a:p>
          <a:p>
            <a:endParaRPr lang="en-CA" dirty="0"/>
          </a:p>
          <a:p>
            <a:r>
              <a:rPr lang="en-CA" dirty="0"/>
              <a:t>What are the effects of E. Coli on humans if found in bodies of water?</a:t>
            </a:r>
          </a:p>
          <a:p>
            <a:pPr marL="0" indent="0">
              <a:buNone/>
            </a:pPr>
            <a:r>
              <a:rPr lang="en-CA" b="1" dirty="0"/>
              <a:t> </a:t>
            </a:r>
          </a:p>
          <a:p>
            <a:r>
              <a:rPr lang="en-CA" dirty="0"/>
              <a:t>What are the effects of blue-green algae on pets?</a:t>
            </a:r>
          </a:p>
          <a:p>
            <a:pPr marL="0" indent="0">
              <a:buNone/>
            </a:pPr>
            <a:r>
              <a:rPr lang="en-CA" b="1" dirty="0"/>
              <a:t> </a:t>
            </a:r>
          </a:p>
          <a:p>
            <a:pPr marL="0" indent="0">
              <a:buNone/>
            </a:pPr>
            <a:r>
              <a:rPr lang="en-CA" dirty="0"/>
              <a:t>Flooding or higher levels of water can negatively contribute to the spread of this if water bodies become more connected.</a:t>
            </a:r>
          </a:p>
        </p:txBody>
      </p:sp>
    </p:spTree>
    <p:extLst>
      <p:ext uri="{BB962C8B-B14F-4D97-AF65-F5344CB8AC3E}">
        <p14:creationId xmlns:p14="http://schemas.microsoft.com/office/powerpoint/2010/main" val="2222273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Water Testing: Coliform Bacteria</a:t>
            </a:r>
          </a:p>
        </p:txBody>
      </p:sp>
      <p:sp>
        <p:nvSpPr>
          <p:cNvPr id="3" name="Content Placeholder 2"/>
          <p:cNvSpPr>
            <a:spLocks noGrp="1"/>
          </p:cNvSpPr>
          <p:nvPr>
            <p:ph idx="1"/>
          </p:nvPr>
        </p:nvSpPr>
        <p:spPr>
          <a:xfrm>
            <a:off x="486697" y="1825625"/>
            <a:ext cx="10867103" cy="4914388"/>
          </a:xfrm>
        </p:spPr>
        <p:txBody>
          <a:bodyPr>
            <a:normAutofit fontScale="92500" lnSpcReduction="20000"/>
          </a:bodyPr>
          <a:lstStyle/>
          <a:p>
            <a:r>
              <a:rPr lang="en-CA" dirty="0"/>
              <a:t>We can also test for the presence of microscopic organisms that can impact aquatic life or drinking water supplies like blue-green algae or </a:t>
            </a:r>
            <a:r>
              <a:rPr lang="en-CA" i="1" dirty="0"/>
              <a:t>E. Coli</a:t>
            </a:r>
            <a:r>
              <a:rPr lang="en-CA" dirty="0"/>
              <a:t>.</a:t>
            </a:r>
          </a:p>
          <a:p>
            <a:endParaRPr lang="en-CA" dirty="0"/>
          </a:p>
          <a:p>
            <a:r>
              <a:rPr lang="en-CA" dirty="0"/>
              <a:t>We measure the amounts of bacteria found in these water bodies and based on their levels can infer the amount of contamination.</a:t>
            </a:r>
          </a:p>
          <a:p>
            <a:endParaRPr lang="en-CA" dirty="0"/>
          </a:p>
          <a:p>
            <a:r>
              <a:rPr lang="en-CA" dirty="0"/>
              <a:t>What are the effects of E. Coli on humans if found in bodies of water?</a:t>
            </a:r>
          </a:p>
          <a:p>
            <a:pPr marL="0" indent="0">
              <a:buNone/>
            </a:pPr>
            <a:r>
              <a:rPr lang="en-CA" b="1" dirty="0"/>
              <a:t>E. Coli causes issues in humans related to digestive problems (diarrhea, vomiting)</a:t>
            </a:r>
          </a:p>
          <a:p>
            <a:r>
              <a:rPr lang="en-CA" dirty="0"/>
              <a:t>What are the effects of blue-green algae on pets?</a:t>
            </a:r>
          </a:p>
          <a:p>
            <a:pPr marL="0" indent="0">
              <a:buNone/>
            </a:pPr>
            <a:r>
              <a:rPr lang="en-CA" b="1" dirty="0"/>
              <a:t>Blue-green algae releases a toxin that can affect the nervous systems of pets</a:t>
            </a:r>
          </a:p>
          <a:p>
            <a:pPr marL="0" indent="0">
              <a:buNone/>
            </a:pPr>
            <a:r>
              <a:rPr lang="en-CA" dirty="0"/>
              <a:t>Flooding or higher levels of water can negatively contribute to the spread of this if water bodies become more connected.</a:t>
            </a:r>
          </a:p>
        </p:txBody>
      </p:sp>
    </p:spTree>
    <p:extLst>
      <p:ext uri="{BB962C8B-B14F-4D97-AF65-F5344CB8AC3E}">
        <p14:creationId xmlns:p14="http://schemas.microsoft.com/office/powerpoint/2010/main" val="2841383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 Coli (and Polluted Drinking Water)</a:t>
            </a:r>
          </a:p>
        </p:txBody>
      </p:sp>
      <p:sp>
        <p:nvSpPr>
          <p:cNvPr id="3" name="Content Placeholder 2"/>
          <p:cNvSpPr>
            <a:spLocks noGrp="1"/>
          </p:cNvSpPr>
          <p:nvPr>
            <p:ph idx="1"/>
          </p:nvPr>
        </p:nvSpPr>
        <p:spPr/>
        <p:txBody>
          <a:bodyPr/>
          <a:lstStyle/>
          <a:p>
            <a:r>
              <a:rPr lang="en-CA" dirty="0">
                <a:hlinkClick r:id="rId2"/>
              </a:rPr>
              <a:t>http://panow.com/article/460753/high-levels-ecoli-found-some-flooded-saskatchewan-lakes</a:t>
            </a:r>
            <a:endParaRPr lang="en-CA" dirty="0"/>
          </a:p>
          <a:p>
            <a:endParaRPr lang="en-CA" dirty="0"/>
          </a:p>
          <a:p>
            <a:r>
              <a:rPr lang="en-CA" dirty="0"/>
              <a:t>Many First Nations Communities are Facing a </a:t>
            </a:r>
            <a:r>
              <a:rPr lang="en-CA" dirty="0">
                <a:hlinkClick r:id="rId3"/>
              </a:rPr>
              <a:t>Clean Drinking Water Crisis </a:t>
            </a:r>
            <a:r>
              <a:rPr lang="en-CA" dirty="0"/>
              <a:t>in Canada.</a:t>
            </a:r>
            <a:br>
              <a:rPr lang="en-CA" dirty="0">
                <a:hlinkClick r:id="rId4" tooltip="Share link"/>
              </a:rPr>
            </a:br>
            <a:r>
              <a:rPr lang="en-CA" dirty="0">
                <a:hlinkClick r:id="rId4" tooltip="Share link"/>
              </a:rPr>
              <a:t>https://youtu.be/Arnqpnm70Ng</a:t>
            </a:r>
            <a:endParaRPr lang="en-CA" dirty="0"/>
          </a:p>
          <a:p>
            <a:endParaRPr lang="en-CA" dirty="0"/>
          </a:p>
          <a:p>
            <a:r>
              <a:rPr lang="en-CA" dirty="0"/>
              <a:t>What is the solution?</a:t>
            </a:r>
          </a:p>
        </p:txBody>
      </p:sp>
    </p:spTree>
    <p:extLst>
      <p:ext uri="{BB962C8B-B14F-4D97-AF65-F5344CB8AC3E}">
        <p14:creationId xmlns:p14="http://schemas.microsoft.com/office/powerpoint/2010/main" val="2094247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Connecting Factors</a:t>
            </a:r>
          </a:p>
        </p:txBody>
      </p:sp>
      <p:sp>
        <p:nvSpPr>
          <p:cNvPr id="3" name="Content Placeholder 2"/>
          <p:cNvSpPr>
            <a:spLocks noGrp="1"/>
          </p:cNvSpPr>
          <p:nvPr>
            <p:ph idx="1"/>
          </p:nvPr>
        </p:nvSpPr>
        <p:spPr>
          <a:xfrm>
            <a:off x="838200" y="1825625"/>
            <a:ext cx="10680290" cy="4351338"/>
          </a:xfrm>
        </p:spPr>
        <p:txBody>
          <a:bodyPr/>
          <a:lstStyle/>
          <a:p>
            <a:r>
              <a:rPr lang="en-CA" dirty="0"/>
              <a:t>How might </a:t>
            </a:r>
            <a:r>
              <a:rPr lang="en-CA" b="1" i="1" dirty="0"/>
              <a:t>dissolved oxygen </a:t>
            </a:r>
            <a:r>
              <a:rPr lang="en-CA" dirty="0"/>
              <a:t>connect to </a:t>
            </a:r>
            <a:r>
              <a:rPr lang="en-CA" b="1" i="1" dirty="0"/>
              <a:t>temperature</a:t>
            </a:r>
            <a:r>
              <a:rPr lang="en-CA" dirty="0"/>
              <a:t>, how would temperature connect to </a:t>
            </a:r>
            <a:r>
              <a:rPr lang="en-CA" b="1" i="1" dirty="0"/>
              <a:t>turbidity</a:t>
            </a:r>
            <a:r>
              <a:rPr lang="en-CA" dirty="0"/>
              <a:t>, how would turbidity connect to </a:t>
            </a:r>
            <a:r>
              <a:rPr lang="en-CA" b="1" i="1" dirty="0"/>
              <a:t>stream flow</a:t>
            </a:r>
            <a:r>
              <a:rPr lang="en-CA" dirty="0"/>
              <a:t>? How will these affect fish living in these environments? How will these fish affect ammonia levels?</a:t>
            </a:r>
            <a:br>
              <a:rPr lang="en-CA" dirty="0"/>
            </a:br>
            <a:endParaRPr lang="en-CA" dirty="0"/>
          </a:p>
          <a:p>
            <a:r>
              <a:rPr lang="en-CA" dirty="0"/>
              <a:t> </a:t>
            </a:r>
          </a:p>
        </p:txBody>
      </p:sp>
    </p:spTree>
    <p:extLst>
      <p:ext uri="{BB962C8B-B14F-4D97-AF65-F5344CB8AC3E}">
        <p14:creationId xmlns:p14="http://schemas.microsoft.com/office/powerpoint/2010/main" val="2707676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Connecting Factors</a:t>
            </a:r>
          </a:p>
        </p:txBody>
      </p:sp>
      <p:sp>
        <p:nvSpPr>
          <p:cNvPr id="3" name="Content Placeholder 2"/>
          <p:cNvSpPr>
            <a:spLocks noGrp="1"/>
          </p:cNvSpPr>
          <p:nvPr>
            <p:ph idx="1"/>
          </p:nvPr>
        </p:nvSpPr>
        <p:spPr>
          <a:xfrm>
            <a:off x="838200" y="1825625"/>
            <a:ext cx="10680290" cy="4351338"/>
          </a:xfrm>
        </p:spPr>
        <p:txBody>
          <a:bodyPr/>
          <a:lstStyle/>
          <a:p>
            <a:r>
              <a:rPr lang="en-CA" dirty="0"/>
              <a:t>How might </a:t>
            </a:r>
            <a:r>
              <a:rPr lang="en-CA" b="1" i="1" dirty="0"/>
              <a:t>dissolved oxygen </a:t>
            </a:r>
            <a:r>
              <a:rPr lang="en-CA" dirty="0"/>
              <a:t>connect to </a:t>
            </a:r>
            <a:r>
              <a:rPr lang="en-CA" b="1" i="1" dirty="0"/>
              <a:t>temperature</a:t>
            </a:r>
            <a:r>
              <a:rPr lang="en-CA" dirty="0"/>
              <a:t>, how would temperature connect to </a:t>
            </a:r>
            <a:r>
              <a:rPr lang="en-CA" b="1" i="1" dirty="0"/>
              <a:t>turbidity</a:t>
            </a:r>
            <a:r>
              <a:rPr lang="en-CA" dirty="0"/>
              <a:t>, how would turbidity connect to </a:t>
            </a:r>
            <a:r>
              <a:rPr lang="en-CA" b="1" i="1" dirty="0"/>
              <a:t>stream flow</a:t>
            </a:r>
            <a:r>
              <a:rPr lang="en-CA" dirty="0"/>
              <a:t>? How will these affect fish living in these environments? How will these fish affect ammonia levels?</a:t>
            </a:r>
            <a:br>
              <a:rPr lang="en-CA" dirty="0"/>
            </a:br>
            <a:endParaRPr lang="en-CA" dirty="0"/>
          </a:p>
          <a:p>
            <a:r>
              <a:rPr lang="en-CA" dirty="0"/>
              <a:t>Higher temperatures mean low DO, high temperatures also cause growth of algae, increasing turbidity. If the water is stagnant, algae grows faster. Waters will be low in oxygen (anoxic), which will cause death of aquatic life (fish) and their decay and waste releases ammonia causing more death combined with high temperatures.</a:t>
            </a:r>
          </a:p>
        </p:txBody>
      </p:sp>
    </p:spTree>
    <p:extLst>
      <p:ext uri="{BB962C8B-B14F-4D97-AF65-F5344CB8AC3E}">
        <p14:creationId xmlns:p14="http://schemas.microsoft.com/office/powerpoint/2010/main" val="239616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Connecting Factors</a:t>
            </a:r>
          </a:p>
        </p:txBody>
      </p:sp>
      <p:sp>
        <p:nvSpPr>
          <p:cNvPr id="3" name="Content Placeholder 2"/>
          <p:cNvSpPr>
            <a:spLocks noGrp="1"/>
          </p:cNvSpPr>
          <p:nvPr>
            <p:ph idx="1"/>
          </p:nvPr>
        </p:nvSpPr>
        <p:spPr>
          <a:xfrm>
            <a:off x="838200" y="1825624"/>
            <a:ext cx="10680290" cy="5032375"/>
          </a:xfrm>
        </p:spPr>
        <p:txBody>
          <a:bodyPr>
            <a:normAutofit fontScale="85000" lnSpcReduction="20000"/>
          </a:bodyPr>
          <a:lstStyle/>
          <a:p>
            <a:r>
              <a:rPr lang="en-CA" dirty="0"/>
              <a:t>How might </a:t>
            </a:r>
            <a:r>
              <a:rPr lang="en-CA" b="1" i="1" dirty="0"/>
              <a:t>dissolved oxygen </a:t>
            </a:r>
            <a:r>
              <a:rPr lang="en-CA" dirty="0"/>
              <a:t>connect to </a:t>
            </a:r>
            <a:r>
              <a:rPr lang="en-CA" b="1" i="1" dirty="0"/>
              <a:t>temperature</a:t>
            </a:r>
            <a:r>
              <a:rPr lang="en-CA" dirty="0"/>
              <a:t>, how would temperature connect to </a:t>
            </a:r>
            <a:r>
              <a:rPr lang="en-CA" b="1" i="1" dirty="0"/>
              <a:t>turbidity</a:t>
            </a:r>
            <a:r>
              <a:rPr lang="en-CA" dirty="0"/>
              <a:t>, how would turbidity connect to </a:t>
            </a:r>
            <a:r>
              <a:rPr lang="en-CA" b="1" i="1" dirty="0"/>
              <a:t>stream flow</a:t>
            </a:r>
            <a:r>
              <a:rPr lang="en-CA" dirty="0"/>
              <a:t>? How will these affect fish living in these environments? How will these fish affect ammonia levels?</a:t>
            </a:r>
            <a:br>
              <a:rPr lang="en-CA" dirty="0"/>
            </a:br>
            <a:endParaRPr lang="en-CA" dirty="0"/>
          </a:p>
          <a:p>
            <a:pPr marL="0" indent="0">
              <a:buNone/>
            </a:pPr>
            <a:r>
              <a:rPr lang="en-CA" dirty="0"/>
              <a:t>Colder temp = more dissolved oxygen (typically).</a:t>
            </a:r>
          </a:p>
          <a:p>
            <a:pPr marL="0" indent="0">
              <a:buNone/>
            </a:pPr>
            <a:r>
              <a:rPr lang="en-CA" dirty="0"/>
              <a:t>Temperature could influence the growth of organisms that may increase turbidity (algae)</a:t>
            </a:r>
          </a:p>
          <a:p>
            <a:pPr marL="0" indent="0">
              <a:buNone/>
            </a:pPr>
            <a:r>
              <a:rPr lang="en-CA" dirty="0"/>
              <a:t>Faster flowing water will carry more sediment downstream – therefore the water should be clearing if it’s been flowing for an extended period of time (less turbidity).</a:t>
            </a:r>
          </a:p>
          <a:p>
            <a:pPr marL="0" indent="0">
              <a:buNone/>
            </a:pPr>
            <a:r>
              <a:rPr lang="en-CA" dirty="0"/>
              <a:t>Greater stream flow could potentially carry away food sources for larger fish (therefore less fish in the location). </a:t>
            </a:r>
            <a:br>
              <a:rPr lang="en-CA" dirty="0"/>
            </a:br>
            <a:r>
              <a:rPr lang="en-CA" dirty="0"/>
              <a:t>Higher temperature – more turbidity due to growth of some organisms that may increase growth of fish (food source). </a:t>
            </a:r>
          </a:p>
          <a:p>
            <a:pPr marL="0" indent="0">
              <a:buNone/>
            </a:pPr>
            <a:r>
              <a:rPr lang="en-CA" dirty="0"/>
              <a:t>As fish die, or emit waste, this will increase ammonia levels potentially damaging other organisms.</a:t>
            </a:r>
          </a:p>
        </p:txBody>
      </p:sp>
    </p:spTree>
    <p:extLst>
      <p:ext uri="{BB962C8B-B14F-4D97-AF65-F5344CB8AC3E}">
        <p14:creationId xmlns:p14="http://schemas.microsoft.com/office/powerpoint/2010/main" val="3302494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704088"/>
            <a:ext cx="4994796" cy="1143000"/>
          </a:xfrm>
        </p:spPr>
        <p:txBody>
          <a:bodyPr/>
          <a:lstStyle/>
          <a:p>
            <a:r>
              <a:rPr lang="en-CA" dirty="0"/>
              <a:t>Wetlands</a:t>
            </a:r>
          </a:p>
        </p:txBody>
      </p:sp>
      <p:sp>
        <p:nvSpPr>
          <p:cNvPr id="3" name="Content Placeholder 2"/>
          <p:cNvSpPr>
            <a:spLocks noGrp="1"/>
          </p:cNvSpPr>
          <p:nvPr>
            <p:ph idx="1"/>
          </p:nvPr>
        </p:nvSpPr>
        <p:spPr>
          <a:xfrm>
            <a:off x="165100" y="1935480"/>
            <a:ext cx="7659092" cy="4922520"/>
          </a:xfrm>
        </p:spPr>
        <p:txBody>
          <a:bodyPr>
            <a:noAutofit/>
          </a:bodyPr>
          <a:lstStyle/>
          <a:p>
            <a:r>
              <a:rPr lang="en-CA" dirty="0"/>
              <a:t>Shallow fresh water bodies surrounded with water-tolerant vegetation are </a:t>
            </a:r>
            <a:r>
              <a:rPr lang="en-CA" b="1" dirty="0"/>
              <a:t>______________ ______________</a:t>
            </a:r>
            <a:r>
              <a:rPr lang="en-CA" dirty="0"/>
              <a:t>.</a:t>
            </a:r>
          </a:p>
          <a:p>
            <a:r>
              <a:rPr lang="en-CA" dirty="0"/>
              <a:t>Several types – </a:t>
            </a:r>
            <a:br>
              <a:rPr lang="en-CA" dirty="0"/>
            </a:br>
            <a:r>
              <a:rPr lang="en-CA" dirty="0"/>
              <a:t> </a:t>
            </a:r>
            <a:r>
              <a:rPr lang="en-CA" b="1" dirty="0"/>
              <a:t>marshes</a:t>
            </a:r>
            <a:r>
              <a:rPr lang="en-CA" dirty="0"/>
              <a:t> – </a:t>
            </a:r>
            <a:br>
              <a:rPr lang="en-CA" dirty="0"/>
            </a:br>
            <a:r>
              <a:rPr lang="en-CA" b="1" dirty="0"/>
              <a:t>swamps </a:t>
            </a:r>
            <a:r>
              <a:rPr lang="en-CA" dirty="0"/>
              <a:t>- </a:t>
            </a:r>
            <a:br>
              <a:rPr lang="en-CA" dirty="0"/>
            </a:br>
            <a:r>
              <a:rPr lang="en-CA" dirty="0"/>
              <a:t> </a:t>
            </a:r>
            <a:r>
              <a:rPr lang="en-CA" b="1" dirty="0"/>
              <a:t>bogs</a:t>
            </a:r>
            <a:r>
              <a:rPr lang="en-CA" dirty="0"/>
              <a:t> – </a:t>
            </a:r>
            <a:br>
              <a:rPr lang="en-CA" dirty="0"/>
            </a:br>
            <a:r>
              <a:rPr lang="en-CA" dirty="0"/>
              <a:t> </a:t>
            </a:r>
            <a:r>
              <a:rPr lang="en-CA" b="1" dirty="0"/>
              <a:t>fens </a:t>
            </a:r>
            <a:r>
              <a:rPr lang="en-CA" dirty="0"/>
              <a:t>–  </a:t>
            </a:r>
          </a:p>
        </p:txBody>
      </p:sp>
      <p:pic>
        <p:nvPicPr>
          <p:cNvPr id="3074" name="Picture 2" descr="http://travel.mongabay.com/us/alaska/600/gb5_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2396" y="1700809"/>
            <a:ext cx="2880320" cy="4320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4519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704088"/>
            <a:ext cx="4994796" cy="1143000"/>
          </a:xfrm>
        </p:spPr>
        <p:txBody>
          <a:bodyPr/>
          <a:lstStyle/>
          <a:p>
            <a:r>
              <a:rPr lang="en-CA" dirty="0"/>
              <a:t>Wetlands</a:t>
            </a:r>
          </a:p>
        </p:txBody>
      </p:sp>
      <p:sp>
        <p:nvSpPr>
          <p:cNvPr id="3" name="Content Placeholder 2"/>
          <p:cNvSpPr>
            <a:spLocks noGrp="1"/>
          </p:cNvSpPr>
          <p:nvPr>
            <p:ph idx="1"/>
          </p:nvPr>
        </p:nvSpPr>
        <p:spPr>
          <a:xfrm>
            <a:off x="165100" y="1935480"/>
            <a:ext cx="8559800" cy="4922520"/>
          </a:xfrm>
        </p:spPr>
        <p:txBody>
          <a:bodyPr>
            <a:noAutofit/>
          </a:bodyPr>
          <a:lstStyle/>
          <a:p>
            <a:r>
              <a:rPr lang="en-CA" dirty="0"/>
              <a:t>Shallow fresh water bodies surrounded with water-tolerant vegetation are </a:t>
            </a:r>
            <a:r>
              <a:rPr lang="en-CA" b="1" dirty="0"/>
              <a:t>freshwater wetlands</a:t>
            </a:r>
            <a:r>
              <a:rPr lang="en-CA" dirty="0"/>
              <a:t>.</a:t>
            </a:r>
          </a:p>
          <a:p>
            <a:r>
              <a:rPr lang="en-CA" dirty="0"/>
              <a:t>Several types – </a:t>
            </a:r>
            <a:br>
              <a:rPr lang="en-CA" dirty="0"/>
            </a:br>
            <a:r>
              <a:rPr lang="en-CA" dirty="0"/>
              <a:t> </a:t>
            </a:r>
            <a:r>
              <a:rPr lang="en-CA" b="1" dirty="0"/>
              <a:t>marshes</a:t>
            </a:r>
            <a:r>
              <a:rPr lang="en-CA" dirty="0"/>
              <a:t> (emergent vegetation) </a:t>
            </a:r>
            <a:br>
              <a:rPr lang="en-CA" dirty="0"/>
            </a:br>
            <a:r>
              <a:rPr lang="en-CA" dirty="0"/>
              <a:t> </a:t>
            </a:r>
            <a:r>
              <a:rPr lang="en-CA" b="1" dirty="0"/>
              <a:t>swamps </a:t>
            </a:r>
            <a:r>
              <a:rPr lang="en-CA" dirty="0"/>
              <a:t>(flooded areas – trees and shrubs submerged)</a:t>
            </a:r>
            <a:br>
              <a:rPr lang="en-CA" dirty="0"/>
            </a:br>
            <a:r>
              <a:rPr lang="en-CA" dirty="0"/>
              <a:t> </a:t>
            </a:r>
            <a:r>
              <a:rPr lang="en-CA" b="1" dirty="0"/>
              <a:t>bogs</a:t>
            </a:r>
            <a:r>
              <a:rPr lang="en-CA" dirty="0"/>
              <a:t> – acidic, wet areas dominated by sphagnum moss – anaerobic areas</a:t>
            </a:r>
            <a:br>
              <a:rPr lang="en-CA" dirty="0"/>
            </a:br>
            <a:r>
              <a:rPr lang="en-CA" dirty="0"/>
              <a:t> </a:t>
            </a:r>
            <a:r>
              <a:rPr lang="en-CA" b="1" dirty="0"/>
              <a:t>fens </a:t>
            </a:r>
            <a:r>
              <a:rPr lang="en-CA" dirty="0"/>
              <a:t>– less acidic, more productive and kept wet by ground water, run off, and precipitation.</a:t>
            </a:r>
          </a:p>
          <a:p>
            <a:pPr marL="0" indent="0">
              <a:buNone/>
            </a:pPr>
            <a:r>
              <a:rPr lang="en-CA" dirty="0"/>
              <a:t>Different types allow for different organism </a:t>
            </a:r>
            <a:r>
              <a:rPr lang="en-CA" b="1" dirty="0"/>
              <a:t>biodiversity</a:t>
            </a:r>
            <a:r>
              <a:rPr lang="en-CA" dirty="0"/>
              <a:t>!</a:t>
            </a:r>
          </a:p>
        </p:txBody>
      </p:sp>
      <p:pic>
        <p:nvPicPr>
          <p:cNvPr id="3074" name="Picture 2" descr="http://travel.mongabay.com/us/alaska/600/gb5_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2696" y="1675409"/>
            <a:ext cx="2880320" cy="4320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93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704088"/>
            <a:ext cx="7112000" cy="1143000"/>
          </a:xfrm>
        </p:spPr>
        <p:txBody>
          <a:bodyPr>
            <a:normAutofit/>
          </a:bodyPr>
          <a:lstStyle/>
          <a:p>
            <a:r>
              <a:rPr lang="en-CA" dirty="0"/>
              <a:t>Wetland - Riparian Areas</a:t>
            </a:r>
          </a:p>
        </p:txBody>
      </p:sp>
      <p:sp>
        <p:nvSpPr>
          <p:cNvPr id="3" name="Content Placeholder 2"/>
          <p:cNvSpPr>
            <a:spLocks noGrp="1"/>
          </p:cNvSpPr>
          <p:nvPr>
            <p:ph idx="1"/>
          </p:nvPr>
        </p:nvSpPr>
        <p:spPr>
          <a:xfrm>
            <a:off x="838200" y="1825625"/>
            <a:ext cx="7531100" cy="4351338"/>
          </a:xfrm>
        </p:spPr>
        <p:txBody>
          <a:bodyPr>
            <a:normAutofit lnSpcReduction="10000"/>
          </a:bodyPr>
          <a:lstStyle/>
          <a:p>
            <a:r>
              <a:rPr lang="en-CA" dirty="0"/>
              <a:t>_____________ ____________typically are areas of increased life on the edges of ponds, streams, lakes and rivers (very moist soil or high groundwater). They can sometimes look like smaller creeks and streams. And they are a midway point between uplands and the water.</a:t>
            </a:r>
          </a:p>
          <a:p>
            <a:endParaRPr lang="en-CA" dirty="0"/>
          </a:p>
          <a:p>
            <a:r>
              <a:rPr lang="en-CA" dirty="0"/>
              <a:t>They have increased life as they fit the needs of a diverse array of species (birds nesting, fish spawning, plants growing). Why are they important to animals?</a:t>
            </a:r>
          </a:p>
          <a:p>
            <a:pPr marL="0" indent="0">
              <a:buNone/>
            </a:pPr>
            <a:endParaRPr lang="en-CA" dirty="0"/>
          </a:p>
        </p:txBody>
      </p:sp>
      <p:pic>
        <p:nvPicPr>
          <p:cNvPr id="4" name="Picture 3"/>
          <p:cNvPicPr>
            <a:picLocks noChangeAspect="1"/>
          </p:cNvPicPr>
          <p:nvPr/>
        </p:nvPicPr>
        <p:blipFill>
          <a:blip r:embed="rId2"/>
          <a:stretch>
            <a:fillRect/>
          </a:stretch>
        </p:blipFill>
        <p:spPr>
          <a:xfrm>
            <a:off x="8606919" y="1275588"/>
            <a:ext cx="2877561" cy="4322439"/>
          </a:xfrm>
          <a:prstGeom prst="rect">
            <a:avLst/>
          </a:prstGeom>
        </p:spPr>
      </p:pic>
    </p:spTree>
    <p:extLst>
      <p:ext uri="{BB962C8B-B14F-4D97-AF65-F5344CB8AC3E}">
        <p14:creationId xmlns:p14="http://schemas.microsoft.com/office/powerpoint/2010/main" val="3979375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704088"/>
            <a:ext cx="7112000" cy="1143000"/>
          </a:xfrm>
        </p:spPr>
        <p:txBody>
          <a:bodyPr>
            <a:normAutofit/>
          </a:bodyPr>
          <a:lstStyle/>
          <a:p>
            <a:r>
              <a:rPr lang="en-CA" dirty="0"/>
              <a:t>Wetland - Riparian Areas</a:t>
            </a:r>
          </a:p>
        </p:txBody>
      </p:sp>
      <p:sp>
        <p:nvSpPr>
          <p:cNvPr id="3" name="Content Placeholder 2"/>
          <p:cNvSpPr>
            <a:spLocks noGrp="1"/>
          </p:cNvSpPr>
          <p:nvPr>
            <p:ph idx="1"/>
          </p:nvPr>
        </p:nvSpPr>
        <p:spPr>
          <a:xfrm>
            <a:off x="0" y="1825625"/>
            <a:ext cx="8369300" cy="4752156"/>
          </a:xfrm>
        </p:spPr>
        <p:txBody>
          <a:bodyPr>
            <a:normAutofit/>
          </a:bodyPr>
          <a:lstStyle/>
          <a:p>
            <a:r>
              <a:rPr lang="en-CA" b="1" u="sng" dirty="0"/>
              <a:t>Riparian Areas </a:t>
            </a:r>
            <a:r>
              <a:rPr lang="en-CA" dirty="0"/>
              <a:t>typically are areas of increased life on the edges of ponds, streams, lakes and rivers (very moist soil or high groundwater). They can sometimes look like smaller creeks and streams. And they are a midway point between uplands and the water.</a:t>
            </a:r>
          </a:p>
          <a:p>
            <a:endParaRPr lang="en-CA" dirty="0"/>
          </a:p>
          <a:p>
            <a:r>
              <a:rPr lang="en-CA" dirty="0"/>
              <a:t>They have increased life as they fit the needs of a diverse array of species (birds nesting, fish spawning, plants growing). Why are they important to animals?</a:t>
            </a:r>
          </a:p>
          <a:p>
            <a:pPr marL="0" indent="0">
              <a:buNone/>
            </a:pPr>
            <a:r>
              <a:rPr lang="en-CA" b="1" u="sng" dirty="0"/>
              <a:t>Biodiversity! These environments are vastly different than typical lake, river, or dry land ecosystems.</a:t>
            </a:r>
          </a:p>
          <a:p>
            <a:pPr marL="0" indent="0">
              <a:buNone/>
            </a:pPr>
            <a:endParaRPr lang="en-CA" dirty="0"/>
          </a:p>
          <a:p>
            <a:pPr marL="0" indent="0">
              <a:buNone/>
            </a:pPr>
            <a:endParaRPr lang="en-CA" dirty="0"/>
          </a:p>
        </p:txBody>
      </p:sp>
      <p:pic>
        <p:nvPicPr>
          <p:cNvPr id="4" name="Picture 3"/>
          <p:cNvPicPr>
            <a:picLocks noChangeAspect="1"/>
          </p:cNvPicPr>
          <p:nvPr/>
        </p:nvPicPr>
        <p:blipFill>
          <a:blip r:embed="rId2"/>
          <a:stretch>
            <a:fillRect/>
          </a:stretch>
        </p:blipFill>
        <p:spPr>
          <a:xfrm>
            <a:off x="8606919" y="1275588"/>
            <a:ext cx="2877561" cy="4322439"/>
          </a:xfrm>
          <a:prstGeom prst="rect">
            <a:avLst/>
          </a:prstGeom>
        </p:spPr>
      </p:pic>
    </p:spTree>
    <p:extLst>
      <p:ext uri="{BB962C8B-B14F-4D97-AF65-F5344CB8AC3E}">
        <p14:creationId xmlns:p14="http://schemas.microsoft.com/office/powerpoint/2010/main" val="2064808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4088"/>
            <a:ext cx="5041776" cy="1143000"/>
          </a:xfrm>
        </p:spPr>
        <p:txBody>
          <a:bodyPr/>
          <a:lstStyle/>
          <a:p>
            <a:r>
              <a:rPr lang="en-CA" dirty="0"/>
              <a:t>Riparian Areas</a:t>
            </a:r>
          </a:p>
        </p:txBody>
      </p:sp>
      <p:sp>
        <p:nvSpPr>
          <p:cNvPr id="3" name="Content Placeholder 2"/>
          <p:cNvSpPr>
            <a:spLocks noGrp="1"/>
          </p:cNvSpPr>
          <p:nvPr>
            <p:ph idx="1"/>
          </p:nvPr>
        </p:nvSpPr>
        <p:spPr>
          <a:xfrm>
            <a:off x="838200" y="1825625"/>
            <a:ext cx="7531100" cy="4351338"/>
          </a:xfrm>
        </p:spPr>
        <p:txBody>
          <a:bodyPr>
            <a:normAutofit/>
          </a:bodyPr>
          <a:lstStyle/>
          <a:p>
            <a:r>
              <a:rPr lang="en-CA" dirty="0"/>
              <a:t>These can be _______________, _______________ or _______________.</a:t>
            </a:r>
            <a:endParaRPr lang="en-CA" b="1" dirty="0"/>
          </a:p>
          <a:p>
            <a:r>
              <a:rPr lang="en-CA" dirty="0"/>
              <a:t>Wetlands provide still water sources for wildlife, and can also hold excess floodwater or even pollutants as they prevent/trap them from extending to other major water systems.</a:t>
            </a:r>
          </a:p>
          <a:p>
            <a:r>
              <a:rPr lang="en-CA" dirty="0"/>
              <a:t>Wetlands are like sponges – they absorb a bunch of water! Why is this good?</a:t>
            </a:r>
          </a:p>
          <a:p>
            <a:pPr marL="0" indent="0">
              <a:buNone/>
            </a:pPr>
            <a:endParaRPr lang="en-CA" dirty="0"/>
          </a:p>
        </p:txBody>
      </p:sp>
      <p:pic>
        <p:nvPicPr>
          <p:cNvPr id="4" name="Picture 3"/>
          <p:cNvPicPr>
            <a:picLocks noChangeAspect="1"/>
          </p:cNvPicPr>
          <p:nvPr/>
        </p:nvPicPr>
        <p:blipFill>
          <a:blip r:embed="rId2"/>
          <a:stretch>
            <a:fillRect/>
          </a:stretch>
        </p:blipFill>
        <p:spPr>
          <a:xfrm>
            <a:off x="8606919" y="1275588"/>
            <a:ext cx="2877561" cy="4322439"/>
          </a:xfrm>
          <a:prstGeom prst="rect">
            <a:avLst/>
          </a:prstGeom>
        </p:spPr>
      </p:pic>
    </p:spTree>
    <p:extLst>
      <p:ext uri="{BB962C8B-B14F-4D97-AF65-F5344CB8AC3E}">
        <p14:creationId xmlns:p14="http://schemas.microsoft.com/office/powerpoint/2010/main" val="670513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4088"/>
            <a:ext cx="5041776" cy="1143000"/>
          </a:xfrm>
        </p:spPr>
        <p:txBody>
          <a:bodyPr/>
          <a:lstStyle/>
          <a:p>
            <a:r>
              <a:rPr lang="en-CA" dirty="0"/>
              <a:t>Riparian Areas</a:t>
            </a:r>
          </a:p>
        </p:txBody>
      </p:sp>
      <p:sp>
        <p:nvSpPr>
          <p:cNvPr id="3" name="Content Placeholder 2"/>
          <p:cNvSpPr>
            <a:spLocks noGrp="1"/>
          </p:cNvSpPr>
          <p:nvPr>
            <p:ph idx="1"/>
          </p:nvPr>
        </p:nvSpPr>
        <p:spPr>
          <a:xfrm>
            <a:off x="838200" y="1825625"/>
            <a:ext cx="7531100" cy="4351338"/>
          </a:xfrm>
        </p:spPr>
        <p:txBody>
          <a:bodyPr>
            <a:normAutofit lnSpcReduction="10000"/>
          </a:bodyPr>
          <a:lstStyle/>
          <a:p>
            <a:r>
              <a:rPr lang="en-CA" dirty="0"/>
              <a:t>These can be </a:t>
            </a:r>
            <a:r>
              <a:rPr lang="en-CA" b="1" u="sng" dirty="0"/>
              <a:t>permanent, semi-permanent or ephemeral</a:t>
            </a:r>
            <a:r>
              <a:rPr lang="en-CA" dirty="0"/>
              <a:t>.</a:t>
            </a:r>
            <a:endParaRPr lang="en-CA" b="1" dirty="0"/>
          </a:p>
          <a:p>
            <a:r>
              <a:rPr lang="en-CA" dirty="0"/>
              <a:t>Wetlands provide still water sources for wildlife, and can also hold excess floodwater or even pollutants as they prevent/trap them from extending to other major water systems.</a:t>
            </a:r>
          </a:p>
          <a:p>
            <a:r>
              <a:rPr lang="en-CA" dirty="0"/>
              <a:t>Wetlands are like sponges – they absorb a bunch of water! Why is this good?</a:t>
            </a:r>
          </a:p>
          <a:p>
            <a:pPr marL="0" indent="0">
              <a:buNone/>
            </a:pPr>
            <a:r>
              <a:rPr lang="en-CA" b="1" u="sng" dirty="0"/>
              <a:t>Significant in city planning – while the ground may be subject to shifting – it also prevents or limits flooding in basements.</a:t>
            </a:r>
          </a:p>
          <a:p>
            <a:pPr marL="0" indent="0">
              <a:buNone/>
            </a:pPr>
            <a:endParaRPr lang="en-CA" dirty="0"/>
          </a:p>
        </p:txBody>
      </p:sp>
      <p:pic>
        <p:nvPicPr>
          <p:cNvPr id="4" name="Picture 3"/>
          <p:cNvPicPr>
            <a:picLocks noChangeAspect="1"/>
          </p:cNvPicPr>
          <p:nvPr/>
        </p:nvPicPr>
        <p:blipFill>
          <a:blip r:embed="rId2"/>
          <a:stretch>
            <a:fillRect/>
          </a:stretch>
        </p:blipFill>
        <p:spPr>
          <a:xfrm>
            <a:off x="8606919" y="1275588"/>
            <a:ext cx="2877561" cy="4322439"/>
          </a:xfrm>
          <a:prstGeom prst="rect">
            <a:avLst/>
          </a:prstGeom>
        </p:spPr>
      </p:pic>
    </p:spTree>
    <p:extLst>
      <p:ext uri="{BB962C8B-B14F-4D97-AF65-F5344CB8AC3E}">
        <p14:creationId xmlns:p14="http://schemas.microsoft.com/office/powerpoint/2010/main" val="1869320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Oligotrophic/Eutrophic</a:t>
            </a:r>
            <a:br>
              <a:rPr lang="en-CA" dirty="0"/>
            </a:br>
            <a:r>
              <a:rPr lang="en-CA" sz="2400" dirty="0"/>
              <a:t>Both are found in SK – treatment and management of each vary.</a:t>
            </a:r>
            <a:endParaRPr lang="en-CA" dirty="0"/>
          </a:p>
        </p:txBody>
      </p:sp>
      <p:sp>
        <p:nvSpPr>
          <p:cNvPr id="3" name="Content Placeholder 2"/>
          <p:cNvSpPr>
            <a:spLocks noGrp="1"/>
          </p:cNvSpPr>
          <p:nvPr>
            <p:ph idx="1"/>
          </p:nvPr>
        </p:nvSpPr>
        <p:spPr>
          <a:xfrm>
            <a:off x="622300" y="1973580"/>
            <a:ext cx="6275040" cy="4389120"/>
          </a:xfrm>
        </p:spPr>
        <p:txBody>
          <a:bodyPr>
            <a:normAutofit lnSpcReduction="10000"/>
          </a:bodyPr>
          <a:lstStyle/>
          <a:p>
            <a:r>
              <a:rPr lang="en-CA" b="1" dirty="0"/>
              <a:t>______________</a:t>
            </a:r>
            <a:r>
              <a:rPr lang="en-CA" dirty="0"/>
              <a:t> – nutrient-poor (minimal algae/plant life). Deep limnetic zone as a result with minimal turbidity.</a:t>
            </a:r>
          </a:p>
          <a:p>
            <a:r>
              <a:rPr lang="en-CA" b="1" dirty="0"/>
              <a:t>______________</a:t>
            </a:r>
            <a:r>
              <a:rPr lang="en-CA" dirty="0"/>
              <a:t> – nutrient-rich (lots of plant-life) – in these, the algae increase turbidity, but absorb a lot of the light – increasing the temperature of the water by releasing heat. Since they block light for plants below, these dead plants accumulate in the benthic zone – making the water body shallower.	</a:t>
            </a:r>
          </a:p>
          <a:p>
            <a:endParaRPr lang="en-CA" dirty="0"/>
          </a:p>
        </p:txBody>
      </p:sp>
      <p:pic>
        <p:nvPicPr>
          <p:cNvPr id="5" name="Picture 4"/>
          <p:cNvPicPr>
            <a:picLocks noChangeAspect="1"/>
          </p:cNvPicPr>
          <p:nvPr/>
        </p:nvPicPr>
        <p:blipFill>
          <a:blip r:embed="rId2"/>
          <a:stretch>
            <a:fillRect/>
          </a:stretch>
        </p:blipFill>
        <p:spPr>
          <a:xfrm>
            <a:off x="9544050" y="316230"/>
            <a:ext cx="2400300" cy="3314700"/>
          </a:xfrm>
          <a:prstGeom prst="rect">
            <a:avLst/>
          </a:prstGeom>
        </p:spPr>
      </p:pic>
      <p:pic>
        <p:nvPicPr>
          <p:cNvPr id="6" name="Picture 5"/>
          <p:cNvPicPr>
            <a:picLocks noChangeAspect="1"/>
          </p:cNvPicPr>
          <p:nvPr/>
        </p:nvPicPr>
        <p:blipFill>
          <a:blip r:embed="rId3"/>
          <a:stretch>
            <a:fillRect/>
          </a:stretch>
        </p:blipFill>
        <p:spPr>
          <a:xfrm>
            <a:off x="6897340" y="3048000"/>
            <a:ext cx="2400300" cy="3314700"/>
          </a:xfrm>
          <a:prstGeom prst="rect">
            <a:avLst/>
          </a:prstGeom>
        </p:spPr>
      </p:pic>
    </p:spTree>
    <p:extLst>
      <p:ext uri="{BB962C8B-B14F-4D97-AF65-F5344CB8AC3E}">
        <p14:creationId xmlns:p14="http://schemas.microsoft.com/office/powerpoint/2010/main" val="2114680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Oligotrophic/Eutrophic</a:t>
            </a:r>
          </a:p>
        </p:txBody>
      </p:sp>
      <p:sp>
        <p:nvSpPr>
          <p:cNvPr id="3" name="Content Placeholder 2"/>
          <p:cNvSpPr>
            <a:spLocks noGrp="1"/>
          </p:cNvSpPr>
          <p:nvPr>
            <p:ph idx="1"/>
          </p:nvPr>
        </p:nvSpPr>
        <p:spPr>
          <a:xfrm>
            <a:off x="622300" y="1973580"/>
            <a:ext cx="6275040" cy="4389120"/>
          </a:xfrm>
        </p:spPr>
        <p:txBody>
          <a:bodyPr>
            <a:normAutofit lnSpcReduction="10000"/>
          </a:bodyPr>
          <a:lstStyle/>
          <a:p>
            <a:r>
              <a:rPr lang="en-CA" b="1" dirty="0"/>
              <a:t>Oligotrophic</a:t>
            </a:r>
            <a:r>
              <a:rPr lang="en-CA" dirty="0"/>
              <a:t> – nutrient-poor (minimal algae/plant life). Deep limnetic zone as a result with minimal turbidity.</a:t>
            </a:r>
          </a:p>
          <a:p>
            <a:r>
              <a:rPr lang="en-CA" b="1" dirty="0"/>
              <a:t>Eutrophic</a:t>
            </a:r>
            <a:r>
              <a:rPr lang="en-CA" dirty="0"/>
              <a:t> – nutrient-rich (lots of plant-life) – in these, the algae increase turbidity, but absorb a lot of the light – increasing the temperature of the water by releasing heat. Since they block light for plants below, these dead plants accumulate in the benthic zone – making the water body shallower.	</a:t>
            </a:r>
          </a:p>
          <a:p>
            <a:endParaRPr lang="en-CA" dirty="0"/>
          </a:p>
        </p:txBody>
      </p:sp>
      <p:pic>
        <p:nvPicPr>
          <p:cNvPr id="5" name="Picture 4"/>
          <p:cNvPicPr>
            <a:picLocks noChangeAspect="1"/>
          </p:cNvPicPr>
          <p:nvPr/>
        </p:nvPicPr>
        <p:blipFill>
          <a:blip r:embed="rId2"/>
          <a:stretch>
            <a:fillRect/>
          </a:stretch>
        </p:blipFill>
        <p:spPr>
          <a:xfrm>
            <a:off x="9544050" y="316230"/>
            <a:ext cx="2400300" cy="3314700"/>
          </a:xfrm>
          <a:prstGeom prst="rect">
            <a:avLst/>
          </a:prstGeom>
        </p:spPr>
      </p:pic>
      <p:pic>
        <p:nvPicPr>
          <p:cNvPr id="6" name="Picture 5"/>
          <p:cNvPicPr>
            <a:picLocks noChangeAspect="1"/>
          </p:cNvPicPr>
          <p:nvPr/>
        </p:nvPicPr>
        <p:blipFill>
          <a:blip r:embed="rId3"/>
          <a:stretch>
            <a:fillRect/>
          </a:stretch>
        </p:blipFill>
        <p:spPr>
          <a:xfrm>
            <a:off x="6897340" y="3048000"/>
            <a:ext cx="2400300" cy="3314700"/>
          </a:xfrm>
          <a:prstGeom prst="rect">
            <a:avLst/>
          </a:prstGeom>
        </p:spPr>
      </p:pic>
    </p:spTree>
    <p:extLst>
      <p:ext uri="{BB962C8B-B14F-4D97-AF65-F5344CB8AC3E}">
        <p14:creationId xmlns:p14="http://schemas.microsoft.com/office/powerpoint/2010/main" val="2014246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Different locations in SK</a:t>
            </a:r>
            <a:br>
              <a:rPr lang="en-CA" dirty="0"/>
            </a:br>
            <a:r>
              <a:rPr lang="en-CA" sz="2400" dirty="0"/>
              <a:t>Pictured below is Buffalo Pound and McLennan Lake, SK</a:t>
            </a:r>
            <a:endParaRPr lang="en-CA" dirty="0"/>
          </a:p>
        </p:txBody>
      </p:sp>
      <p:sp>
        <p:nvSpPr>
          <p:cNvPr id="3" name="Content Placeholder 2"/>
          <p:cNvSpPr>
            <a:spLocks noGrp="1"/>
          </p:cNvSpPr>
          <p:nvPr>
            <p:ph idx="1"/>
          </p:nvPr>
        </p:nvSpPr>
        <p:spPr>
          <a:xfrm>
            <a:off x="279401" y="1825624"/>
            <a:ext cx="11356974" cy="4727575"/>
          </a:xfrm>
        </p:spPr>
        <p:txBody>
          <a:bodyPr/>
          <a:lstStyle/>
          <a:p>
            <a:r>
              <a:rPr lang="en-CA" dirty="0"/>
              <a:t>When considering how to protect watersheds and surface water quality we need to be aware of the contents and characteristics of water bodies.</a:t>
            </a:r>
          </a:p>
          <a:p>
            <a:r>
              <a:rPr lang="en-CA" dirty="0"/>
              <a:t>Different problems can affect both.</a:t>
            </a:r>
          </a:p>
          <a:p>
            <a:r>
              <a:rPr lang="en-CA" dirty="0"/>
              <a:t>How might we fix a “problem” in B-Pound or Moose Jaw River given what we know? What is a problem – think of our steps to enviro policy.</a:t>
            </a:r>
          </a:p>
          <a:p>
            <a:pPr marL="0" indent="0">
              <a:buNone/>
            </a:pPr>
            <a:endParaRPr lang="en-CA" dirty="0"/>
          </a:p>
        </p:txBody>
      </p:sp>
      <p:pic>
        <p:nvPicPr>
          <p:cNvPr id="4" name="Picture 3"/>
          <p:cNvPicPr>
            <a:picLocks noChangeAspect="1"/>
          </p:cNvPicPr>
          <p:nvPr/>
        </p:nvPicPr>
        <p:blipFill>
          <a:blip r:embed="rId2"/>
          <a:stretch>
            <a:fillRect/>
          </a:stretch>
        </p:blipFill>
        <p:spPr>
          <a:xfrm>
            <a:off x="7305559" y="4189411"/>
            <a:ext cx="4749916" cy="2668589"/>
          </a:xfrm>
          <a:prstGeom prst="rect">
            <a:avLst/>
          </a:prstGeom>
        </p:spPr>
      </p:pic>
      <p:pic>
        <p:nvPicPr>
          <p:cNvPr id="5" name="Picture 4"/>
          <p:cNvPicPr>
            <a:picLocks noChangeAspect="1"/>
          </p:cNvPicPr>
          <p:nvPr/>
        </p:nvPicPr>
        <p:blipFill>
          <a:blip r:embed="rId3"/>
          <a:stretch>
            <a:fillRect/>
          </a:stretch>
        </p:blipFill>
        <p:spPr>
          <a:xfrm>
            <a:off x="152400" y="4189411"/>
            <a:ext cx="3775152" cy="2579687"/>
          </a:xfrm>
          <a:prstGeom prst="rect">
            <a:avLst/>
          </a:prstGeom>
        </p:spPr>
      </p:pic>
      <p:sp>
        <p:nvSpPr>
          <p:cNvPr id="6" name="TextBox 5"/>
          <p:cNvSpPr txBox="1"/>
          <p:nvPr/>
        </p:nvSpPr>
        <p:spPr>
          <a:xfrm>
            <a:off x="4054553" y="5181600"/>
            <a:ext cx="3006647" cy="1200329"/>
          </a:xfrm>
          <a:prstGeom prst="rect">
            <a:avLst/>
          </a:prstGeom>
          <a:noFill/>
        </p:spPr>
        <p:txBody>
          <a:bodyPr wrap="square" rtlCol="0">
            <a:spAutoFit/>
          </a:bodyPr>
          <a:lstStyle/>
          <a:p>
            <a:r>
              <a:rPr lang="en-CA" sz="2400" dirty="0">
                <a:sym typeface="Wingdings" panose="05000000000000000000" pitchFamily="2" charset="2"/>
              </a:rPr>
              <a:t> </a:t>
            </a:r>
            <a:r>
              <a:rPr lang="en-CA" sz="2400" dirty="0"/>
              <a:t>Eutrophic</a:t>
            </a:r>
            <a:br>
              <a:rPr lang="en-CA" sz="2400" dirty="0"/>
            </a:br>
            <a:r>
              <a:rPr lang="en-CA" sz="2400" dirty="0"/>
              <a:t> 		Oligotrophic</a:t>
            </a:r>
            <a:r>
              <a:rPr lang="en-CA" sz="2400" dirty="0">
                <a:sym typeface="Wingdings" panose="05000000000000000000" pitchFamily="2" charset="2"/>
              </a:rPr>
              <a:t></a:t>
            </a:r>
            <a:endParaRPr lang="en-CA" sz="2400" dirty="0"/>
          </a:p>
        </p:txBody>
      </p:sp>
    </p:spTree>
    <p:extLst>
      <p:ext uri="{BB962C8B-B14F-4D97-AF65-F5344CB8AC3E}">
        <p14:creationId xmlns:p14="http://schemas.microsoft.com/office/powerpoint/2010/main" val="213945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Different locations in SK</a:t>
            </a:r>
            <a:br>
              <a:rPr lang="en-CA" dirty="0"/>
            </a:br>
            <a:r>
              <a:rPr lang="en-CA" sz="2400" dirty="0"/>
              <a:t>Pictured below is Buffalo Pound and McLennan Lake, SK</a:t>
            </a:r>
            <a:endParaRPr lang="en-CA" dirty="0"/>
          </a:p>
        </p:txBody>
      </p:sp>
      <p:sp>
        <p:nvSpPr>
          <p:cNvPr id="3" name="Content Placeholder 2"/>
          <p:cNvSpPr>
            <a:spLocks noGrp="1"/>
          </p:cNvSpPr>
          <p:nvPr>
            <p:ph idx="1"/>
          </p:nvPr>
        </p:nvSpPr>
        <p:spPr>
          <a:xfrm>
            <a:off x="279401" y="1470024"/>
            <a:ext cx="11356974" cy="4727575"/>
          </a:xfrm>
        </p:spPr>
        <p:txBody>
          <a:bodyPr/>
          <a:lstStyle/>
          <a:p>
            <a:r>
              <a:rPr lang="en-CA" dirty="0"/>
              <a:t>When considering how to protect watersheds and surface water quality we need to be aware of the contents and characteristics of water bodies.</a:t>
            </a:r>
          </a:p>
          <a:p>
            <a:r>
              <a:rPr lang="en-CA" dirty="0"/>
              <a:t>Different problems can affect both.</a:t>
            </a:r>
          </a:p>
          <a:p>
            <a:r>
              <a:rPr lang="en-CA" dirty="0"/>
              <a:t>How might we fix a “problem” in B-Pound or Moose Jaw River given what we know? What is a problem – think of our steps to enviro policy.</a:t>
            </a:r>
          </a:p>
          <a:p>
            <a:r>
              <a:rPr lang="en-CA" dirty="0"/>
              <a:t>Plants! Help prevent runoff by absorbing or slowing the flow of nutrients!</a:t>
            </a:r>
          </a:p>
          <a:p>
            <a:pPr marL="0" indent="0">
              <a:buNone/>
            </a:pPr>
            <a:endParaRPr lang="en-CA" dirty="0"/>
          </a:p>
        </p:txBody>
      </p:sp>
      <p:pic>
        <p:nvPicPr>
          <p:cNvPr id="4" name="Picture 3"/>
          <p:cNvPicPr>
            <a:picLocks noChangeAspect="1"/>
          </p:cNvPicPr>
          <p:nvPr/>
        </p:nvPicPr>
        <p:blipFill>
          <a:blip r:embed="rId2"/>
          <a:stretch>
            <a:fillRect/>
          </a:stretch>
        </p:blipFill>
        <p:spPr>
          <a:xfrm>
            <a:off x="7305559" y="4189411"/>
            <a:ext cx="4749916" cy="2668589"/>
          </a:xfrm>
          <a:prstGeom prst="rect">
            <a:avLst/>
          </a:prstGeom>
        </p:spPr>
      </p:pic>
      <p:pic>
        <p:nvPicPr>
          <p:cNvPr id="5" name="Picture 4"/>
          <p:cNvPicPr>
            <a:picLocks noChangeAspect="1"/>
          </p:cNvPicPr>
          <p:nvPr/>
        </p:nvPicPr>
        <p:blipFill>
          <a:blip r:embed="rId3"/>
          <a:stretch>
            <a:fillRect/>
          </a:stretch>
        </p:blipFill>
        <p:spPr>
          <a:xfrm>
            <a:off x="152400" y="4189411"/>
            <a:ext cx="3775152" cy="2579687"/>
          </a:xfrm>
          <a:prstGeom prst="rect">
            <a:avLst/>
          </a:prstGeom>
        </p:spPr>
      </p:pic>
      <p:sp>
        <p:nvSpPr>
          <p:cNvPr id="6" name="TextBox 5"/>
          <p:cNvSpPr txBox="1"/>
          <p:nvPr/>
        </p:nvSpPr>
        <p:spPr>
          <a:xfrm>
            <a:off x="4054553" y="5181600"/>
            <a:ext cx="3006647" cy="1200329"/>
          </a:xfrm>
          <a:prstGeom prst="rect">
            <a:avLst/>
          </a:prstGeom>
          <a:noFill/>
        </p:spPr>
        <p:txBody>
          <a:bodyPr wrap="square" rtlCol="0">
            <a:spAutoFit/>
          </a:bodyPr>
          <a:lstStyle/>
          <a:p>
            <a:r>
              <a:rPr lang="en-CA" sz="2400" dirty="0">
                <a:sym typeface="Wingdings" panose="05000000000000000000" pitchFamily="2" charset="2"/>
              </a:rPr>
              <a:t> </a:t>
            </a:r>
            <a:r>
              <a:rPr lang="en-CA" sz="2400" dirty="0"/>
              <a:t>Eutrophic</a:t>
            </a:r>
            <a:br>
              <a:rPr lang="en-CA" sz="2400" dirty="0"/>
            </a:br>
            <a:r>
              <a:rPr lang="en-CA" sz="2400" dirty="0"/>
              <a:t> 		Oligotrophic</a:t>
            </a:r>
            <a:r>
              <a:rPr lang="en-CA" sz="2400" dirty="0">
                <a:sym typeface="Wingdings" panose="05000000000000000000" pitchFamily="2" charset="2"/>
              </a:rPr>
              <a:t></a:t>
            </a:r>
            <a:endParaRPr lang="en-CA" sz="2400" dirty="0"/>
          </a:p>
        </p:txBody>
      </p:sp>
    </p:spTree>
    <p:extLst>
      <p:ext uri="{BB962C8B-B14F-4D97-AF65-F5344CB8AC3E}">
        <p14:creationId xmlns:p14="http://schemas.microsoft.com/office/powerpoint/2010/main" val="862340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Crude Power</a:t>
            </a:r>
          </a:p>
        </p:txBody>
      </p:sp>
      <p:sp>
        <p:nvSpPr>
          <p:cNvPr id="3" name="Content Placeholder 2"/>
          <p:cNvSpPr>
            <a:spLocks noGrp="1"/>
          </p:cNvSpPr>
          <p:nvPr>
            <p:ph idx="1"/>
          </p:nvPr>
        </p:nvSpPr>
        <p:spPr>
          <a:xfrm>
            <a:off x="406400" y="1825624"/>
            <a:ext cx="11531600" cy="4740275"/>
          </a:xfrm>
        </p:spPr>
        <p:txBody>
          <a:bodyPr/>
          <a:lstStyle/>
          <a:p>
            <a:r>
              <a:rPr lang="en-CA" dirty="0"/>
              <a:t>Revisiting Effects of Oil Industry (start at - 23:40):</a:t>
            </a:r>
          </a:p>
          <a:p>
            <a:pPr marL="0" indent="0">
              <a:buNone/>
            </a:pPr>
            <a:r>
              <a:rPr lang="en-CA" dirty="0">
                <a:hlinkClick r:id="rId2"/>
              </a:rPr>
              <a:t>https://vimeo.com/236919138</a:t>
            </a:r>
            <a:r>
              <a:rPr lang="en-CA" dirty="0"/>
              <a:t> </a:t>
            </a:r>
          </a:p>
          <a:p>
            <a:r>
              <a:rPr lang="en-CA" dirty="0"/>
              <a:t>What points stand out?</a:t>
            </a:r>
          </a:p>
          <a:p>
            <a:endParaRPr lang="en-CA" dirty="0"/>
          </a:p>
          <a:p>
            <a:endParaRPr lang="en-CA" dirty="0"/>
          </a:p>
          <a:p>
            <a:r>
              <a:rPr lang="en-CA" dirty="0"/>
              <a:t>Why is taking into account First Nation’s perspectives specifically important in Canada philosophically?</a:t>
            </a:r>
          </a:p>
          <a:p>
            <a:endParaRPr lang="en-CA" dirty="0"/>
          </a:p>
          <a:p>
            <a:r>
              <a:rPr lang="en-CA" dirty="0"/>
              <a:t>How does this connect to things like the Keystone Pipeline?</a:t>
            </a:r>
          </a:p>
        </p:txBody>
      </p:sp>
    </p:spTree>
    <p:extLst>
      <p:ext uri="{BB962C8B-B14F-4D97-AF65-F5344CB8AC3E}">
        <p14:creationId xmlns:p14="http://schemas.microsoft.com/office/powerpoint/2010/main" val="1558447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Maintaining Water</a:t>
            </a:r>
          </a:p>
        </p:txBody>
      </p:sp>
      <p:sp>
        <p:nvSpPr>
          <p:cNvPr id="3" name="Content Placeholder 2"/>
          <p:cNvSpPr>
            <a:spLocks noGrp="1"/>
          </p:cNvSpPr>
          <p:nvPr>
            <p:ph idx="1"/>
          </p:nvPr>
        </p:nvSpPr>
        <p:spPr/>
        <p:txBody>
          <a:bodyPr>
            <a:normAutofit fontScale="47500" lnSpcReduction="20000"/>
          </a:bodyPr>
          <a:lstStyle/>
          <a:p>
            <a:r>
              <a:rPr lang="en-US" dirty="0"/>
              <a:t>(a)	Analyze emerging health challenges such as the spread of disease, mercury in fish, blue-green algae and E. coli in drinking water that result from changes to the condition of aquatic systems. ((STSE, K)</a:t>
            </a:r>
          </a:p>
          <a:p>
            <a:r>
              <a:rPr lang="en-US" dirty="0"/>
              <a:t>(b)	Analyze the rationale for developing and enforcing water quality standards such as the Saskatchewan Surface Water Quality Objectives and the Canadian Water Quality Index and legislation such as the Canada Water Act and the International River Improvements Act. ((STSE, K)</a:t>
            </a:r>
          </a:p>
          <a:p>
            <a:r>
              <a:rPr lang="en-US" dirty="0"/>
              <a:t>(c)	Examine how individuals, organizations (e.g., watershed associations), First Nations and government agencies (e.g. Saskatchewan Water Security Agency) work to ensure clean and abundant water through producing water regulations and allocation policies. ((K, STSE)</a:t>
            </a:r>
          </a:p>
          <a:p>
            <a:r>
              <a:rPr lang="en-US" dirty="0"/>
              <a:t>(d)	Assess how irrigation projects affect food production, water availability, soil salinization and groundwater. ((STSE)</a:t>
            </a:r>
          </a:p>
          <a:p>
            <a:r>
              <a:rPr lang="en-US" dirty="0"/>
              <a:t>(e)	Describe the operation and effectiveness of technologies and processes developed to protect drinking water sources locally and globally. ((K, STSE)</a:t>
            </a:r>
          </a:p>
          <a:p>
            <a:r>
              <a:rPr lang="en-US" dirty="0"/>
              <a:t>(f)	Analyze the impacts of point source and non-point source pollution on humans and aquatic systems. ((STSE, K, A)</a:t>
            </a:r>
          </a:p>
          <a:p>
            <a:r>
              <a:rPr lang="en-US" dirty="0"/>
              <a:t>(g)	Research the sources, effects, and management and mitigation strategies of contaminants such as pathogens, organic matter, heavy metals, sediment, heat, petrochemicals and inorganic chemicals such as pesticides in aquatic and/or marine ecosystems. ((STSE, A)</a:t>
            </a:r>
          </a:p>
          <a:p>
            <a:r>
              <a:rPr lang="en-US" dirty="0"/>
              <a:t>(h)	Investigate how human activities (e.g., overfishing, photo- degradation of plastic waste, shipping, coastal development and offshore extraction of oil and minerals) impact marine ecosystems (e.g., coral reef degradation, introduction of invasive species and reduced fish populations). ((STSE, A)</a:t>
            </a:r>
          </a:p>
          <a:p>
            <a:r>
              <a:rPr lang="en-US" dirty="0"/>
              <a:t>(</a:t>
            </a:r>
            <a:r>
              <a:rPr lang="en-US" dirty="0" err="1"/>
              <a:t>i</a:t>
            </a:r>
            <a:r>
              <a:rPr lang="en-US" dirty="0"/>
              <a:t>)	Investigate the role of muskeg and moss in water filtration and food preservation for First Nations and Métis and other communities. ((K, STSE, A)</a:t>
            </a:r>
          </a:p>
          <a:p>
            <a:r>
              <a:rPr lang="en-US" dirty="0"/>
              <a:t>(j)	Research advances in technologies such as desalinization plants, water treatment plants and home water filtrations systems, which are designed to maintain and improve water quality. ((K, STSE, A)</a:t>
            </a:r>
          </a:p>
          <a:p>
            <a:r>
              <a:rPr lang="en-US" dirty="0"/>
              <a:t>(k)	Design a system of source water protection for a community`s drinking water recognizing the precautionary principle ((STSE, A, S)</a:t>
            </a:r>
            <a:endParaRPr lang="en-CA" dirty="0"/>
          </a:p>
        </p:txBody>
      </p:sp>
    </p:spTree>
    <p:extLst>
      <p:ext uri="{BB962C8B-B14F-4D97-AF65-F5344CB8AC3E}">
        <p14:creationId xmlns:p14="http://schemas.microsoft.com/office/powerpoint/2010/main" val="3813234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3200</TotalTime>
  <Words>3320</Words>
  <Application>Microsoft Office PowerPoint</Application>
  <PresentationFormat>Widescreen</PresentationFormat>
  <Paragraphs>344</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Calibri Light</vt:lpstr>
      <vt:lpstr>Office Theme</vt:lpstr>
      <vt:lpstr>Aquatic Systems</vt:lpstr>
      <vt:lpstr>Freshwater Systems</vt:lpstr>
      <vt:lpstr>Freshwater Systems </vt:lpstr>
      <vt:lpstr>Freshwater Ecosystems</vt:lpstr>
      <vt:lpstr>Freshwater Ecosystems</vt:lpstr>
      <vt:lpstr>Watersheds Outcome: Understanding how connected our water supplies are.</vt:lpstr>
      <vt:lpstr>Watersheds Outcome: Understanding how connected our water supplies are.</vt:lpstr>
      <vt:lpstr>PowerPoint Presentation</vt:lpstr>
      <vt:lpstr>PowerPoint Presentation</vt:lpstr>
      <vt:lpstr>Freshwater Ecosystems</vt:lpstr>
      <vt:lpstr>Freshwater Ecosystems</vt:lpstr>
      <vt:lpstr>Chemical Factors</vt:lpstr>
      <vt:lpstr>Chemical Factors</vt:lpstr>
      <vt:lpstr>Fish deaths in Alberta</vt:lpstr>
      <vt:lpstr>Physical Factors</vt:lpstr>
      <vt:lpstr>Physical Factors</vt:lpstr>
      <vt:lpstr>Physical Factors</vt:lpstr>
      <vt:lpstr>Light and Turbidity</vt:lpstr>
      <vt:lpstr>Light and Turbidity</vt:lpstr>
      <vt:lpstr>Water Quality Lab – Chemical Factors</vt:lpstr>
      <vt:lpstr>Nitrate Levels (Toxicity)</vt:lpstr>
      <vt:lpstr>Nitrate Levels (Toxicity)</vt:lpstr>
      <vt:lpstr>Example Representation of Data from Lab The guideline represents the minimum DO preferred from aquatic systems – is the guideline being met?</vt:lpstr>
      <vt:lpstr>Biological Factors</vt:lpstr>
      <vt:lpstr>Biological Factors</vt:lpstr>
      <vt:lpstr>Other Examples of Species</vt:lpstr>
      <vt:lpstr>Other Examples of Species</vt:lpstr>
      <vt:lpstr>Other Examples of Species</vt:lpstr>
      <vt:lpstr>Planet Earth: Freshwater (S01E03)</vt:lpstr>
      <vt:lpstr>Planet Earth: Freshwater (S01E03)</vt:lpstr>
      <vt:lpstr>Biotic Factors</vt:lpstr>
      <vt:lpstr>Biotic Factors</vt:lpstr>
      <vt:lpstr>Connecting Factors</vt:lpstr>
      <vt:lpstr>Connecting Factors</vt:lpstr>
      <vt:lpstr>Water Testing: In the Field Water Security Agency (Moose Jaw)</vt:lpstr>
      <vt:lpstr>Water Testing: In the Field Water Security Agency (Moose Jaw)</vt:lpstr>
      <vt:lpstr>Water Testing: Coliform Bacteria</vt:lpstr>
      <vt:lpstr>Water Testing: Coliform Bacteria</vt:lpstr>
      <vt:lpstr>Water Testing: Coliform Bacteria</vt:lpstr>
      <vt:lpstr>E Coli (and Polluted Drinking Water)</vt:lpstr>
      <vt:lpstr>Connecting Factors</vt:lpstr>
      <vt:lpstr>Connecting Factors</vt:lpstr>
      <vt:lpstr>Connecting Factors</vt:lpstr>
      <vt:lpstr>Wetlands</vt:lpstr>
      <vt:lpstr>Wetlands</vt:lpstr>
      <vt:lpstr>Wetland - Riparian Areas</vt:lpstr>
      <vt:lpstr>Wetland - Riparian Areas</vt:lpstr>
      <vt:lpstr>Riparian Areas</vt:lpstr>
      <vt:lpstr>Riparian Areas</vt:lpstr>
      <vt:lpstr>Oligotrophic/Eutrophic Both are found in SK – treatment and management of each vary.</vt:lpstr>
      <vt:lpstr>Oligotrophic/Eutrophic</vt:lpstr>
      <vt:lpstr>Different locations in SK Pictured below is Buffalo Pound and McLennan Lake, SK</vt:lpstr>
      <vt:lpstr>Different locations in SK Pictured below is Buffalo Pound and McLennan Lake, SK</vt:lpstr>
      <vt:lpstr>Crude Power</vt:lpstr>
      <vt:lpstr>Maintaining Water</vt:lpstr>
    </vt:vector>
  </TitlesOfParts>
  <Company>Prairie South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Aquatic Systems</dc:title>
  <dc:creator>Petlak, Logan</dc:creator>
  <cp:lastModifiedBy>Petlak, Logan</cp:lastModifiedBy>
  <cp:revision>76</cp:revision>
  <cp:lastPrinted>2019-05-14T19:51:32Z</cp:lastPrinted>
  <dcterms:created xsi:type="dcterms:W3CDTF">2018-04-30T20:07:00Z</dcterms:created>
  <dcterms:modified xsi:type="dcterms:W3CDTF">2019-05-14T20:11:52Z</dcterms:modified>
</cp:coreProperties>
</file>