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58" r:id="rId2"/>
    <p:sldId id="257" r:id="rId3"/>
    <p:sldId id="259" r:id="rId4"/>
    <p:sldId id="260" r:id="rId5"/>
    <p:sldId id="264" r:id="rId6"/>
    <p:sldId id="262" r:id="rId7"/>
    <p:sldId id="263" r:id="rId8"/>
    <p:sldId id="268" r:id="rId9"/>
    <p:sldId id="275" r:id="rId10"/>
    <p:sldId id="272" r:id="rId11"/>
    <p:sldId id="267" r:id="rId12"/>
    <p:sldId id="273" r:id="rId13"/>
    <p:sldId id="269" r:id="rId14"/>
    <p:sldId id="265" r:id="rId15"/>
    <p:sldId id="274" r:id="rId16"/>
    <p:sldId id="270" r:id="rId17"/>
    <p:sldId id="276" r:id="rId18"/>
    <p:sldId id="266" r:id="rId19"/>
    <p:sldId id="277"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41" autoAdjust="0"/>
    <p:restoredTop sz="94533" autoAdjust="0"/>
  </p:normalViewPr>
  <p:slideViewPr>
    <p:cSldViewPr snapToGrid="0">
      <p:cViewPr varScale="1">
        <p:scale>
          <a:sx n="76" d="100"/>
          <a:sy n="76" d="100"/>
        </p:scale>
        <p:origin x="8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8F44DD9-8F8D-42EA-BBD9-8F7DDAB8FFF0}" type="datetimeFigureOut">
              <a:rPr lang="en-CA" smtClean="0"/>
              <a:t>5/15/19</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4675E15-1590-420D-93DA-2CB8857293E6}" type="slidenum">
              <a:rPr lang="en-CA" smtClean="0"/>
              <a:t>‹#›</a:t>
            </a:fld>
            <a:endParaRPr lang="en-CA"/>
          </a:p>
        </p:txBody>
      </p:sp>
    </p:spTree>
    <p:extLst>
      <p:ext uri="{BB962C8B-B14F-4D97-AF65-F5344CB8AC3E}">
        <p14:creationId xmlns:p14="http://schemas.microsoft.com/office/powerpoint/2010/main" val="36636392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B79C0598-B992-46EE-A309-E734009D4D19}" type="datetimeFigureOut">
              <a:rPr lang="en-CA" smtClean="0"/>
              <a:t>5/15/19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3083323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79C0598-B992-46EE-A309-E734009D4D19}" type="datetimeFigureOut">
              <a:rPr lang="en-CA" smtClean="0"/>
              <a:t>5/15/19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2717330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9C0598-B992-46EE-A309-E734009D4D19}" type="datetimeFigureOut">
              <a:rPr lang="en-CA" smtClean="0"/>
              <a:t>5/15/19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4249215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B79C0598-B992-46EE-A309-E734009D4D19}" type="datetimeFigureOut">
              <a:rPr lang="en-CA" smtClean="0"/>
              <a:t>5/15/19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3919742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B79C0598-B992-46EE-A309-E734009D4D19}" type="datetimeFigureOut">
              <a:rPr lang="en-CA" smtClean="0"/>
              <a:t>5/15/19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40651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B79C0598-B992-46EE-A309-E734009D4D19}" type="datetimeFigureOut">
              <a:rPr lang="en-CA" smtClean="0"/>
              <a:t>5/15/19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4241148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9C0598-B992-46EE-A309-E734009D4D19}" type="datetimeFigureOut">
              <a:rPr lang="en-CA" smtClean="0"/>
              <a:t>5/15/19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230273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C0598-B992-46EE-A309-E734009D4D19}" type="datetimeFigureOut">
              <a:rPr lang="en-CA" smtClean="0"/>
              <a:t>5/15/19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3507216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C0598-B992-46EE-A309-E734009D4D19}" type="datetimeFigureOut">
              <a:rPr lang="en-CA" smtClean="0"/>
              <a:t>5/15/19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7673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79C0598-B992-46EE-A309-E734009D4D19}" type="datetimeFigureOut">
              <a:rPr lang="en-CA" smtClean="0"/>
              <a:t>5/15/19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2823845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79C0598-B992-46EE-A309-E734009D4D19}" type="datetimeFigureOut">
              <a:rPr lang="en-CA" smtClean="0"/>
              <a:t>5/15/19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9E5B44D-89D1-4816-BC00-4E6CCA12F6A1}" type="slidenum">
              <a:rPr lang="en-CA" smtClean="0"/>
              <a:t>‹#›</a:t>
            </a:fld>
            <a:endParaRPr lang="en-CA"/>
          </a:p>
        </p:txBody>
      </p:sp>
    </p:spTree>
    <p:extLst>
      <p:ext uri="{BB962C8B-B14F-4D97-AF65-F5344CB8AC3E}">
        <p14:creationId xmlns:p14="http://schemas.microsoft.com/office/powerpoint/2010/main" val="70816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9C0598-B992-46EE-A309-E734009D4D19}" type="datetimeFigureOut">
              <a:rPr lang="en-CA" smtClean="0"/>
              <a:t>5/15/19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5B44D-89D1-4816-BC00-4E6CCA12F6A1}" type="slidenum">
              <a:rPr lang="en-CA" smtClean="0"/>
              <a:t>‹#›</a:t>
            </a:fld>
            <a:endParaRPr lang="en-CA"/>
          </a:p>
        </p:txBody>
      </p:sp>
    </p:spTree>
    <p:extLst>
      <p:ext uri="{BB962C8B-B14F-4D97-AF65-F5344CB8AC3E}">
        <p14:creationId xmlns:p14="http://schemas.microsoft.com/office/powerpoint/2010/main" val="450029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wsask.ca/Global/Water%20Info/Watershed%20Planning/MooseJawRiverWatershedSourceWaterProtectionPlan.pdf" TargetMode="External"/><Relationship Id="rId2" Type="http://schemas.openxmlformats.org/officeDocument/2006/relationships/hyperlink" Target="https://www.wsask.ca/Lakes-and-Rivers/Stream-Flows-and-Lake-Levels/" TargetMode="External"/><Relationship Id="rId1" Type="http://schemas.openxmlformats.org/officeDocument/2006/relationships/slideLayout" Target="../slideLayouts/slideLayout5.xml"/><Relationship Id="rId4" Type="http://schemas.openxmlformats.org/officeDocument/2006/relationships/hyperlink" Target="http://www.mjriver.com/about-u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wsask.ca/Global/Water%20Info/Watershed%20Planning/MooseJawRiverWatershedSourceWaterProtectionPlan.pdf" TargetMode="External"/><Relationship Id="rId2" Type="http://schemas.openxmlformats.org/officeDocument/2006/relationships/hyperlink" Target="https://www.wsask.ca/Lakes-and-Rivers/Stream-Flows-and-Lake-Levels/" TargetMode="External"/><Relationship Id="rId1" Type="http://schemas.openxmlformats.org/officeDocument/2006/relationships/slideLayout" Target="../slideLayouts/slideLayout5.xml"/><Relationship Id="rId4" Type="http://schemas.openxmlformats.org/officeDocument/2006/relationships/hyperlink" Target="http://www.mjriver.com/about-u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FHgsL0dpQ-U" TargetMode="External"/><Relationship Id="rId2" Type="http://schemas.openxmlformats.org/officeDocument/2006/relationships/hyperlink" Target="https://www.lifestraw.com/" TargetMode="External"/><Relationship Id="rId1" Type="http://schemas.openxmlformats.org/officeDocument/2006/relationships/slideLayout" Target="../slideLayouts/slideLayout4.xml"/><Relationship Id="rId6" Type="http://schemas.openxmlformats.org/officeDocument/2006/relationships/hyperlink" Target="http://cof-cof.ca/surface-water-treatment-plant-flow-diagram/" TargetMode="External"/><Relationship Id="rId5" Type="http://schemas.openxmlformats.org/officeDocument/2006/relationships/hyperlink" Target="https://www.youtube.com/watch?v=rXepkIWPhFQ" TargetMode="External"/><Relationship Id="rId4" Type="http://schemas.openxmlformats.org/officeDocument/2006/relationships/hyperlink" Target="https://www.youtube.com/watch?v=bVzppWSIFU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cbc.ca/news/canada/british-columbia/nestl%C3%A9-faces-renewed-criticism-as-b-c-drought-continues-1.3145929" TargetMode="External"/><Relationship Id="rId2" Type="http://schemas.openxmlformats.org/officeDocument/2006/relationships/hyperlink" Target="https://www.scientificamerican.com/article/why-dont-we-get-our-drinking-water-from-the-ocea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bc.ca/news/canada/british-columbia/nestl%C3%A9-faces-renewed-criticism-as-b-c-drought-continues-1.3145929" TargetMode="External"/><Relationship Id="rId2" Type="http://schemas.openxmlformats.org/officeDocument/2006/relationships/hyperlink" Target="https://www.scientificamerican.com/article/why-dont-we-get-our-drinking-water-from-the-ocea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Aquatic Systems</a:t>
            </a:r>
            <a:endParaRPr lang="en-CA" dirty="0"/>
          </a:p>
        </p:txBody>
      </p:sp>
      <p:sp>
        <p:nvSpPr>
          <p:cNvPr id="3" name="Subtitle 2"/>
          <p:cNvSpPr>
            <a:spLocks noGrp="1"/>
          </p:cNvSpPr>
          <p:nvPr>
            <p:ph type="subTitle" idx="1"/>
          </p:nvPr>
        </p:nvSpPr>
        <p:spPr/>
        <p:txBody>
          <a:bodyPr>
            <a:normAutofit/>
          </a:bodyPr>
          <a:lstStyle/>
          <a:p>
            <a:r>
              <a:rPr lang="en-CA" dirty="0" smtClean="0"/>
              <a:t>Outcome(s):</a:t>
            </a:r>
            <a:br>
              <a:rPr lang="en-CA" dirty="0" smtClean="0"/>
            </a:br>
            <a:r>
              <a:rPr lang="en-US" dirty="0" smtClean="0"/>
              <a:t>Assess </a:t>
            </a:r>
            <a:r>
              <a:rPr lang="en-US" dirty="0"/>
              <a:t>the importance of maintaining healthy water for humans and the environment</a:t>
            </a:r>
            <a:r>
              <a:rPr lang="en-US" dirty="0" smtClean="0"/>
              <a:t>. (SI, DM)</a:t>
            </a:r>
            <a:endParaRPr lang="en-CA" dirty="0"/>
          </a:p>
        </p:txBody>
      </p:sp>
    </p:spTree>
    <p:extLst>
      <p:ext uri="{BB962C8B-B14F-4D97-AF65-F5344CB8AC3E}">
        <p14:creationId xmlns:p14="http://schemas.microsoft.com/office/powerpoint/2010/main" val="2262202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Maintaining Water</a:t>
            </a:r>
            <a:endParaRPr lang="en-CA" dirty="0"/>
          </a:p>
        </p:txBody>
      </p:sp>
      <p:sp>
        <p:nvSpPr>
          <p:cNvPr id="3" name="Content Placeholder 2"/>
          <p:cNvSpPr>
            <a:spLocks noGrp="1"/>
          </p:cNvSpPr>
          <p:nvPr>
            <p:ph idx="1"/>
          </p:nvPr>
        </p:nvSpPr>
        <p:spPr/>
        <p:txBody>
          <a:bodyPr>
            <a:normAutofit fontScale="47500" lnSpcReduction="20000"/>
          </a:bodyPr>
          <a:lstStyle/>
          <a:p>
            <a:r>
              <a:rPr lang="en-US" dirty="0" smtClean="0"/>
              <a:t>(a)	Analyze emerging health challenges such as the spread of disease, mercury in fish, blue-green algae and E. coli in drinking water that result from changes to the condition of aquatic systems. ((STSE, K)</a:t>
            </a:r>
          </a:p>
          <a:p>
            <a:r>
              <a:rPr lang="en-US" dirty="0" smtClean="0"/>
              <a:t>(b)	Analyze the rationale for developing and enforcing water quality standards such as the Saskatchewan Surface Water Quality Objectives and the Canadian Water Quality Index and legislation such as the Canada Water Act and the International River Improvements Act. ((STSE, K)</a:t>
            </a:r>
          </a:p>
          <a:p>
            <a:r>
              <a:rPr lang="en-US" dirty="0" smtClean="0"/>
              <a:t>(c)	Examine how individuals, organizations (e.g., watershed associations), First Nations and government agencies (e.g. Saskatchewan Water Security Agency) work to ensure clean and abundant water through producing water regulations and allocation policies. ((K, STSE)</a:t>
            </a:r>
          </a:p>
          <a:p>
            <a:r>
              <a:rPr lang="en-US" dirty="0" smtClean="0"/>
              <a:t>(d)	Assess how irrigation projects affect food production, water availability, soil salinization and groundwater. ((STSE)</a:t>
            </a:r>
          </a:p>
          <a:p>
            <a:r>
              <a:rPr lang="en-US" dirty="0" smtClean="0"/>
              <a:t>(e)	Describe the operation and effectiveness of technologies and processes developed to protect drinking water sources locally and globally. ((K, STSE)</a:t>
            </a:r>
          </a:p>
          <a:p>
            <a:r>
              <a:rPr lang="en-US" dirty="0" smtClean="0"/>
              <a:t>(f)	Analyze the impacts of point source and non-point source pollution on humans and aquatic systems. ((STSE, K, A)</a:t>
            </a:r>
          </a:p>
          <a:p>
            <a:r>
              <a:rPr lang="en-US" dirty="0" smtClean="0"/>
              <a:t>(g)	Research the sources, effects, and management and mitigation strategies of contaminants such as pathogens, organic matter, heavy metals, sediment, heat, petrochemicals and inorganic chemicals such as pesticides in aquatic and/or marine ecosystems. ((STSE, A)</a:t>
            </a:r>
          </a:p>
          <a:p>
            <a:r>
              <a:rPr lang="en-US" dirty="0" smtClean="0"/>
              <a:t>(h)	Investigate how human activities (e.g., overfishing, photo- degradation of plastic waste, shipping, coastal development and offshore extraction of oil and minerals) impact marine ecosystems (e.g., coral reef degradation, introduction of invasive species and reduced fish populations). ((STSE, A)</a:t>
            </a:r>
          </a:p>
          <a:p>
            <a:r>
              <a:rPr lang="en-US" dirty="0" smtClean="0"/>
              <a:t>(</a:t>
            </a:r>
            <a:r>
              <a:rPr lang="en-US" dirty="0" err="1" smtClean="0"/>
              <a:t>i</a:t>
            </a:r>
            <a:r>
              <a:rPr lang="en-US" dirty="0" smtClean="0"/>
              <a:t>)	Investigate the role of muskeg and moss in water filtration and food preservation for First Nations and Métis and other communities. ((K, STSE, A)</a:t>
            </a:r>
          </a:p>
          <a:p>
            <a:r>
              <a:rPr lang="en-US" dirty="0" smtClean="0"/>
              <a:t>(j)	Research advances in technologies such as desalinization plants, water treatment plants and home water filtrations systems, which are designed to maintain and improve water quality. ((K, STSE, A)</a:t>
            </a:r>
          </a:p>
          <a:p>
            <a:r>
              <a:rPr lang="en-US" dirty="0" smtClean="0"/>
              <a:t>(k)	Design a system of source water protection for a community`s drinking water recognizing the precautionary principle ((STSE, A, S)</a:t>
            </a:r>
            <a:endParaRPr lang="en-CA" dirty="0"/>
          </a:p>
        </p:txBody>
      </p:sp>
    </p:spTree>
    <p:extLst>
      <p:ext uri="{BB962C8B-B14F-4D97-AF65-F5344CB8AC3E}">
        <p14:creationId xmlns:p14="http://schemas.microsoft.com/office/powerpoint/2010/main" val="1252735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Managing Water Quality</a:t>
            </a:r>
            <a:endParaRPr lang="en-CA" dirty="0"/>
          </a:p>
        </p:txBody>
      </p:sp>
      <p:sp>
        <p:nvSpPr>
          <p:cNvPr id="5" name="Text Placeholder 4"/>
          <p:cNvSpPr>
            <a:spLocks noGrp="1"/>
          </p:cNvSpPr>
          <p:nvPr>
            <p:ph type="body" idx="1"/>
          </p:nvPr>
        </p:nvSpPr>
        <p:spPr/>
        <p:txBody>
          <a:bodyPr/>
          <a:lstStyle/>
          <a:p>
            <a:r>
              <a:rPr lang="en-CA" dirty="0" smtClean="0"/>
              <a:t>What policies, agencies and advocacy exists for managing water quality?</a:t>
            </a:r>
            <a:endParaRPr lang="en-CA" dirty="0"/>
          </a:p>
        </p:txBody>
      </p:sp>
    </p:spTree>
    <p:extLst>
      <p:ext uri="{BB962C8B-B14F-4D97-AF65-F5344CB8AC3E}">
        <p14:creationId xmlns:p14="http://schemas.microsoft.com/office/powerpoint/2010/main" val="1230201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Health Challenges</a:t>
            </a:r>
            <a:br>
              <a:rPr lang="en-CA" dirty="0" smtClean="0"/>
            </a:br>
            <a:r>
              <a:rPr lang="en-US" sz="2200" dirty="0" smtClean="0"/>
              <a:t>Analyze emerging health challenges such as the spread of disease, mercury in fish, blue-green algae and E. coli in drinking water that result from changes to the condition of aquatic systems. ((STSE, K)</a:t>
            </a:r>
            <a:endParaRPr lang="en-CA" dirty="0"/>
          </a:p>
        </p:txBody>
      </p:sp>
      <p:sp>
        <p:nvSpPr>
          <p:cNvPr id="5" name="Content Placeholder 4"/>
          <p:cNvSpPr>
            <a:spLocks noGrp="1"/>
          </p:cNvSpPr>
          <p:nvPr>
            <p:ph idx="1"/>
          </p:nvPr>
        </p:nvSpPr>
        <p:spPr>
          <a:xfrm>
            <a:off x="228600" y="1825624"/>
            <a:ext cx="11125200" cy="4765675"/>
          </a:xfrm>
        </p:spPr>
        <p:txBody>
          <a:bodyPr>
            <a:normAutofit/>
          </a:bodyPr>
          <a:lstStyle/>
          <a:p>
            <a:r>
              <a:rPr lang="en-CA" dirty="0" smtClean="0"/>
              <a:t>What are some of the health-related issues concerning water quality? (what are some health-related issues we’ve already discussed?)</a:t>
            </a:r>
          </a:p>
          <a:p>
            <a:pPr marL="0" indent="0">
              <a:buNone/>
            </a:pPr>
            <a:endParaRPr lang="en-CA" dirty="0"/>
          </a:p>
          <a:p>
            <a:endParaRPr lang="en-CA" dirty="0" smtClean="0"/>
          </a:p>
          <a:p>
            <a:endParaRPr lang="en-CA" dirty="0"/>
          </a:p>
          <a:p>
            <a:r>
              <a:rPr lang="en-CA" dirty="0" smtClean="0"/>
              <a:t>What caused these issues?</a:t>
            </a:r>
          </a:p>
          <a:p>
            <a:endParaRPr lang="en-CA" dirty="0" smtClean="0"/>
          </a:p>
          <a:p>
            <a:endParaRPr lang="en-CA" dirty="0"/>
          </a:p>
          <a:p>
            <a:r>
              <a:rPr lang="en-CA" dirty="0" smtClean="0"/>
              <a:t>How do we manage issues like this?</a:t>
            </a:r>
          </a:p>
          <a:p>
            <a:endParaRPr lang="en-CA" dirty="0"/>
          </a:p>
        </p:txBody>
      </p:sp>
    </p:spTree>
    <p:extLst>
      <p:ext uri="{BB962C8B-B14F-4D97-AF65-F5344CB8AC3E}">
        <p14:creationId xmlns:p14="http://schemas.microsoft.com/office/powerpoint/2010/main" val="1635520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83079" y="3097161"/>
            <a:ext cx="2208921" cy="3311095"/>
          </a:xfrm>
          <a:prstGeom prst="rect">
            <a:avLst/>
          </a:prstGeom>
        </p:spPr>
      </p:pic>
      <p:sp>
        <p:nvSpPr>
          <p:cNvPr id="4" name="Title 3"/>
          <p:cNvSpPr>
            <a:spLocks noGrp="1"/>
          </p:cNvSpPr>
          <p:nvPr>
            <p:ph type="title"/>
          </p:nvPr>
        </p:nvSpPr>
        <p:spPr/>
        <p:txBody>
          <a:bodyPr>
            <a:normAutofit fontScale="90000"/>
          </a:bodyPr>
          <a:lstStyle/>
          <a:p>
            <a:r>
              <a:rPr lang="en-CA" dirty="0" smtClean="0"/>
              <a:t>Health Challenges</a:t>
            </a:r>
            <a:br>
              <a:rPr lang="en-CA" dirty="0" smtClean="0"/>
            </a:br>
            <a:r>
              <a:rPr lang="en-US" sz="2200" dirty="0" smtClean="0"/>
              <a:t>Analyze emerging health challenges such as the spread of disease, mercury in fish, blue-green algae and E. coli in drinking water that result from changes to the condition of aquatic systems. ((STSE, K)</a:t>
            </a:r>
            <a:endParaRPr lang="en-CA" dirty="0"/>
          </a:p>
        </p:txBody>
      </p:sp>
      <p:sp>
        <p:nvSpPr>
          <p:cNvPr id="5" name="Content Placeholder 4"/>
          <p:cNvSpPr>
            <a:spLocks noGrp="1"/>
          </p:cNvSpPr>
          <p:nvPr>
            <p:ph idx="1"/>
          </p:nvPr>
        </p:nvSpPr>
        <p:spPr>
          <a:xfrm>
            <a:off x="0" y="1825624"/>
            <a:ext cx="11353800" cy="5032376"/>
          </a:xfrm>
        </p:spPr>
        <p:txBody>
          <a:bodyPr>
            <a:normAutofit fontScale="85000" lnSpcReduction="20000"/>
          </a:bodyPr>
          <a:lstStyle/>
          <a:p>
            <a:r>
              <a:rPr lang="en-CA" dirty="0" smtClean="0"/>
              <a:t>What are some of the health-related issues concerning water quality? (what are some health-related issues we’ve already discussed?)</a:t>
            </a:r>
          </a:p>
          <a:p>
            <a:pPr marL="0" indent="0">
              <a:buNone/>
            </a:pPr>
            <a:r>
              <a:rPr lang="en-CA" dirty="0" smtClean="0"/>
              <a:t>Flint, Michigan, neurological damage due to lead in water supply.</a:t>
            </a:r>
            <a:endParaRPr lang="en-CA" dirty="0"/>
          </a:p>
          <a:p>
            <a:pPr marL="0" indent="0">
              <a:buNone/>
            </a:pPr>
            <a:r>
              <a:rPr lang="en-CA" i="1" dirty="0" smtClean="0"/>
              <a:t>Blue-green algae </a:t>
            </a:r>
            <a:r>
              <a:rPr lang="en-CA" dirty="0" smtClean="0"/>
              <a:t>– neurological damage to pets (and humans).</a:t>
            </a:r>
          </a:p>
          <a:p>
            <a:pPr marL="0" indent="0">
              <a:buNone/>
            </a:pPr>
            <a:r>
              <a:rPr lang="en-CA" i="1" dirty="0" smtClean="0"/>
              <a:t>E. coli </a:t>
            </a:r>
            <a:r>
              <a:rPr lang="en-CA" dirty="0" smtClean="0"/>
              <a:t>– causes stomach-related illness (diarrhea, nausea, vomiting)</a:t>
            </a:r>
            <a:r>
              <a:rPr lang="en-CA" i="1" dirty="0" smtClean="0"/>
              <a:t> </a:t>
            </a:r>
            <a:endParaRPr lang="en-CA" i="1" dirty="0"/>
          </a:p>
          <a:p>
            <a:r>
              <a:rPr lang="en-CA" dirty="0" smtClean="0"/>
              <a:t>What caused these issues? </a:t>
            </a:r>
            <a:r>
              <a:rPr lang="en-CA" b="1" dirty="0" smtClean="0"/>
              <a:t>Ultimately, human activity.</a:t>
            </a:r>
            <a:endParaRPr lang="en-CA" dirty="0" smtClean="0"/>
          </a:p>
          <a:p>
            <a:pPr marL="0" indent="0">
              <a:buNone/>
            </a:pPr>
            <a:r>
              <a:rPr lang="en-CA" i="1" dirty="0" smtClean="0"/>
              <a:t>E. </a:t>
            </a:r>
            <a:r>
              <a:rPr lang="en-CA" i="1" dirty="0"/>
              <a:t>c</a:t>
            </a:r>
            <a:r>
              <a:rPr lang="en-CA" i="1" dirty="0" smtClean="0"/>
              <a:t>oli – </a:t>
            </a:r>
            <a:r>
              <a:rPr lang="en-CA" dirty="0" smtClean="0"/>
              <a:t>is caused by human sewage and animal waste.</a:t>
            </a:r>
            <a:endParaRPr lang="en-CA" i="1" dirty="0" smtClean="0"/>
          </a:p>
          <a:p>
            <a:pPr marL="0" indent="0">
              <a:buNone/>
            </a:pPr>
            <a:r>
              <a:rPr lang="en-CA" i="1" dirty="0" smtClean="0"/>
              <a:t>Blue-green algae</a:t>
            </a:r>
            <a:r>
              <a:rPr lang="en-CA" dirty="0" smtClean="0"/>
              <a:t>’s cause is eutrophication and fertilizer runoff.</a:t>
            </a:r>
          </a:p>
          <a:p>
            <a:pPr marL="0" indent="0">
              <a:buNone/>
            </a:pPr>
            <a:r>
              <a:rPr lang="en-CA" i="1" dirty="0" smtClean="0"/>
              <a:t>Flint, Michigan – </a:t>
            </a:r>
            <a:r>
              <a:rPr lang="en-CA" dirty="0" smtClean="0"/>
              <a:t>the decomposition of the pipes that transport water</a:t>
            </a:r>
            <a:endParaRPr lang="en-CA" dirty="0"/>
          </a:p>
          <a:p>
            <a:r>
              <a:rPr lang="en-CA" dirty="0" smtClean="0"/>
              <a:t>How do we manage issues like this?</a:t>
            </a:r>
          </a:p>
          <a:p>
            <a:pPr marL="0" indent="0">
              <a:buNone/>
            </a:pPr>
            <a:r>
              <a:rPr lang="en-CA" dirty="0" smtClean="0"/>
              <a:t>Better waste management (specifically of sewage). Policies or legislation can make certain guidelines mandatory. </a:t>
            </a:r>
            <a:endParaRPr lang="en-CA" dirty="0"/>
          </a:p>
          <a:p>
            <a:pPr marL="0" indent="0">
              <a:buNone/>
            </a:pPr>
            <a:r>
              <a:rPr lang="en-CA" dirty="0" smtClean="0"/>
              <a:t>Creation of technology to better manage issues.</a:t>
            </a:r>
          </a:p>
          <a:p>
            <a:endParaRPr lang="en-CA" dirty="0"/>
          </a:p>
        </p:txBody>
      </p:sp>
    </p:spTree>
    <p:extLst>
      <p:ext uri="{BB962C8B-B14F-4D97-AF65-F5344CB8AC3E}">
        <p14:creationId xmlns:p14="http://schemas.microsoft.com/office/powerpoint/2010/main" val="1192556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Identifying Pollution Sources</a:t>
            </a:r>
            <a:br>
              <a:rPr lang="en-CA" dirty="0" smtClean="0"/>
            </a:br>
            <a:r>
              <a:rPr lang="en-US" sz="2200" dirty="0" smtClean="0"/>
              <a:t>Analyze the impacts of point source and non-point source pollution on humans and aquatic systems. ((STSE, K, A)</a:t>
            </a:r>
            <a:endParaRPr lang="en-CA" sz="2200" dirty="0"/>
          </a:p>
        </p:txBody>
      </p:sp>
      <p:sp>
        <p:nvSpPr>
          <p:cNvPr id="3" name="Content Placeholder 2"/>
          <p:cNvSpPr>
            <a:spLocks noGrp="1"/>
          </p:cNvSpPr>
          <p:nvPr>
            <p:ph idx="1"/>
          </p:nvPr>
        </p:nvSpPr>
        <p:spPr>
          <a:xfrm>
            <a:off x="0" y="1825625"/>
            <a:ext cx="9410700" cy="4351338"/>
          </a:xfrm>
        </p:spPr>
        <p:txBody>
          <a:bodyPr>
            <a:normAutofit fontScale="92500" lnSpcReduction="20000"/>
          </a:bodyPr>
          <a:lstStyle/>
          <a:p>
            <a:r>
              <a:rPr lang="en-CA" dirty="0" smtClean="0"/>
              <a:t>To create strategies to reduce pollution that contributes to these problems, it helps to identify what causes the pollution.</a:t>
            </a:r>
          </a:p>
          <a:p>
            <a:r>
              <a:rPr lang="en-CA" b="1" dirty="0" smtClean="0"/>
              <a:t>___________________________ – “</a:t>
            </a:r>
            <a:r>
              <a:rPr lang="en-US" dirty="0" smtClean="0"/>
              <a:t>is </a:t>
            </a:r>
            <a:r>
              <a:rPr lang="en-US" dirty="0"/>
              <a:t>a single identifiable </a:t>
            </a:r>
            <a:r>
              <a:rPr lang="en-US" b="1" dirty="0"/>
              <a:t>source</a:t>
            </a:r>
            <a:r>
              <a:rPr lang="en-US" dirty="0"/>
              <a:t> of air, water, thermal, noise or light </a:t>
            </a:r>
            <a:r>
              <a:rPr lang="en-US" b="1" dirty="0"/>
              <a:t>pollution</a:t>
            </a:r>
            <a:r>
              <a:rPr lang="en-US" dirty="0" smtClean="0"/>
              <a:t>.” We can see specifically where it comes from. </a:t>
            </a:r>
            <a:endParaRPr lang="en-US" dirty="0"/>
          </a:p>
          <a:p>
            <a:pPr marL="0" indent="0">
              <a:buNone/>
            </a:pPr>
            <a:r>
              <a:rPr lang="en-US" b="1" dirty="0" smtClean="0"/>
              <a:t>Example:</a:t>
            </a:r>
            <a:r>
              <a:rPr lang="en-US" dirty="0" smtClean="0"/>
              <a:t> </a:t>
            </a:r>
            <a:r>
              <a:rPr lang="en-CA" dirty="0" smtClean="0"/>
              <a:t> </a:t>
            </a:r>
          </a:p>
          <a:p>
            <a:endParaRPr lang="en-CA" dirty="0"/>
          </a:p>
          <a:p>
            <a:r>
              <a:rPr lang="en-CA" b="1" dirty="0" smtClean="0"/>
              <a:t>_____________________________ - </a:t>
            </a:r>
            <a:r>
              <a:rPr lang="en-US" dirty="0"/>
              <a:t>generally results from land runoff, precipitation, atmospheric deposition, drainage, seepage, or hydrological modification (rainfall or snowmelt) where tracing the </a:t>
            </a:r>
            <a:r>
              <a:rPr lang="en-US" b="1" dirty="0"/>
              <a:t>pollution</a:t>
            </a:r>
            <a:r>
              <a:rPr lang="en-US" dirty="0"/>
              <a:t> back to a single </a:t>
            </a:r>
            <a:r>
              <a:rPr lang="en-US" b="1" dirty="0"/>
              <a:t>source</a:t>
            </a:r>
            <a:r>
              <a:rPr lang="en-US" dirty="0"/>
              <a:t> is difficult</a:t>
            </a:r>
            <a:r>
              <a:rPr lang="en-US" dirty="0" smtClean="0"/>
              <a:t>.</a:t>
            </a:r>
          </a:p>
          <a:p>
            <a:pPr marL="0" indent="0">
              <a:buNone/>
            </a:pPr>
            <a:r>
              <a:rPr lang="en-US" b="1" dirty="0" smtClean="0"/>
              <a:t>Example: </a:t>
            </a:r>
            <a:r>
              <a:rPr lang="en-US" dirty="0" smtClean="0"/>
              <a:t> </a:t>
            </a:r>
            <a:endParaRPr lang="en-CA" dirty="0"/>
          </a:p>
        </p:txBody>
      </p:sp>
      <p:pic>
        <p:nvPicPr>
          <p:cNvPr id="4" name="Picture 3"/>
          <p:cNvPicPr>
            <a:picLocks noChangeAspect="1"/>
          </p:cNvPicPr>
          <p:nvPr/>
        </p:nvPicPr>
        <p:blipFill>
          <a:blip r:embed="rId2"/>
          <a:stretch>
            <a:fillRect/>
          </a:stretch>
        </p:blipFill>
        <p:spPr>
          <a:xfrm>
            <a:off x="9069034" y="3206981"/>
            <a:ext cx="3122966" cy="2342919"/>
          </a:xfrm>
          <a:prstGeom prst="rect">
            <a:avLst/>
          </a:prstGeom>
        </p:spPr>
      </p:pic>
    </p:spTree>
    <p:extLst>
      <p:ext uri="{BB962C8B-B14F-4D97-AF65-F5344CB8AC3E}">
        <p14:creationId xmlns:p14="http://schemas.microsoft.com/office/powerpoint/2010/main" val="1776032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Identifying Pollution Sources</a:t>
            </a:r>
            <a:br>
              <a:rPr lang="en-CA" dirty="0" smtClean="0"/>
            </a:br>
            <a:r>
              <a:rPr lang="en-US" sz="2200" dirty="0" smtClean="0"/>
              <a:t>Analyze the impacts of point source and non-point source pollution on humans and aquatic systems. ((STSE, K, A)</a:t>
            </a:r>
            <a:endParaRPr lang="en-CA" sz="2200" dirty="0"/>
          </a:p>
        </p:txBody>
      </p:sp>
      <p:sp>
        <p:nvSpPr>
          <p:cNvPr id="3" name="Content Placeholder 2"/>
          <p:cNvSpPr>
            <a:spLocks noGrp="1"/>
          </p:cNvSpPr>
          <p:nvPr>
            <p:ph idx="1"/>
          </p:nvPr>
        </p:nvSpPr>
        <p:spPr>
          <a:xfrm>
            <a:off x="0" y="1825625"/>
            <a:ext cx="9410700" cy="4351338"/>
          </a:xfrm>
        </p:spPr>
        <p:txBody>
          <a:bodyPr>
            <a:normAutofit fontScale="92500" lnSpcReduction="20000"/>
          </a:bodyPr>
          <a:lstStyle/>
          <a:p>
            <a:r>
              <a:rPr lang="en-CA" dirty="0" smtClean="0"/>
              <a:t>To create strategies to reduce pollution that contributes to these problems, it helps to identify what causes the pollution.</a:t>
            </a:r>
          </a:p>
          <a:p>
            <a:r>
              <a:rPr lang="en-CA" b="1" dirty="0" smtClean="0"/>
              <a:t>Point-Source Pollution – “</a:t>
            </a:r>
            <a:r>
              <a:rPr lang="en-US" dirty="0" smtClean="0"/>
              <a:t>is </a:t>
            </a:r>
            <a:r>
              <a:rPr lang="en-US" dirty="0"/>
              <a:t>a single identifiable </a:t>
            </a:r>
            <a:r>
              <a:rPr lang="en-US" b="1" dirty="0"/>
              <a:t>source</a:t>
            </a:r>
            <a:r>
              <a:rPr lang="en-US" dirty="0"/>
              <a:t> of air, water, thermal, noise or light </a:t>
            </a:r>
            <a:r>
              <a:rPr lang="en-US" b="1" dirty="0"/>
              <a:t>pollution</a:t>
            </a:r>
            <a:r>
              <a:rPr lang="en-US" dirty="0" smtClean="0"/>
              <a:t>.” We can see specifically where it comes from. </a:t>
            </a:r>
            <a:endParaRPr lang="en-US" dirty="0"/>
          </a:p>
          <a:p>
            <a:pPr marL="0" indent="0">
              <a:buNone/>
            </a:pPr>
            <a:r>
              <a:rPr lang="en-US" b="1" dirty="0" smtClean="0"/>
              <a:t>Example:</a:t>
            </a:r>
            <a:r>
              <a:rPr lang="en-US" dirty="0" smtClean="0"/>
              <a:t> Sewage runoff.</a:t>
            </a:r>
            <a:endParaRPr lang="en-CA" dirty="0" smtClean="0"/>
          </a:p>
          <a:p>
            <a:endParaRPr lang="en-CA" dirty="0"/>
          </a:p>
          <a:p>
            <a:r>
              <a:rPr lang="en-CA" b="1" dirty="0" smtClean="0"/>
              <a:t>Non-Point Source Pollution - </a:t>
            </a:r>
            <a:r>
              <a:rPr lang="en-US" dirty="0"/>
              <a:t>generally results from land runoff, precipitation, atmospheric deposition, drainage, seepage, or hydrological modification (rainfall or snowmelt) where tracing the </a:t>
            </a:r>
            <a:r>
              <a:rPr lang="en-US" b="1" dirty="0"/>
              <a:t>pollution</a:t>
            </a:r>
            <a:r>
              <a:rPr lang="en-US" dirty="0"/>
              <a:t> back to a single </a:t>
            </a:r>
            <a:r>
              <a:rPr lang="en-US" b="1" dirty="0"/>
              <a:t>source</a:t>
            </a:r>
            <a:r>
              <a:rPr lang="en-US" dirty="0"/>
              <a:t> is difficult</a:t>
            </a:r>
            <a:r>
              <a:rPr lang="en-US" dirty="0" smtClean="0"/>
              <a:t>.</a:t>
            </a:r>
          </a:p>
          <a:p>
            <a:pPr marL="0" indent="0">
              <a:buNone/>
            </a:pPr>
            <a:r>
              <a:rPr lang="en-US" b="1" dirty="0" smtClean="0"/>
              <a:t>Example: </a:t>
            </a:r>
            <a:r>
              <a:rPr lang="en-US" dirty="0" smtClean="0"/>
              <a:t>rainfall that carries fertilizer to B-pound (eutrophication)</a:t>
            </a:r>
            <a:endParaRPr lang="en-CA" dirty="0"/>
          </a:p>
        </p:txBody>
      </p:sp>
      <p:pic>
        <p:nvPicPr>
          <p:cNvPr id="4" name="Picture 3"/>
          <p:cNvPicPr>
            <a:picLocks noChangeAspect="1"/>
          </p:cNvPicPr>
          <p:nvPr/>
        </p:nvPicPr>
        <p:blipFill>
          <a:blip r:embed="rId2"/>
          <a:stretch>
            <a:fillRect/>
          </a:stretch>
        </p:blipFill>
        <p:spPr>
          <a:xfrm>
            <a:off x="9069034" y="3206981"/>
            <a:ext cx="3122966" cy="2342919"/>
          </a:xfrm>
          <a:prstGeom prst="rect">
            <a:avLst/>
          </a:prstGeom>
        </p:spPr>
      </p:pic>
    </p:spTree>
    <p:extLst>
      <p:ext uri="{BB962C8B-B14F-4D97-AF65-F5344CB8AC3E}">
        <p14:creationId xmlns:p14="http://schemas.microsoft.com/office/powerpoint/2010/main" val="651960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Exploring Local Water Management Groups</a:t>
            </a:r>
            <a:br>
              <a:rPr lang="en-CA" dirty="0" smtClean="0"/>
            </a:br>
            <a:r>
              <a:rPr lang="en-US" sz="2200" dirty="0"/>
              <a:t>Analyze the rationale for developing and enforcing water quality standards such as the Saskatchewan Surface Water Quality Objectives and the Canadian Water Quality Index and legislation such as the Canada Water Act and the International River Improvements Act. ((STSE, K</a:t>
            </a:r>
            <a:r>
              <a:rPr lang="en-US" sz="2200" dirty="0" smtClean="0"/>
              <a:t>)</a:t>
            </a:r>
            <a:endParaRPr lang="en-CA" dirty="0"/>
          </a:p>
        </p:txBody>
      </p:sp>
      <p:sp>
        <p:nvSpPr>
          <p:cNvPr id="4" name="Text Placeholder 3"/>
          <p:cNvSpPr>
            <a:spLocks noGrp="1"/>
          </p:cNvSpPr>
          <p:nvPr>
            <p:ph type="body" idx="1"/>
          </p:nvPr>
        </p:nvSpPr>
        <p:spPr/>
        <p:txBody>
          <a:bodyPr/>
          <a:lstStyle/>
          <a:p>
            <a:r>
              <a:rPr lang="en-CA" dirty="0" smtClean="0">
                <a:hlinkClick r:id="rId2"/>
              </a:rPr>
              <a:t>Water Security Agency</a:t>
            </a:r>
            <a:r>
              <a:rPr lang="en-CA" dirty="0" smtClean="0"/>
              <a:t/>
            </a:r>
            <a:br>
              <a:rPr lang="en-CA" dirty="0" smtClean="0"/>
            </a:br>
            <a:r>
              <a:rPr lang="en-CA" dirty="0" smtClean="0"/>
              <a:t>How are they funded?</a:t>
            </a:r>
            <a:endParaRPr lang="en-CA" dirty="0"/>
          </a:p>
        </p:txBody>
      </p:sp>
      <p:sp>
        <p:nvSpPr>
          <p:cNvPr id="5" name="Content Placeholder 4"/>
          <p:cNvSpPr>
            <a:spLocks noGrp="1"/>
          </p:cNvSpPr>
          <p:nvPr>
            <p:ph sz="half" idx="2"/>
          </p:nvPr>
        </p:nvSpPr>
        <p:spPr>
          <a:xfrm>
            <a:off x="0" y="2505075"/>
            <a:ext cx="5997575" cy="4168680"/>
          </a:xfrm>
        </p:spPr>
        <p:txBody>
          <a:bodyPr>
            <a:normAutofit/>
          </a:bodyPr>
          <a:lstStyle/>
          <a:p>
            <a:r>
              <a:rPr lang="en-CA" dirty="0" smtClean="0"/>
              <a:t>About WSA: What do they do?</a:t>
            </a:r>
          </a:p>
          <a:p>
            <a:endParaRPr lang="en-CA" dirty="0" smtClean="0"/>
          </a:p>
          <a:p>
            <a:r>
              <a:rPr lang="en-CA" dirty="0" smtClean="0"/>
              <a:t>What watershed(s) do we belong to?</a:t>
            </a:r>
          </a:p>
          <a:p>
            <a:endParaRPr lang="en-CA" dirty="0"/>
          </a:p>
          <a:p>
            <a:r>
              <a:rPr lang="en-CA" dirty="0" smtClean="0"/>
              <a:t>What are two “key actions” of the </a:t>
            </a:r>
            <a:r>
              <a:rPr lang="en-CA" dirty="0" smtClean="0">
                <a:hlinkClick r:id="rId3"/>
              </a:rPr>
              <a:t>Moose Jaw Watershed Source Water Protection Plan</a:t>
            </a:r>
            <a:r>
              <a:rPr lang="en-CA" dirty="0" smtClean="0"/>
              <a:t>? </a:t>
            </a:r>
            <a:br>
              <a:rPr lang="en-CA" dirty="0" smtClean="0"/>
            </a:br>
            <a:endParaRPr lang="en-CA" dirty="0" smtClean="0"/>
          </a:p>
          <a:p>
            <a:endParaRPr lang="en-CA" dirty="0"/>
          </a:p>
        </p:txBody>
      </p:sp>
      <p:sp>
        <p:nvSpPr>
          <p:cNvPr id="6" name="Text Placeholder 5"/>
          <p:cNvSpPr>
            <a:spLocks noGrp="1"/>
          </p:cNvSpPr>
          <p:nvPr>
            <p:ph type="body" sz="quarter" idx="3"/>
          </p:nvPr>
        </p:nvSpPr>
        <p:spPr/>
        <p:txBody>
          <a:bodyPr/>
          <a:lstStyle/>
          <a:p>
            <a:r>
              <a:rPr lang="en-CA" dirty="0" smtClean="0">
                <a:hlinkClick r:id="rId4"/>
              </a:rPr>
              <a:t>Moose Jaw River Watershed Stewards</a:t>
            </a:r>
            <a:br>
              <a:rPr lang="en-CA" dirty="0" smtClean="0">
                <a:hlinkClick r:id="rId4"/>
              </a:rPr>
            </a:br>
            <a:r>
              <a:rPr lang="en-CA" dirty="0" smtClean="0"/>
              <a:t>How are they funded? </a:t>
            </a:r>
            <a:endParaRPr lang="en-CA" dirty="0"/>
          </a:p>
        </p:txBody>
      </p:sp>
      <p:sp>
        <p:nvSpPr>
          <p:cNvPr id="7" name="Content Placeholder 6"/>
          <p:cNvSpPr>
            <a:spLocks noGrp="1"/>
          </p:cNvSpPr>
          <p:nvPr>
            <p:ph sz="quarter" idx="4"/>
          </p:nvPr>
        </p:nvSpPr>
        <p:spPr>
          <a:xfrm>
            <a:off x="5997575" y="2505075"/>
            <a:ext cx="6053398" cy="4168680"/>
          </a:xfrm>
        </p:spPr>
        <p:txBody>
          <a:bodyPr/>
          <a:lstStyle/>
          <a:p>
            <a:r>
              <a:rPr lang="en-CA" dirty="0" smtClean="0"/>
              <a:t>About Us: What are two projects they are pursuing (have pursued)?</a:t>
            </a:r>
            <a:br>
              <a:rPr lang="en-CA" dirty="0" smtClean="0"/>
            </a:br>
            <a:endParaRPr lang="en-CA" dirty="0" smtClean="0"/>
          </a:p>
          <a:p>
            <a:pPr marL="0" indent="0">
              <a:buNone/>
            </a:pPr>
            <a:endParaRPr lang="en-CA" dirty="0" smtClean="0"/>
          </a:p>
          <a:p>
            <a:r>
              <a:rPr lang="en-CA" dirty="0" smtClean="0"/>
              <a:t>Programs: What industry do they seem most focused on?</a:t>
            </a:r>
          </a:p>
          <a:p>
            <a:endParaRPr lang="en-CA" dirty="0"/>
          </a:p>
          <a:p>
            <a:endParaRPr lang="en-CA" dirty="0"/>
          </a:p>
        </p:txBody>
      </p:sp>
    </p:spTree>
    <p:extLst>
      <p:ext uri="{BB962C8B-B14F-4D97-AF65-F5344CB8AC3E}">
        <p14:creationId xmlns:p14="http://schemas.microsoft.com/office/powerpoint/2010/main" val="365844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Exploring Local Water Management Groups</a:t>
            </a:r>
            <a:br>
              <a:rPr lang="en-CA" dirty="0" smtClean="0"/>
            </a:br>
            <a:r>
              <a:rPr lang="en-US" sz="2200" dirty="0"/>
              <a:t>Analyze the rationale for developing and enforcing water quality standards such as the Saskatchewan Surface Water Quality Objectives and the Canadian Water Quality Index and legislation such as the Canada Water Act and the International River Improvements Act. ((STSE, K</a:t>
            </a:r>
            <a:r>
              <a:rPr lang="en-US" sz="2200" dirty="0" smtClean="0"/>
              <a:t>)</a:t>
            </a:r>
            <a:endParaRPr lang="en-CA" dirty="0"/>
          </a:p>
        </p:txBody>
      </p:sp>
      <p:sp>
        <p:nvSpPr>
          <p:cNvPr id="4" name="Text Placeholder 3"/>
          <p:cNvSpPr>
            <a:spLocks noGrp="1"/>
          </p:cNvSpPr>
          <p:nvPr>
            <p:ph type="body" idx="1"/>
          </p:nvPr>
        </p:nvSpPr>
        <p:spPr>
          <a:xfrm>
            <a:off x="0" y="1681163"/>
            <a:ext cx="5997575" cy="823912"/>
          </a:xfrm>
        </p:spPr>
        <p:txBody>
          <a:bodyPr>
            <a:normAutofit/>
          </a:bodyPr>
          <a:lstStyle/>
          <a:p>
            <a:r>
              <a:rPr lang="en-CA" dirty="0" smtClean="0">
                <a:hlinkClick r:id="rId2"/>
              </a:rPr>
              <a:t>Water Security Agency</a:t>
            </a:r>
            <a:r>
              <a:rPr lang="en-CA" dirty="0" smtClean="0"/>
              <a:t/>
            </a:r>
            <a:br>
              <a:rPr lang="en-CA" dirty="0" smtClean="0"/>
            </a:br>
            <a:r>
              <a:rPr lang="en-CA" dirty="0" smtClean="0"/>
              <a:t>How are they funded? Government-Funded </a:t>
            </a:r>
            <a:endParaRPr lang="en-CA" dirty="0"/>
          </a:p>
        </p:txBody>
      </p:sp>
      <p:sp>
        <p:nvSpPr>
          <p:cNvPr id="5" name="Content Placeholder 4"/>
          <p:cNvSpPr>
            <a:spLocks noGrp="1"/>
          </p:cNvSpPr>
          <p:nvPr>
            <p:ph sz="half" idx="2"/>
          </p:nvPr>
        </p:nvSpPr>
        <p:spPr>
          <a:xfrm>
            <a:off x="0" y="2505074"/>
            <a:ext cx="5997575" cy="4352925"/>
          </a:xfrm>
        </p:spPr>
        <p:txBody>
          <a:bodyPr>
            <a:normAutofit fontScale="92500" lnSpcReduction="20000"/>
          </a:bodyPr>
          <a:lstStyle/>
          <a:p>
            <a:r>
              <a:rPr lang="en-CA" dirty="0" smtClean="0"/>
              <a:t>About WSA: What do they do?</a:t>
            </a:r>
          </a:p>
          <a:p>
            <a:pPr marL="0" indent="0">
              <a:buNone/>
            </a:pPr>
            <a:r>
              <a:rPr lang="en-CA" b="1" dirty="0" smtClean="0"/>
              <a:t>Responsible for water (resources, drinking water, supplies) and all aspects of it in Saskatchewan.</a:t>
            </a:r>
          </a:p>
          <a:p>
            <a:r>
              <a:rPr lang="en-CA" dirty="0" smtClean="0"/>
              <a:t>What watershed(s) do we belong to?</a:t>
            </a:r>
          </a:p>
          <a:p>
            <a:pPr marL="0" indent="0">
              <a:buNone/>
            </a:pPr>
            <a:r>
              <a:rPr lang="en-CA" dirty="0" smtClean="0"/>
              <a:t>MJ River Watershed, Hudson Bay Watershed, Qu’Appelle River Watershed</a:t>
            </a:r>
            <a:endParaRPr lang="en-CA" dirty="0"/>
          </a:p>
          <a:p>
            <a:r>
              <a:rPr lang="en-CA" dirty="0" smtClean="0"/>
              <a:t>What are two “key actions” of the </a:t>
            </a:r>
            <a:r>
              <a:rPr lang="en-CA" dirty="0" smtClean="0">
                <a:hlinkClick r:id="rId3"/>
              </a:rPr>
              <a:t>Moose Jaw Watershed Source Water Protection Plan</a:t>
            </a:r>
            <a:r>
              <a:rPr lang="en-CA" dirty="0" smtClean="0"/>
              <a:t>? </a:t>
            </a:r>
            <a:br>
              <a:rPr lang="en-CA" dirty="0" smtClean="0"/>
            </a:br>
            <a:r>
              <a:rPr lang="en-CA" dirty="0" smtClean="0"/>
              <a:t>Providing Watershed Education</a:t>
            </a:r>
            <a:br>
              <a:rPr lang="en-CA" dirty="0" smtClean="0"/>
            </a:br>
            <a:r>
              <a:rPr lang="en-CA" dirty="0" smtClean="0"/>
              <a:t>Legislation, Policy and Program Changes </a:t>
            </a:r>
            <a:endParaRPr lang="en-CA" dirty="0"/>
          </a:p>
        </p:txBody>
      </p:sp>
      <p:sp>
        <p:nvSpPr>
          <p:cNvPr id="6" name="Text Placeholder 5"/>
          <p:cNvSpPr>
            <a:spLocks noGrp="1"/>
          </p:cNvSpPr>
          <p:nvPr>
            <p:ph type="body" sz="quarter" idx="3"/>
          </p:nvPr>
        </p:nvSpPr>
        <p:spPr/>
        <p:txBody>
          <a:bodyPr/>
          <a:lstStyle/>
          <a:p>
            <a:r>
              <a:rPr lang="en-CA" dirty="0" smtClean="0">
                <a:hlinkClick r:id="rId4"/>
              </a:rPr>
              <a:t>Moose Jaw River Watershed Stewards</a:t>
            </a:r>
            <a:br>
              <a:rPr lang="en-CA" dirty="0" smtClean="0">
                <a:hlinkClick r:id="rId4"/>
              </a:rPr>
            </a:br>
            <a:r>
              <a:rPr lang="en-CA" dirty="0" smtClean="0"/>
              <a:t>How are they funded? Non-profit</a:t>
            </a:r>
            <a:endParaRPr lang="en-CA" dirty="0"/>
          </a:p>
        </p:txBody>
      </p:sp>
      <p:sp>
        <p:nvSpPr>
          <p:cNvPr id="7" name="Content Placeholder 6"/>
          <p:cNvSpPr>
            <a:spLocks noGrp="1"/>
          </p:cNvSpPr>
          <p:nvPr>
            <p:ph sz="quarter" idx="4"/>
          </p:nvPr>
        </p:nvSpPr>
        <p:spPr>
          <a:xfrm>
            <a:off x="5997575" y="2505075"/>
            <a:ext cx="6053398" cy="4168680"/>
          </a:xfrm>
        </p:spPr>
        <p:txBody>
          <a:bodyPr/>
          <a:lstStyle/>
          <a:p>
            <a:r>
              <a:rPr lang="en-CA" dirty="0" smtClean="0"/>
              <a:t>About Us: What are two projects they are pursuing (have pursued)?</a:t>
            </a:r>
            <a:br>
              <a:rPr lang="en-CA" dirty="0" smtClean="0"/>
            </a:br>
            <a:r>
              <a:rPr lang="en-CA" dirty="0" smtClean="0"/>
              <a:t>Weed Management (Leafy Spurge)</a:t>
            </a:r>
          </a:p>
          <a:p>
            <a:pPr marL="0" indent="0">
              <a:buNone/>
            </a:pPr>
            <a:r>
              <a:rPr lang="en-CA" dirty="0" smtClean="0"/>
              <a:t> Farm and Ranch Water</a:t>
            </a:r>
          </a:p>
          <a:p>
            <a:r>
              <a:rPr lang="en-CA" dirty="0" smtClean="0"/>
              <a:t>Programs: What industry do they seem most focused on?</a:t>
            </a:r>
          </a:p>
          <a:p>
            <a:pPr marL="0" indent="0">
              <a:buNone/>
            </a:pPr>
            <a:r>
              <a:rPr lang="en-CA" dirty="0" smtClean="0"/>
              <a:t>Agricultural </a:t>
            </a:r>
            <a:endParaRPr lang="en-CA" dirty="0"/>
          </a:p>
          <a:p>
            <a:endParaRPr lang="en-CA" dirty="0"/>
          </a:p>
        </p:txBody>
      </p:sp>
    </p:spTree>
    <p:extLst>
      <p:ext uri="{BB962C8B-B14F-4D97-AF65-F5344CB8AC3E}">
        <p14:creationId xmlns:p14="http://schemas.microsoft.com/office/powerpoint/2010/main" val="52854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47" y="365125"/>
            <a:ext cx="10515600" cy="1325563"/>
          </a:xfrm>
        </p:spPr>
        <p:txBody>
          <a:bodyPr>
            <a:normAutofit/>
          </a:bodyPr>
          <a:lstStyle/>
          <a:p>
            <a:r>
              <a:rPr lang="en-CA" dirty="0" smtClean="0"/>
              <a:t>Pollution from Irrigation</a:t>
            </a:r>
            <a:br>
              <a:rPr lang="en-CA" dirty="0" smtClean="0"/>
            </a:br>
            <a:r>
              <a:rPr lang="en-US" sz="2200" dirty="0"/>
              <a:t>Assess how irrigation projects affect food production, water availability, soil salinization and groundwater. ((STSE</a:t>
            </a:r>
            <a:r>
              <a:rPr lang="en-US" sz="2200" dirty="0" smtClean="0"/>
              <a:t>)</a:t>
            </a:r>
            <a:endParaRPr lang="en-CA" dirty="0"/>
          </a:p>
        </p:txBody>
      </p:sp>
      <p:sp>
        <p:nvSpPr>
          <p:cNvPr id="3" name="Content Placeholder 2"/>
          <p:cNvSpPr>
            <a:spLocks noGrp="1"/>
          </p:cNvSpPr>
          <p:nvPr>
            <p:ph idx="1"/>
          </p:nvPr>
        </p:nvSpPr>
        <p:spPr>
          <a:xfrm>
            <a:off x="132347" y="1690688"/>
            <a:ext cx="11289632" cy="4742196"/>
          </a:xfrm>
        </p:spPr>
        <p:txBody>
          <a:bodyPr/>
          <a:lstStyle/>
          <a:p>
            <a:r>
              <a:rPr lang="en-CA" dirty="0" smtClean="0"/>
              <a:t>Irrigation affects ______________________ if there isn’t good drainage in the soil.</a:t>
            </a:r>
            <a:endParaRPr lang="en-CA" dirty="0"/>
          </a:p>
          <a:p>
            <a:r>
              <a:rPr lang="en-CA" dirty="0" smtClean="0"/>
              <a:t>Water can actually </a:t>
            </a:r>
            <a:r>
              <a:rPr lang="en-CA" dirty="0"/>
              <a:t>______________________</a:t>
            </a:r>
            <a:r>
              <a:rPr lang="en-CA" dirty="0" smtClean="0"/>
              <a:t>, making the soil </a:t>
            </a:r>
            <a:r>
              <a:rPr lang="en-CA" dirty="0"/>
              <a:t>______________________</a:t>
            </a:r>
            <a:r>
              <a:rPr lang="en-CA" dirty="0" smtClean="0"/>
              <a:t>.</a:t>
            </a:r>
          </a:p>
          <a:p>
            <a:r>
              <a:rPr lang="en-CA" dirty="0" smtClean="0"/>
              <a:t>Less plants ultimately means _________________ and also impacts the land’s ability to </a:t>
            </a:r>
            <a:r>
              <a:rPr lang="en-CA" dirty="0"/>
              <a:t> _________________ </a:t>
            </a:r>
            <a:r>
              <a:rPr lang="en-CA" dirty="0" smtClean="0"/>
              <a:t>– potentially </a:t>
            </a:r>
            <a:r>
              <a:rPr lang="en-CA" dirty="0"/>
              <a:t> </a:t>
            </a:r>
            <a:r>
              <a:rPr lang="en-CA" dirty="0" smtClean="0"/>
              <a:t>_______________________________ in the soil.</a:t>
            </a:r>
            <a:endParaRPr lang="en-CA" dirty="0"/>
          </a:p>
        </p:txBody>
      </p:sp>
      <p:pic>
        <p:nvPicPr>
          <p:cNvPr id="4" name="Picture 3"/>
          <p:cNvPicPr>
            <a:picLocks noChangeAspect="1"/>
          </p:cNvPicPr>
          <p:nvPr/>
        </p:nvPicPr>
        <p:blipFill>
          <a:blip r:embed="rId2"/>
          <a:stretch>
            <a:fillRect/>
          </a:stretch>
        </p:blipFill>
        <p:spPr>
          <a:xfrm>
            <a:off x="5777163" y="4872851"/>
            <a:ext cx="6315075" cy="1985149"/>
          </a:xfrm>
          <a:prstGeom prst="rect">
            <a:avLst/>
          </a:prstGeom>
        </p:spPr>
      </p:pic>
    </p:spTree>
    <p:extLst>
      <p:ext uri="{BB962C8B-B14F-4D97-AF65-F5344CB8AC3E}">
        <p14:creationId xmlns:p14="http://schemas.microsoft.com/office/powerpoint/2010/main" val="513431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47" y="365125"/>
            <a:ext cx="10515600" cy="1325563"/>
          </a:xfrm>
        </p:spPr>
        <p:txBody>
          <a:bodyPr>
            <a:normAutofit/>
          </a:bodyPr>
          <a:lstStyle/>
          <a:p>
            <a:r>
              <a:rPr lang="en-CA" dirty="0" smtClean="0"/>
              <a:t>Pollution from Irrigation</a:t>
            </a:r>
            <a:br>
              <a:rPr lang="en-CA" dirty="0" smtClean="0"/>
            </a:br>
            <a:r>
              <a:rPr lang="en-US" sz="2200" dirty="0"/>
              <a:t>Assess how irrigation projects affect food production, water availability, soil salinization and groundwater. ((STSE</a:t>
            </a:r>
            <a:r>
              <a:rPr lang="en-US" sz="2200" dirty="0" smtClean="0"/>
              <a:t>)</a:t>
            </a:r>
            <a:endParaRPr lang="en-CA" dirty="0"/>
          </a:p>
        </p:txBody>
      </p:sp>
      <p:sp>
        <p:nvSpPr>
          <p:cNvPr id="3" name="Content Placeholder 2"/>
          <p:cNvSpPr>
            <a:spLocks noGrp="1"/>
          </p:cNvSpPr>
          <p:nvPr>
            <p:ph idx="1"/>
          </p:nvPr>
        </p:nvSpPr>
        <p:spPr>
          <a:xfrm>
            <a:off x="132347" y="1690688"/>
            <a:ext cx="11289632" cy="4742196"/>
          </a:xfrm>
        </p:spPr>
        <p:txBody>
          <a:bodyPr/>
          <a:lstStyle/>
          <a:p>
            <a:r>
              <a:rPr lang="en-CA" dirty="0" smtClean="0"/>
              <a:t>Irrigation affects </a:t>
            </a:r>
            <a:r>
              <a:rPr lang="en-CA" b="1" dirty="0" smtClean="0"/>
              <a:t>soil salinity </a:t>
            </a:r>
            <a:r>
              <a:rPr lang="en-CA" dirty="0" smtClean="0"/>
              <a:t>if there isn’t good drainage in the soil.</a:t>
            </a:r>
            <a:endParaRPr lang="en-CA" dirty="0"/>
          </a:p>
          <a:p>
            <a:r>
              <a:rPr lang="en-CA" dirty="0" smtClean="0"/>
              <a:t>Water can actually </a:t>
            </a:r>
            <a:r>
              <a:rPr lang="en-CA" b="1" dirty="0" smtClean="0"/>
              <a:t>pull salt up in the soil</a:t>
            </a:r>
            <a:r>
              <a:rPr lang="en-CA" dirty="0" smtClean="0"/>
              <a:t>, making the soil </a:t>
            </a:r>
            <a:r>
              <a:rPr lang="en-CA" b="1" dirty="0" smtClean="0"/>
              <a:t>harder for plants to grow</a:t>
            </a:r>
            <a:r>
              <a:rPr lang="en-CA" dirty="0" smtClean="0"/>
              <a:t>.</a:t>
            </a:r>
          </a:p>
          <a:p>
            <a:r>
              <a:rPr lang="en-CA" dirty="0" smtClean="0"/>
              <a:t>Less plants ultimately means </a:t>
            </a:r>
            <a:r>
              <a:rPr lang="en-CA" b="1" dirty="0" smtClean="0"/>
              <a:t>less food </a:t>
            </a:r>
            <a:r>
              <a:rPr lang="en-CA" dirty="0" smtClean="0"/>
              <a:t>and also impacts the land’s </a:t>
            </a:r>
            <a:r>
              <a:rPr lang="en-CA" b="1" dirty="0" smtClean="0"/>
              <a:t>ability to hold water over time</a:t>
            </a:r>
            <a:r>
              <a:rPr lang="en-CA" dirty="0" smtClean="0"/>
              <a:t> – potentially </a:t>
            </a:r>
            <a:r>
              <a:rPr lang="en-CA" b="1" dirty="0" smtClean="0"/>
              <a:t>decreasing overall water availability </a:t>
            </a:r>
            <a:r>
              <a:rPr lang="en-CA" dirty="0" smtClean="0"/>
              <a:t>in the soil.</a:t>
            </a:r>
            <a:endParaRPr lang="en-CA" dirty="0"/>
          </a:p>
        </p:txBody>
      </p:sp>
      <p:pic>
        <p:nvPicPr>
          <p:cNvPr id="4" name="Picture 3"/>
          <p:cNvPicPr>
            <a:picLocks noChangeAspect="1"/>
          </p:cNvPicPr>
          <p:nvPr/>
        </p:nvPicPr>
        <p:blipFill>
          <a:blip r:embed="rId2"/>
          <a:stretch>
            <a:fillRect/>
          </a:stretch>
        </p:blipFill>
        <p:spPr>
          <a:xfrm>
            <a:off x="5777163" y="4872851"/>
            <a:ext cx="6315075" cy="1985149"/>
          </a:xfrm>
          <a:prstGeom prst="rect">
            <a:avLst/>
          </a:prstGeom>
        </p:spPr>
      </p:pic>
    </p:spTree>
    <p:extLst>
      <p:ext uri="{BB962C8B-B14F-4D97-AF65-F5344CB8AC3E}">
        <p14:creationId xmlns:p14="http://schemas.microsoft.com/office/powerpoint/2010/main" val="197137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5125"/>
            <a:ext cx="11747498" cy="1325563"/>
          </a:xfrm>
        </p:spPr>
        <p:txBody>
          <a:bodyPr>
            <a:normAutofit fontScale="90000"/>
          </a:bodyPr>
          <a:lstStyle/>
          <a:p>
            <a:r>
              <a:rPr lang="en-CA" dirty="0" smtClean="0"/>
              <a:t>Marine Industry Effects</a:t>
            </a:r>
            <a:br>
              <a:rPr lang="en-CA" dirty="0" smtClean="0"/>
            </a:br>
            <a:r>
              <a:rPr lang="en-US" sz="2200" dirty="0"/>
              <a:t>Investigate how human activities (e.g., overfishing, photo- degradation of plastic waste, shipping, coastal development and offshore extraction of oil and minerals) impact marine ecosystems (e.g., coral reef degradation, introduction of invasive species and reduced fish populations). ((STSE, </a:t>
            </a:r>
            <a:r>
              <a:rPr lang="en-US" sz="2200" dirty="0" smtClean="0"/>
              <a:t>A)</a:t>
            </a:r>
            <a:endParaRPr lang="en-CA"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9122212"/>
              </p:ext>
            </p:extLst>
          </p:nvPr>
        </p:nvGraphicFramePr>
        <p:xfrm>
          <a:off x="228600" y="2857162"/>
          <a:ext cx="11747499" cy="3848442"/>
        </p:xfrm>
        <a:graphic>
          <a:graphicData uri="http://schemas.openxmlformats.org/drawingml/2006/table">
            <a:tbl>
              <a:tblPr firstRow="1" bandRow="1">
                <a:tableStyleId>{5940675A-B579-460E-94D1-54222C63F5DA}</a:tableStyleId>
              </a:tblPr>
              <a:tblGrid>
                <a:gridCol w="3915833"/>
                <a:gridCol w="3915833"/>
                <a:gridCol w="3915833"/>
              </a:tblGrid>
              <a:tr h="641407">
                <a:tc>
                  <a:txBody>
                    <a:bodyPr/>
                    <a:lstStyle/>
                    <a:p>
                      <a:r>
                        <a:rPr lang="en-CA" b="1" u="sng" dirty="0" smtClean="0"/>
                        <a:t>Marine-Related Industry</a:t>
                      </a:r>
                      <a:r>
                        <a:rPr lang="en-CA" b="1" u="sng" baseline="0" dirty="0" smtClean="0"/>
                        <a:t> </a:t>
                      </a:r>
                      <a:r>
                        <a:rPr lang="en-CA" b="1" u="sng" dirty="0" smtClean="0"/>
                        <a:t>Activity</a:t>
                      </a:r>
                      <a:endParaRPr lang="en-CA" b="1" u="sng" dirty="0"/>
                    </a:p>
                  </a:txBody>
                  <a:tcPr/>
                </a:tc>
                <a:tc>
                  <a:txBody>
                    <a:bodyPr/>
                    <a:lstStyle/>
                    <a:p>
                      <a:r>
                        <a:rPr lang="en-CA" b="1" u="sng" dirty="0" smtClean="0"/>
                        <a:t>Major Negative Effect</a:t>
                      </a:r>
                      <a:endParaRPr lang="en-CA" b="1" u="sng" dirty="0"/>
                    </a:p>
                  </a:txBody>
                  <a:tcPr/>
                </a:tc>
                <a:tc>
                  <a:txBody>
                    <a:bodyPr/>
                    <a:lstStyle/>
                    <a:p>
                      <a:r>
                        <a:rPr lang="en-CA" b="1" u="sng" dirty="0" smtClean="0"/>
                        <a:t>How?</a:t>
                      </a:r>
                      <a:endParaRPr lang="en-CA" b="1" u="sng" dirty="0"/>
                    </a:p>
                  </a:txBody>
                  <a:tcPr/>
                </a:tc>
              </a:tr>
              <a:tr h="641407">
                <a:tc>
                  <a:txBody>
                    <a:bodyPr/>
                    <a:lstStyle/>
                    <a:p>
                      <a:r>
                        <a:rPr lang="en-CA" dirty="0" smtClean="0"/>
                        <a:t>Overfishing</a:t>
                      </a:r>
                      <a:endParaRPr lang="en-CA" dirty="0"/>
                    </a:p>
                  </a:txBody>
                  <a:tcPr/>
                </a:tc>
                <a:tc>
                  <a:txBody>
                    <a:bodyPr/>
                    <a:lstStyle/>
                    <a:p>
                      <a:endParaRPr lang="en-CA" dirty="0"/>
                    </a:p>
                  </a:txBody>
                  <a:tcPr/>
                </a:tc>
                <a:tc>
                  <a:txBody>
                    <a:bodyPr/>
                    <a:lstStyle/>
                    <a:p>
                      <a:endParaRPr lang="en-CA" dirty="0"/>
                    </a:p>
                  </a:txBody>
                  <a:tcPr/>
                </a:tc>
              </a:tr>
              <a:tr h="641407">
                <a:tc>
                  <a:txBody>
                    <a:bodyPr/>
                    <a:lstStyle/>
                    <a:p>
                      <a:r>
                        <a:rPr lang="en-CA" dirty="0" smtClean="0"/>
                        <a:t>Photo-degradation of Plastic Waste</a:t>
                      </a:r>
                      <a:endParaRPr lang="en-CA" dirty="0"/>
                    </a:p>
                  </a:txBody>
                  <a:tcPr/>
                </a:tc>
                <a:tc>
                  <a:txBody>
                    <a:bodyPr/>
                    <a:lstStyle/>
                    <a:p>
                      <a:endParaRPr lang="en-CA" dirty="0"/>
                    </a:p>
                  </a:txBody>
                  <a:tcPr/>
                </a:tc>
                <a:tc>
                  <a:txBody>
                    <a:bodyPr/>
                    <a:lstStyle/>
                    <a:p>
                      <a:endParaRPr lang="en-CA" dirty="0"/>
                    </a:p>
                  </a:txBody>
                  <a:tcPr/>
                </a:tc>
              </a:tr>
              <a:tr h="641407">
                <a:tc>
                  <a:txBody>
                    <a:bodyPr/>
                    <a:lstStyle/>
                    <a:p>
                      <a:r>
                        <a:rPr lang="en-CA" dirty="0" smtClean="0"/>
                        <a:t>Shipping (of goods)</a:t>
                      </a:r>
                      <a:endParaRPr lang="en-CA" dirty="0"/>
                    </a:p>
                  </a:txBody>
                  <a:tcPr/>
                </a:tc>
                <a:tc>
                  <a:txBody>
                    <a:bodyPr/>
                    <a:lstStyle/>
                    <a:p>
                      <a:endParaRPr lang="en-CA" dirty="0"/>
                    </a:p>
                  </a:txBody>
                  <a:tcPr/>
                </a:tc>
                <a:tc>
                  <a:txBody>
                    <a:bodyPr/>
                    <a:lstStyle/>
                    <a:p>
                      <a:endParaRPr lang="en-CA" dirty="0"/>
                    </a:p>
                  </a:txBody>
                  <a:tcPr/>
                </a:tc>
              </a:tr>
              <a:tr h="641407">
                <a:tc>
                  <a:txBody>
                    <a:bodyPr/>
                    <a:lstStyle/>
                    <a:p>
                      <a:r>
                        <a:rPr lang="en-CA" dirty="0" smtClean="0"/>
                        <a:t>Coastal Development</a:t>
                      </a:r>
                      <a:r>
                        <a:rPr lang="en-CA" baseline="0" dirty="0" smtClean="0"/>
                        <a:t> (housing)</a:t>
                      </a:r>
                      <a:endParaRPr lang="en-CA" dirty="0"/>
                    </a:p>
                  </a:txBody>
                  <a:tcPr/>
                </a:tc>
                <a:tc>
                  <a:txBody>
                    <a:bodyPr/>
                    <a:lstStyle/>
                    <a:p>
                      <a:endParaRPr lang="en-CA" dirty="0"/>
                    </a:p>
                  </a:txBody>
                  <a:tcPr/>
                </a:tc>
                <a:tc>
                  <a:txBody>
                    <a:bodyPr/>
                    <a:lstStyle/>
                    <a:p>
                      <a:endParaRPr lang="en-CA" dirty="0"/>
                    </a:p>
                  </a:txBody>
                  <a:tcPr/>
                </a:tc>
              </a:tr>
              <a:tr h="641407">
                <a:tc>
                  <a:txBody>
                    <a:bodyPr/>
                    <a:lstStyle/>
                    <a:p>
                      <a:r>
                        <a:rPr lang="en-CA" dirty="0" smtClean="0"/>
                        <a:t>Offshore Oil/Mineral Extraction</a:t>
                      </a:r>
                      <a:endParaRPr lang="en-CA" dirty="0"/>
                    </a:p>
                  </a:txBody>
                  <a:tcPr/>
                </a:tc>
                <a:tc>
                  <a:txBody>
                    <a:bodyPr/>
                    <a:lstStyle/>
                    <a:p>
                      <a:endParaRPr lang="en-CA" dirty="0"/>
                    </a:p>
                  </a:txBody>
                  <a:tcPr/>
                </a:tc>
                <a:tc>
                  <a:txBody>
                    <a:bodyPr/>
                    <a:lstStyle/>
                    <a:p>
                      <a:endParaRPr lang="en-CA" dirty="0"/>
                    </a:p>
                  </a:txBody>
                  <a:tcPr/>
                </a:tc>
              </a:tr>
            </a:tbl>
          </a:graphicData>
        </a:graphic>
      </p:graphicFrame>
      <p:sp>
        <p:nvSpPr>
          <p:cNvPr id="5" name="TextBox 4"/>
          <p:cNvSpPr txBox="1"/>
          <p:nvPr/>
        </p:nvSpPr>
        <p:spPr>
          <a:xfrm>
            <a:off x="203199" y="1841500"/>
            <a:ext cx="11772899" cy="1015663"/>
          </a:xfrm>
          <a:prstGeom prst="rect">
            <a:avLst/>
          </a:prstGeom>
          <a:noFill/>
        </p:spPr>
        <p:txBody>
          <a:bodyPr wrap="square" rtlCol="0">
            <a:spAutoFit/>
          </a:bodyPr>
          <a:lstStyle/>
          <a:p>
            <a:r>
              <a:rPr lang="en-CA" sz="2000" b="1" dirty="0" smtClean="0"/>
              <a:t>Look up </a:t>
            </a:r>
            <a:r>
              <a:rPr lang="en-CA" sz="2000" b="1" u="sng" dirty="0" smtClean="0"/>
              <a:t>two</a:t>
            </a:r>
            <a:r>
              <a:rPr lang="en-CA" sz="2000" b="1" dirty="0"/>
              <a:t> </a:t>
            </a:r>
            <a:r>
              <a:rPr lang="en-CA" sz="2000" b="1" dirty="0" smtClean="0"/>
              <a:t>of these activities, what are the negative effects of these activities (likely is coral reef degradation, reducing fish populations, or introduction of invasive species). Then explain how this activity contributes to it.</a:t>
            </a:r>
            <a:endParaRPr lang="en-CA" sz="2000" b="1" dirty="0"/>
          </a:p>
        </p:txBody>
      </p:sp>
    </p:spTree>
    <p:extLst>
      <p:ext uri="{BB962C8B-B14F-4D97-AF65-F5344CB8AC3E}">
        <p14:creationId xmlns:p14="http://schemas.microsoft.com/office/powerpoint/2010/main" val="4189943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5125"/>
            <a:ext cx="11747498" cy="1325563"/>
          </a:xfrm>
        </p:spPr>
        <p:txBody>
          <a:bodyPr>
            <a:normAutofit fontScale="90000"/>
          </a:bodyPr>
          <a:lstStyle/>
          <a:p>
            <a:r>
              <a:rPr lang="en-CA" dirty="0" smtClean="0"/>
              <a:t>Marine Industry Effects</a:t>
            </a:r>
            <a:br>
              <a:rPr lang="en-CA" dirty="0" smtClean="0"/>
            </a:br>
            <a:r>
              <a:rPr lang="en-US" sz="2200" dirty="0"/>
              <a:t>Investigate how human activities (e.g., overfishing, photo- degradation of plastic waste, shipping, coastal development and offshore extraction of oil and minerals) impact marine ecosystems (e.g., coral reef degradation, introduction of invasive species and reduced fish populations). ((STSE, </a:t>
            </a:r>
            <a:r>
              <a:rPr lang="en-US" sz="2200" dirty="0" smtClean="0"/>
              <a:t>A)</a:t>
            </a:r>
            <a:endParaRPr lang="en-CA"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4337069"/>
              </p:ext>
            </p:extLst>
          </p:nvPr>
        </p:nvGraphicFramePr>
        <p:xfrm>
          <a:off x="228600" y="2857162"/>
          <a:ext cx="11747499" cy="5487727"/>
        </p:xfrm>
        <a:graphic>
          <a:graphicData uri="http://schemas.openxmlformats.org/drawingml/2006/table">
            <a:tbl>
              <a:tblPr firstRow="1" bandRow="1">
                <a:tableStyleId>{5940675A-B579-460E-94D1-54222C63F5DA}</a:tableStyleId>
              </a:tblPr>
              <a:tblGrid>
                <a:gridCol w="3915833"/>
                <a:gridCol w="3915833"/>
                <a:gridCol w="3915833"/>
              </a:tblGrid>
              <a:tr h="641407">
                <a:tc>
                  <a:txBody>
                    <a:bodyPr/>
                    <a:lstStyle/>
                    <a:p>
                      <a:r>
                        <a:rPr lang="en-CA" b="1" u="sng" dirty="0" smtClean="0"/>
                        <a:t>Marine-Related Industry</a:t>
                      </a:r>
                      <a:r>
                        <a:rPr lang="en-CA" b="1" u="sng" baseline="0" dirty="0" smtClean="0"/>
                        <a:t> </a:t>
                      </a:r>
                      <a:r>
                        <a:rPr lang="en-CA" b="1" u="sng" dirty="0" smtClean="0"/>
                        <a:t>Activity</a:t>
                      </a:r>
                      <a:endParaRPr lang="en-CA" b="1" u="sng" dirty="0"/>
                    </a:p>
                  </a:txBody>
                  <a:tcPr/>
                </a:tc>
                <a:tc>
                  <a:txBody>
                    <a:bodyPr/>
                    <a:lstStyle/>
                    <a:p>
                      <a:r>
                        <a:rPr lang="en-CA" b="1" u="sng" dirty="0" smtClean="0"/>
                        <a:t>Major Negative Effect</a:t>
                      </a:r>
                      <a:endParaRPr lang="en-CA" b="1" u="sng" dirty="0"/>
                    </a:p>
                  </a:txBody>
                  <a:tcPr/>
                </a:tc>
                <a:tc>
                  <a:txBody>
                    <a:bodyPr/>
                    <a:lstStyle/>
                    <a:p>
                      <a:r>
                        <a:rPr lang="en-CA" b="1" u="sng" dirty="0" smtClean="0"/>
                        <a:t>How?</a:t>
                      </a:r>
                      <a:endParaRPr lang="en-CA" b="1" u="sng" dirty="0"/>
                    </a:p>
                  </a:txBody>
                  <a:tcPr/>
                </a:tc>
              </a:tr>
              <a:tr h="641407">
                <a:tc>
                  <a:txBody>
                    <a:bodyPr/>
                    <a:lstStyle/>
                    <a:p>
                      <a:r>
                        <a:rPr lang="en-CA" dirty="0" smtClean="0"/>
                        <a:t>Overfishing</a:t>
                      </a:r>
                      <a:endParaRPr lang="en-CA" dirty="0"/>
                    </a:p>
                  </a:txBody>
                  <a:tcPr/>
                </a:tc>
                <a:tc>
                  <a:txBody>
                    <a:bodyPr/>
                    <a:lstStyle/>
                    <a:p>
                      <a:r>
                        <a:rPr lang="en-CA" dirty="0" smtClean="0"/>
                        <a:t>reduction in fish populations</a:t>
                      </a:r>
                      <a:r>
                        <a:rPr lang="en-CA" baseline="0" dirty="0"/>
                        <a:t> </a:t>
                      </a:r>
                      <a:r>
                        <a:rPr lang="en-CA" baseline="0" dirty="0" smtClean="0"/>
                        <a:t>via resource depletion.</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Reduction of “food” fish leads to an imbalance</a:t>
                      </a:r>
                      <a:r>
                        <a:rPr lang="en-CA" baseline="0" dirty="0" smtClean="0"/>
                        <a:t> of other species in the food chain.</a:t>
                      </a:r>
                      <a:endParaRPr lang="en-CA" dirty="0"/>
                    </a:p>
                  </a:txBody>
                  <a:tcPr/>
                </a:tc>
              </a:tr>
              <a:tr h="641407">
                <a:tc>
                  <a:txBody>
                    <a:bodyPr/>
                    <a:lstStyle/>
                    <a:p>
                      <a:r>
                        <a:rPr lang="en-CA" dirty="0" smtClean="0"/>
                        <a:t>Photo-degradation of Plastic Waste</a:t>
                      </a:r>
                      <a:endParaRPr lang="en-CA" dirty="0"/>
                    </a:p>
                  </a:txBody>
                  <a:tcPr/>
                </a:tc>
                <a:tc>
                  <a:txBody>
                    <a:bodyPr/>
                    <a:lstStyle/>
                    <a:p>
                      <a:r>
                        <a:rPr lang="en-CA" dirty="0" smtClean="0"/>
                        <a:t>Coral reef damage/fish</a:t>
                      </a:r>
                      <a:r>
                        <a:rPr lang="en-CA" baseline="0" dirty="0" smtClean="0"/>
                        <a:t> population decline.</a:t>
                      </a:r>
                      <a:endParaRPr lang="en-CA" dirty="0"/>
                    </a:p>
                  </a:txBody>
                  <a:tcPr/>
                </a:tc>
                <a:tc>
                  <a:txBody>
                    <a:bodyPr/>
                    <a:lstStyle/>
                    <a:p>
                      <a:r>
                        <a:rPr lang="en-CA" dirty="0" smtClean="0"/>
                        <a:t>Plastic</a:t>
                      </a:r>
                      <a:r>
                        <a:rPr lang="en-CA" baseline="0" dirty="0" smtClean="0"/>
                        <a:t> break down and are ingested by microorganisms, this plastic bioaccumulation can have negative effects on fish health.</a:t>
                      </a:r>
                      <a:endParaRPr lang="en-CA" dirty="0"/>
                    </a:p>
                  </a:txBody>
                  <a:tcPr/>
                </a:tc>
              </a:tr>
              <a:tr h="641407">
                <a:tc>
                  <a:txBody>
                    <a:bodyPr/>
                    <a:lstStyle/>
                    <a:p>
                      <a:r>
                        <a:rPr lang="en-CA" dirty="0" smtClean="0"/>
                        <a:t>Shipping (of goods)</a:t>
                      </a:r>
                      <a:endParaRPr lang="en-CA" dirty="0"/>
                    </a:p>
                  </a:txBody>
                  <a:tcPr/>
                </a:tc>
                <a:tc>
                  <a:txBody>
                    <a:bodyPr/>
                    <a:lstStyle/>
                    <a:p>
                      <a:r>
                        <a:rPr lang="en-CA" dirty="0" smtClean="0"/>
                        <a:t>Direct pollution (oil</a:t>
                      </a:r>
                      <a:r>
                        <a:rPr lang="en-CA" baseline="0" dirty="0" smtClean="0"/>
                        <a:t> spills) or introduction of invasive species.</a:t>
                      </a:r>
                      <a:endParaRPr lang="en-CA" dirty="0"/>
                    </a:p>
                  </a:txBody>
                  <a:tcPr/>
                </a:tc>
                <a:tc>
                  <a:txBody>
                    <a:bodyPr/>
                    <a:lstStyle/>
                    <a:p>
                      <a:r>
                        <a:rPr lang="en-CA" dirty="0" smtClean="0"/>
                        <a:t>The hulls of ships may be transporting species that are invasive to</a:t>
                      </a:r>
                      <a:r>
                        <a:rPr lang="en-CA" baseline="0" dirty="0" smtClean="0"/>
                        <a:t> other locations – disrupting ecosystems.</a:t>
                      </a:r>
                      <a:endParaRPr lang="en-CA" dirty="0"/>
                    </a:p>
                  </a:txBody>
                  <a:tcPr/>
                </a:tc>
              </a:tr>
              <a:tr h="641407">
                <a:tc>
                  <a:txBody>
                    <a:bodyPr/>
                    <a:lstStyle/>
                    <a:p>
                      <a:r>
                        <a:rPr lang="en-CA" dirty="0" smtClean="0"/>
                        <a:t>Coastal Development</a:t>
                      </a:r>
                      <a:r>
                        <a:rPr lang="en-CA" baseline="0" dirty="0" smtClean="0"/>
                        <a:t> (housing)</a:t>
                      </a:r>
                      <a:endParaRPr lang="en-CA" dirty="0"/>
                    </a:p>
                  </a:txBody>
                  <a:tcPr/>
                </a:tc>
                <a:tc>
                  <a:txBody>
                    <a:bodyPr/>
                    <a:lstStyle/>
                    <a:p>
                      <a:r>
                        <a:rPr lang="en-CA" dirty="0" smtClean="0"/>
                        <a:t>Destruction</a:t>
                      </a:r>
                      <a:r>
                        <a:rPr lang="en-CA" baseline="0" dirty="0" smtClean="0"/>
                        <a:t> of ecosystems – reducing of fish population</a:t>
                      </a:r>
                      <a:endParaRPr lang="en-CA" dirty="0"/>
                    </a:p>
                  </a:txBody>
                  <a:tcPr/>
                </a:tc>
                <a:tc>
                  <a:txBody>
                    <a:bodyPr/>
                    <a:lstStyle/>
                    <a:p>
                      <a:r>
                        <a:rPr lang="en-CA" dirty="0" smtClean="0"/>
                        <a:t>Pollutants and sediment</a:t>
                      </a:r>
                      <a:r>
                        <a:rPr lang="en-CA" baseline="0" dirty="0" smtClean="0"/>
                        <a:t> released in construction or the damaging of coastal environments to make beaches</a:t>
                      </a:r>
                      <a:endParaRPr lang="en-CA" dirty="0"/>
                    </a:p>
                  </a:txBody>
                  <a:tcPr/>
                </a:tc>
              </a:tr>
              <a:tr h="641407">
                <a:tc>
                  <a:txBody>
                    <a:bodyPr/>
                    <a:lstStyle/>
                    <a:p>
                      <a:r>
                        <a:rPr lang="en-CA" dirty="0" smtClean="0"/>
                        <a:t>Offshore Oil/Mineral Extraction</a:t>
                      </a:r>
                      <a:endParaRPr lang="en-CA" dirty="0"/>
                    </a:p>
                  </a:txBody>
                  <a:tcPr/>
                </a:tc>
                <a:tc>
                  <a:txBody>
                    <a:bodyPr/>
                    <a:lstStyle/>
                    <a:p>
                      <a:r>
                        <a:rPr lang="en-CA" dirty="0" smtClean="0"/>
                        <a:t>Disruption</a:t>
                      </a:r>
                      <a:r>
                        <a:rPr lang="en-CA" baseline="0" dirty="0" smtClean="0"/>
                        <a:t> of ecosystems.</a:t>
                      </a:r>
                      <a:endParaRPr lang="en-CA" dirty="0"/>
                    </a:p>
                  </a:txBody>
                  <a:tcPr/>
                </a:tc>
                <a:tc>
                  <a:txBody>
                    <a:bodyPr/>
                    <a:lstStyle/>
                    <a:p>
                      <a:r>
                        <a:rPr lang="en-CA" dirty="0" smtClean="0"/>
                        <a:t>Oil spills release pollution but some of the tools actually may affect sensory processes in surrounding</a:t>
                      </a:r>
                      <a:r>
                        <a:rPr lang="en-CA" baseline="0" dirty="0" smtClean="0"/>
                        <a:t> organisms.</a:t>
                      </a:r>
                      <a:endParaRPr lang="en-CA" dirty="0"/>
                    </a:p>
                  </a:txBody>
                  <a:tcPr/>
                </a:tc>
              </a:tr>
            </a:tbl>
          </a:graphicData>
        </a:graphic>
      </p:graphicFrame>
      <p:sp>
        <p:nvSpPr>
          <p:cNvPr id="5" name="TextBox 4"/>
          <p:cNvSpPr txBox="1"/>
          <p:nvPr/>
        </p:nvSpPr>
        <p:spPr>
          <a:xfrm>
            <a:off x="228600" y="1841499"/>
            <a:ext cx="11772899" cy="1015663"/>
          </a:xfrm>
          <a:prstGeom prst="rect">
            <a:avLst/>
          </a:prstGeom>
          <a:noFill/>
        </p:spPr>
        <p:txBody>
          <a:bodyPr wrap="square" rtlCol="0">
            <a:spAutoFit/>
          </a:bodyPr>
          <a:lstStyle/>
          <a:p>
            <a:r>
              <a:rPr lang="en-CA" sz="2000" b="1" dirty="0" smtClean="0"/>
              <a:t>Look up </a:t>
            </a:r>
            <a:r>
              <a:rPr lang="en-CA" sz="2000" b="1" u="sng" dirty="0" smtClean="0"/>
              <a:t>two</a:t>
            </a:r>
            <a:r>
              <a:rPr lang="en-CA" sz="2000" b="1" dirty="0"/>
              <a:t> </a:t>
            </a:r>
            <a:r>
              <a:rPr lang="en-CA" sz="2000" b="1" dirty="0" smtClean="0"/>
              <a:t>of these activities, what are the negative effects of these activities (likely is coral reef degradation, reducing fish populations, or introduction of invasive species). Then explain how this activity contributes to it.</a:t>
            </a:r>
            <a:endParaRPr lang="en-CA" sz="2000" b="1" dirty="0"/>
          </a:p>
        </p:txBody>
      </p:sp>
    </p:spTree>
    <p:extLst>
      <p:ext uri="{BB962C8B-B14F-4D97-AF65-F5344CB8AC3E}">
        <p14:creationId xmlns:p14="http://schemas.microsoft.com/office/powerpoint/2010/main" val="1941629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Drinking Water</a:t>
            </a:r>
            <a:br>
              <a:rPr lang="en-CA" dirty="0" smtClean="0"/>
            </a:br>
            <a:r>
              <a:rPr lang="en-US" sz="2200" dirty="0"/>
              <a:t>Describe the operation and effectiveness of technologies and processes developed to protect drinking water sources locally and globally. ((K, STSE)</a:t>
            </a:r>
            <a:br>
              <a:rPr lang="en-US" sz="2200" dirty="0"/>
            </a:br>
            <a:endParaRPr lang="en-CA" sz="2200" dirty="0"/>
          </a:p>
        </p:txBody>
      </p:sp>
      <p:sp>
        <p:nvSpPr>
          <p:cNvPr id="4" name="Content Placeholder 3"/>
          <p:cNvSpPr>
            <a:spLocks noGrp="1"/>
          </p:cNvSpPr>
          <p:nvPr>
            <p:ph sz="half" idx="1"/>
          </p:nvPr>
        </p:nvSpPr>
        <p:spPr/>
        <p:txBody>
          <a:bodyPr/>
          <a:lstStyle/>
          <a:p>
            <a:r>
              <a:rPr lang="en-CA" dirty="0" smtClean="0"/>
              <a:t>Many different forms of tech and processes associated with drinking water exist.</a:t>
            </a:r>
          </a:p>
          <a:p>
            <a:endParaRPr lang="en-CA" dirty="0"/>
          </a:p>
          <a:p>
            <a:r>
              <a:rPr lang="en-CA" dirty="0" smtClean="0"/>
              <a:t>What are some examples?</a:t>
            </a:r>
            <a:endParaRPr lang="en-CA" dirty="0"/>
          </a:p>
        </p:txBody>
      </p:sp>
      <p:sp>
        <p:nvSpPr>
          <p:cNvPr id="5" name="Content Placeholder 4"/>
          <p:cNvSpPr>
            <a:spLocks noGrp="1"/>
          </p:cNvSpPr>
          <p:nvPr>
            <p:ph sz="half" idx="2"/>
          </p:nvPr>
        </p:nvSpPr>
        <p:spPr/>
        <p:txBody>
          <a:bodyPr/>
          <a:lstStyle/>
          <a:p>
            <a:r>
              <a:rPr lang="en-CA" dirty="0" smtClean="0"/>
              <a:t> </a:t>
            </a:r>
          </a:p>
          <a:p>
            <a:r>
              <a:rPr lang="en-CA" dirty="0" smtClean="0"/>
              <a:t> </a:t>
            </a:r>
          </a:p>
          <a:p>
            <a:pPr marL="0" indent="0">
              <a:buNone/>
            </a:pPr>
            <a:r>
              <a:rPr lang="en-CA" dirty="0" smtClean="0"/>
              <a:t> </a:t>
            </a:r>
          </a:p>
          <a:p>
            <a:r>
              <a:rPr lang="en-CA" dirty="0" smtClean="0"/>
              <a:t>  </a:t>
            </a:r>
          </a:p>
          <a:p>
            <a:r>
              <a:rPr lang="en-CA" dirty="0"/>
              <a:t> </a:t>
            </a:r>
            <a:endParaRPr lang="en-CA" dirty="0" smtClean="0"/>
          </a:p>
          <a:p>
            <a:r>
              <a:rPr lang="en-CA" dirty="0" smtClean="0"/>
              <a:t>Filters – carbon-based compounds </a:t>
            </a:r>
            <a:endParaRPr lang="en-CA" dirty="0"/>
          </a:p>
        </p:txBody>
      </p:sp>
    </p:spTree>
    <p:extLst>
      <p:ext uri="{BB962C8B-B14F-4D97-AF65-F5344CB8AC3E}">
        <p14:creationId xmlns:p14="http://schemas.microsoft.com/office/powerpoint/2010/main" val="4102297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Drinking Water</a:t>
            </a:r>
            <a:br>
              <a:rPr lang="en-CA" dirty="0" smtClean="0"/>
            </a:br>
            <a:r>
              <a:rPr lang="en-US" sz="2200" dirty="0"/>
              <a:t>Describe the operation and effectiveness of technologies and processes developed to protect drinking water sources locally and globally. ((K, STSE)</a:t>
            </a:r>
            <a:br>
              <a:rPr lang="en-US" sz="2200" dirty="0"/>
            </a:br>
            <a:endParaRPr lang="en-CA" sz="2200" dirty="0"/>
          </a:p>
        </p:txBody>
      </p:sp>
      <p:sp>
        <p:nvSpPr>
          <p:cNvPr id="4" name="Content Placeholder 3"/>
          <p:cNvSpPr>
            <a:spLocks noGrp="1"/>
          </p:cNvSpPr>
          <p:nvPr>
            <p:ph sz="half" idx="1"/>
          </p:nvPr>
        </p:nvSpPr>
        <p:spPr/>
        <p:txBody>
          <a:bodyPr/>
          <a:lstStyle/>
          <a:p>
            <a:r>
              <a:rPr lang="en-CA" dirty="0" smtClean="0"/>
              <a:t>Many different forms of tech and processes associated with drinking water exist.</a:t>
            </a:r>
          </a:p>
          <a:p>
            <a:endParaRPr lang="en-CA" dirty="0"/>
          </a:p>
          <a:p>
            <a:r>
              <a:rPr lang="en-CA" dirty="0" smtClean="0"/>
              <a:t>What are some examples?</a:t>
            </a:r>
            <a:endParaRPr lang="en-CA" dirty="0"/>
          </a:p>
        </p:txBody>
      </p:sp>
      <p:sp>
        <p:nvSpPr>
          <p:cNvPr id="5" name="Content Placeholder 4"/>
          <p:cNvSpPr>
            <a:spLocks noGrp="1"/>
          </p:cNvSpPr>
          <p:nvPr>
            <p:ph sz="half" idx="2"/>
          </p:nvPr>
        </p:nvSpPr>
        <p:spPr/>
        <p:txBody>
          <a:bodyPr/>
          <a:lstStyle/>
          <a:p>
            <a:r>
              <a:rPr lang="en-CA" dirty="0" smtClean="0">
                <a:hlinkClick r:id="rId2"/>
              </a:rPr>
              <a:t>LifeStraw</a:t>
            </a:r>
            <a:endParaRPr lang="en-CA" dirty="0" smtClean="0"/>
          </a:p>
          <a:p>
            <a:r>
              <a:rPr lang="en-CA" dirty="0" smtClean="0">
                <a:hlinkClick r:id="rId3"/>
              </a:rPr>
              <a:t>Bill Gates and Poop Water</a:t>
            </a:r>
            <a:r>
              <a:rPr lang="en-CA" dirty="0" smtClean="0"/>
              <a:t> -</a:t>
            </a:r>
            <a:r>
              <a:rPr lang="en-CA" dirty="0" smtClean="0">
                <a:hlinkClick r:id="rId4"/>
              </a:rPr>
              <a:t>Janicki Omnipressor</a:t>
            </a:r>
            <a:endParaRPr lang="en-CA" dirty="0" smtClean="0"/>
          </a:p>
          <a:p>
            <a:r>
              <a:rPr lang="en-CA" dirty="0" smtClean="0">
                <a:hlinkClick r:id="rId5"/>
              </a:rPr>
              <a:t>How to make filthy water drinkable.</a:t>
            </a:r>
            <a:endParaRPr lang="en-CA" dirty="0" smtClean="0"/>
          </a:p>
          <a:p>
            <a:r>
              <a:rPr lang="en-CA" dirty="0" smtClean="0">
                <a:hlinkClick r:id="rId6"/>
              </a:rPr>
              <a:t>How water is processed (typically).</a:t>
            </a:r>
            <a:endParaRPr lang="en-CA" dirty="0"/>
          </a:p>
        </p:txBody>
      </p:sp>
    </p:spTree>
    <p:extLst>
      <p:ext uri="{BB962C8B-B14F-4D97-AF65-F5344CB8AC3E}">
        <p14:creationId xmlns:p14="http://schemas.microsoft.com/office/powerpoint/2010/main" val="1042888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Water Quality Technology</a:t>
            </a:r>
            <a:br>
              <a:rPr lang="en-CA" dirty="0" smtClean="0"/>
            </a:br>
            <a:r>
              <a:rPr lang="en-US" sz="2200" dirty="0"/>
              <a:t>Research advances in technologies such as desalinization plants, water treatment plants and home water filtrations systems, which are designed to maintain and improve water quality. ((K, STSE, A</a:t>
            </a:r>
            <a:r>
              <a:rPr lang="en-US" sz="2200" dirty="0" smtClean="0"/>
              <a:t>)</a:t>
            </a:r>
            <a:endParaRPr lang="en-CA" sz="2200" dirty="0"/>
          </a:p>
        </p:txBody>
      </p:sp>
      <p:sp>
        <p:nvSpPr>
          <p:cNvPr id="3" name="Content Placeholder 2"/>
          <p:cNvSpPr>
            <a:spLocks noGrp="1"/>
          </p:cNvSpPr>
          <p:nvPr>
            <p:ph idx="1"/>
          </p:nvPr>
        </p:nvSpPr>
        <p:spPr/>
        <p:txBody>
          <a:bodyPr/>
          <a:lstStyle/>
          <a:p>
            <a:r>
              <a:rPr lang="en-CA" dirty="0" smtClean="0"/>
              <a:t>Desalinization plants remove salt from water!</a:t>
            </a:r>
          </a:p>
          <a:p>
            <a:r>
              <a:rPr lang="en-CA" dirty="0" smtClean="0"/>
              <a:t>If freshwater sources are declining though, why don’t we just use that for bottled water? – </a:t>
            </a:r>
            <a:r>
              <a:rPr lang="en-CA" dirty="0" smtClean="0">
                <a:hlinkClick r:id="rId2"/>
              </a:rPr>
              <a:t>Article</a:t>
            </a:r>
            <a:endParaRPr lang="en-CA" dirty="0" smtClean="0"/>
          </a:p>
          <a:p>
            <a:pPr marL="0" indent="0">
              <a:buNone/>
            </a:pPr>
            <a:r>
              <a:rPr lang="en-CA" dirty="0" smtClean="0"/>
              <a:t>What may be a solution for this? How does this connect into socio-political issues?</a:t>
            </a:r>
          </a:p>
          <a:p>
            <a:pPr marL="0" indent="0">
              <a:buNone/>
            </a:pPr>
            <a:endParaRPr lang="en-CA" dirty="0"/>
          </a:p>
          <a:p>
            <a:r>
              <a:rPr lang="en-CA" dirty="0" smtClean="0"/>
              <a:t>BC and the Nestle Water Controversy – </a:t>
            </a:r>
            <a:r>
              <a:rPr lang="en-CA" dirty="0" smtClean="0">
                <a:hlinkClick r:id="rId3"/>
              </a:rPr>
              <a:t>Article</a:t>
            </a:r>
            <a:endParaRPr lang="en-CA" dirty="0" smtClean="0"/>
          </a:p>
          <a:p>
            <a:pPr marL="0" indent="0">
              <a:buNone/>
            </a:pPr>
            <a:r>
              <a:rPr lang="en-CA" dirty="0"/>
              <a:t>What may be a solution for this? How does this connect into socio-political issues?</a:t>
            </a:r>
          </a:p>
          <a:p>
            <a:pPr marL="0" indent="0">
              <a:buNone/>
            </a:pPr>
            <a:endParaRPr lang="en-CA" dirty="0"/>
          </a:p>
        </p:txBody>
      </p:sp>
    </p:spTree>
    <p:extLst>
      <p:ext uri="{BB962C8B-B14F-4D97-AF65-F5344CB8AC3E}">
        <p14:creationId xmlns:p14="http://schemas.microsoft.com/office/powerpoint/2010/main" val="280215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Water Quality Technology</a:t>
            </a:r>
            <a:br>
              <a:rPr lang="en-CA" dirty="0" smtClean="0"/>
            </a:br>
            <a:r>
              <a:rPr lang="en-US" sz="2200" dirty="0"/>
              <a:t>Research advances in technologies such as desalinization plants, water treatment plants and home water filtrations systems, which are designed to maintain and improve water quality. ((K, STSE, A</a:t>
            </a:r>
            <a:r>
              <a:rPr lang="en-US" sz="2200" dirty="0" smtClean="0"/>
              <a:t>)</a:t>
            </a:r>
            <a:endParaRPr lang="en-CA" sz="2200" dirty="0"/>
          </a:p>
        </p:txBody>
      </p:sp>
      <p:sp>
        <p:nvSpPr>
          <p:cNvPr id="3" name="Content Placeholder 2"/>
          <p:cNvSpPr>
            <a:spLocks noGrp="1"/>
          </p:cNvSpPr>
          <p:nvPr>
            <p:ph idx="1"/>
          </p:nvPr>
        </p:nvSpPr>
        <p:spPr/>
        <p:txBody>
          <a:bodyPr/>
          <a:lstStyle/>
          <a:p>
            <a:r>
              <a:rPr lang="en-CA" dirty="0" smtClean="0"/>
              <a:t>Desalinization plants remove salt from water!</a:t>
            </a:r>
          </a:p>
          <a:p>
            <a:r>
              <a:rPr lang="en-CA" dirty="0" smtClean="0"/>
              <a:t>If freshwater sources are declining though, why don’t we just use that for bottled water? – </a:t>
            </a:r>
            <a:r>
              <a:rPr lang="en-CA" dirty="0" smtClean="0">
                <a:hlinkClick r:id="rId2"/>
              </a:rPr>
              <a:t>Article</a:t>
            </a:r>
            <a:endParaRPr lang="en-CA" dirty="0" smtClean="0"/>
          </a:p>
          <a:p>
            <a:pPr marL="0" indent="0">
              <a:buNone/>
            </a:pPr>
            <a:r>
              <a:rPr lang="en-CA" dirty="0" smtClean="0"/>
              <a:t>What may be a solution for this? How does this connect into socio-political issues?</a:t>
            </a:r>
          </a:p>
          <a:p>
            <a:pPr marL="0" indent="0">
              <a:buNone/>
            </a:pPr>
            <a:endParaRPr lang="en-CA" dirty="0"/>
          </a:p>
          <a:p>
            <a:r>
              <a:rPr lang="en-CA" dirty="0" smtClean="0"/>
              <a:t>BC and the Nestle Water Controversy – </a:t>
            </a:r>
            <a:r>
              <a:rPr lang="en-CA" dirty="0" smtClean="0">
                <a:hlinkClick r:id="rId3"/>
              </a:rPr>
              <a:t>Article</a:t>
            </a:r>
            <a:endParaRPr lang="en-CA" dirty="0" smtClean="0"/>
          </a:p>
          <a:p>
            <a:pPr marL="0" indent="0">
              <a:buNone/>
            </a:pPr>
            <a:r>
              <a:rPr lang="en-CA" dirty="0"/>
              <a:t>What may be a solution for this? How does this connect into socio-political issues?</a:t>
            </a:r>
          </a:p>
          <a:p>
            <a:pPr marL="0" indent="0">
              <a:buNone/>
            </a:pPr>
            <a:endParaRPr lang="en-CA" dirty="0"/>
          </a:p>
        </p:txBody>
      </p:sp>
    </p:spTree>
    <p:extLst>
      <p:ext uri="{BB962C8B-B14F-4D97-AF65-F5344CB8AC3E}">
        <p14:creationId xmlns:p14="http://schemas.microsoft.com/office/powerpoint/2010/main" val="4195667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Natural Solutions: Muskeg and Moss</a:t>
            </a:r>
            <a:br>
              <a:rPr lang="en-CA" dirty="0" smtClean="0"/>
            </a:br>
            <a:r>
              <a:rPr lang="en-US" sz="2200" dirty="0"/>
              <a:t>Investigate the role of muskeg and moss in water filtration and food preservation for First Nations and Métis and other communities. ((K, STSE, A</a:t>
            </a:r>
            <a:r>
              <a:rPr lang="en-US" sz="2200" dirty="0" smtClean="0"/>
              <a:t>)</a:t>
            </a:r>
            <a:endParaRPr lang="en-CA" dirty="0"/>
          </a:p>
        </p:txBody>
      </p:sp>
      <p:sp>
        <p:nvSpPr>
          <p:cNvPr id="3" name="Content Placeholder 2"/>
          <p:cNvSpPr>
            <a:spLocks noGrp="1"/>
          </p:cNvSpPr>
          <p:nvPr>
            <p:ph idx="1"/>
          </p:nvPr>
        </p:nvSpPr>
        <p:spPr>
          <a:xfrm>
            <a:off x="398206" y="1825624"/>
            <a:ext cx="10955594" cy="4648917"/>
          </a:xfrm>
        </p:spPr>
        <p:txBody>
          <a:bodyPr>
            <a:normAutofit lnSpcReduction="10000"/>
          </a:bodyPr>
          <a:lstStyle/>
          <a:p>
            <a:r>
              <a:rPr lang="en-CA" dirty="0" smtClean="0"/>
              <a:t> Muskeg is a type of acidic soil that typically has high concentrations of wood fragments in it. It acts as filter and buffer of certain dissolved particles in water – also contributing to growth of a variety of organisms.</a:t>
            </a:r>
            <a:br>
              <a:rPr lang="en-CA" dirty="0" smtClean="0"/>
            </a:br>
            <a:endParaRPr lang="en-CA" dirty="0" smtClean="0"/>
          </a:p>
          <a:p>
            <a:r>
              <a:rPr lang="en-CA" dirty="0"/>
              <a:t> </a:t>
            </a:r>
            <a:r>
              <a:rPr lang="en-CA" dirty="0" smtClean="0"/>
              <a:t>When comparing this to how we treat our water (using clay, sand and rock) it’s important to note how different processes exist and were practiced in non-Western methods.</a:t>
            </a:r>
          </a:p>
          <a:p>
            <a:endParaRPr lang="en-CA" dirty="0"/>
          </a:p>
          <a:p>
            <a:r>
              <a:rPr lang="en-CA" dirty="0" smtClean="0"/>
              <a:t>These natural solutions represent that connected of systems that we see as well as provide perspective and information on more potentially-sustainable forms of living and water management.</a:t>
            </a:r>
            <a:endParaRPr lang="en-CA" dirty="0"/>
          </a:p>
        </p:txBody>
      </p:sp>
    </p:spTree>
    <p:extLst>
      <p:ext uri="{BB962C8B-B14F-4D97-AF65-F5344CB8AC3E}">
        <p14:creationId xmlns:p14="http://schemas.microsoft.com/office/powerpoint/2010/main" val="2175979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00" y="365125"/>
            <a:ext cx="11074400" cy="1325563"/>
          </a:xfrm>
        </p:spPr>
        <p:txBody>
          <a:bodyPr>
            <a:normAutofit/>
          </a:bodyPr>
          <a:lstStyle/>
          <a:p>
            <a:r>
              <a:rPr lang="en-CA" dirty="0" smtClean="0"/>
              <a:t>Implementing Change</a:t>
            </a:r>
            <a:br>
              <a:rPr lang="en-CA" dirty="0" smtClean="0"/>
            </a:br>
            <a:r>
              <a:rPr lang="en-US" sz="2200" dirty="0"/>
              <a:t>Design a system of source water protection for a community`s drinking water recognizing the precautionary principle ((STSE, A, S</a:t>
            </a:r>
            <a:r>
              <a:rPr lang="en-US" sz="2200" dirty="0" smtClean="0"/>
              <a:t>)</a:t>
            </a:r>
            <a:endParaRPr lang="en-CA" sz="2200" dirty="0"/>
          </a:p>
        </p:txBody>
      </p:sp>
      <p:sp>
        <p:nvSpPr>
          <p:cNvPr id="3" name="Content Placeholder 2"/>
          <p:cNvSpPr>
            <a:spLocks noGrp="1"/>
          </p:cNvSpPr>
          <p:nvPr>
            <p:ph idx="1"/>
          </p:nvPr>
        </p:nvSpPr>
        <p:spPr>
          <a:xfrm>
            <a:off x="279400" y="1825625"/>
            <a:ext cx="11074400" cy="4351338"/>
          </a:xfrm>
        </p:spPr>
        <p:txBody>
          <a:bodyPr>
            <a:normAutofit/>
          </a:bodyPr>
          <a:lstStyle/>
          <a:p>
            <a:r>
              <a:rPr lang="en-CA" dirty="0" smtClean="0"/>
              <a:t>Using targets identified by local water management groups, our information on how connected water bodies are, the biotic and abiotic contents of water and technology available to us – what do we focus on for preserving water quality? Point source pollution is typically something we can actually target.</a:t>
            </a:r>
          </a:p>
          <a:p>
            <a:r>
              <a:rPr lang="en-CA" dirty="0" smtClean="0"/>
              <a:t>What is a perceived need that justifiably stands above others? (This will be different for each of us)</a:t>
            </a:r>
          </a:p>
          <a:p>
            <a:endParaRPr lang="en-CA" dirty="0"/>
          </a:p>
          <a:p>
            <a:r>
              <a:rPr lang="en-CA" dirty="0" smtClean="0"/>
              <a:t>How does this include the </a:t>
            </a:r>
            <a:r>
              <a:rPr lang="en-CA" b="1" i="1" dirty="0" smtClean="0"/>
              <a:t>precautionary principle</a:t>
            </a:r>
            <a:r>
              <a:rPr lang="en-CA" sz="1400" b="1" i="1" dirty="0" smtClean="0"/>
              <a:t>+</a:t>
            </a:r>
            <a:r>
              <a:rPr lang="en-CA" dirty="0" smtClean="0"/>
              <a:t>?</a:t>
            </a:r>
            <a:endParaRPr lang="en-CA" dirty="0"/>
          </a:p>
        </p:txBody>
      </p:sp>
      <p:sp>
        <p:nvSpPr>
          <p:cNvPr id="4" name="TextBox 3"/>
          <p:cNvSpPr txBox="1"/>
          <p:nvPr/>
        </p:nvSpPr>
        <p:spPr>
          <a:xfrm>
            <a:off x="8737600" y="4826675"/>
            <a:ext cx="3454400" cy="2031325"/>
          </a:xfrm>
          <a:prstGeom prst="rect">
            <a:avLst/>
          </a:prstGeom>
          <a:noFill/>
        </p:spPr>
        <p:txBody>
          <a:bodyPr wrap="square" rtlCol="0">
            <a:spAutoFit/>
          </a:bodyPr>
          <a:lstStyle/>
          <a:p>
            <a:r>
              <a:rPr lang="en-CA" sz="1050" b="1" i="1" dirty="0" smtClean="0"/>
              <a:t>+</a:t>
            </a:r>
            <a:r>
              <a:rPr lang="en-CA" b="1" i="1" dirty="0" smtClean="0"/>
              <a:t>precautionary </a:t>
            </a:r>
            <a:r>
              <a:rPr lang="en-CA" b="1" i="1" dirty="0"/>
              <a:t>measures should be taken in the implementation of </a:t>
            </a:r>
            <a:r>
              <a:rPr lang="en-CA" b="1" i="1" dirty="0" smtClean="0"/>
              <a:t>potentially harmful (health or environmental) industries </a:t>
            </a:r>
            <a:r>
              <a:rPr lang="en-CA" b="1" i="1" dirty="0"/>
              <a:t>or policies if the scientific evidence surrounding the topic isn’t definitive</a:t>
            </a:r>
          </a:p>
        </p:txBody>
      </p:sp>
    </p:spTree>
    <p:extLst>
      <p:ext uri="{BB962C8B-B14F-4D97-AF65-F5344CB8AC3E}">
        <p14:creationId xmlns:p14="http://schemas.microsoft.com/office/powerpoint/2010/main" val="605398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Words>1153</Words>
  <Application>Microsoft Office PowerPoint</Application>
  <PresentationFormat>Widescreen</PresentationFormat>
  <Paragraphs>155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Aquatic Systems</vt:lpstr>
      <vt:lpstr>Maintaining Water</vt:lpstr>
      <vt:lpstr>Managing Water Quality</vt:lpstr>
      <vt:lpstr>Health Challenges Analyze emerging health challenges such as the spread of disease, mercury in fish, blue-green algae and E. coli in drinking water that result from changes to the condition of aquatic systems. ((STSE, K)</vt:lpstr>
      <vt:lpstr>Health Challenges Analyze emerging health challenges such as the spread of disease, mercury in fish, blue-green algae and E. coli in drinking water that result from changes to the condition of aquatic systems. ((STSE, K)</vt:lpstr>
      <vt:lpstr>Identifying Pollution Sources Analyze the impacts of point source and non-point source pollution on humans and aquatic systems. ((STSE, K, A)</vt:lpstr>
      <vt:lpstr>Identifying Pollution Sources Analyze the impacts of point source and non-point source pollution on humans and aquatic systems. ((STSE, K, A)</vt:lpstr>
      <vt:lpstr>Exploring Local Water Management Groups Analyze the rationale for developing and enforcing water quality standards such as the Saskatchewan Surface Water Quality Objectives and the Canadian Water Quality Index and legislation such as the Canada Water Act and the International River Improvements Act. ((STSE, K)</vt:lpstr>
      <vt:lpstr>Exploring Local Water Management Groups Analyze the rationale for developing and enforcing water quality standards such as the Saskatchewan Surface Water Quality Objectives and the Canadian Water Quality Index and legislation such as the Canada Water Act and the International River Improvements Act. ((STSE, K)</vt:lpstr>
      <vt:lpstr>Pollution from Irrigation Assess how irrigation projects affect food production, water availability, soil salinization and groundwater. ((STSE)</vt:lpstr>
      <vt:lpstr>Pollution from Irrigation Assess how irrigation projects affect food production, water availability, soil salinization and groundwater. ((STSE)</vt:lpstr>
      <vt:lpstr>Marine Industry Effects Investigate how human activities (e.g., overfishing, photo- degradation of plastic waste, shipping, coastal development and offshore extraction of oil and minerals) impact marine ecosystems (e.g., coral reef degradation, introduction of invasive species and reduced fish populations). ((STSE, A)</vt:lpstr>
      <vt:lpstr>Marine Industry Effects Investigate how human activities (e.g., overfishing, photo- degradation of plastic waste, shipping, coastal development and offshore extraction of oil and minerals) impact marine ecosystems (e.g., coral reef degradation, introduction of invasive species and reduced fish populations). ((STSE, A)</vt:lpstr>
      <vt:lpstr>Drinking Water Describe the operation and effectiveness of technologies and processes developed to protect drinking water sources locally and globally. ((K, STSE) </vt:lpstr>
      <vt:lpstr>Drinking Water Describe the operation and effectiveness of technologies and processes developed to protect drinking water sources locally and globally. ((K, STSE) </vt:lpstr>
      <vt:lpstr>Water Quality Technology Research advances in technologies such as desalinization plants, water treatment plants and home water filtrations systems, which are designed to maintain and improve water quality. ((K, STSE, A)</vt:lpstr>
      <vt:lpstr>Water Quality Technology Research advances in technologies such as desalinization plants, water treatment plants and home water filtrations systems, which are designed to maintain and improve water quality. ((K, STSE, A)</vt:lpstr>
      <vt:lpstr>Natural Solutions: Muskeg and Moss Investigate the role of muskeg and moss in water filtration and food preservation for First Nations and Métis and other communities. ((K, STSE, A)</vt:lpstr>
      <vt:lpstr>Implementing Change Design a system of source water protection for a community`s drinking water recognizing the precautionary principle ((STSE, A, S)</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Aquatic Systems</dc:title>
  <dc:creator>Petlak, Logan</dc:creator>
  <cp:lastModifiedBy>Petlak, Logan</cp:lastModifiedBy>
  <cp:revision>33</cp:revision>
  <cp:lastPrinted>2019-05-15T16:21:47Z</cp:lastPrinted>
  <dcterms:created xsi:type="dcterms:W3CDTF">2018-05-11T17:46:32Z</dcterms:created>
  <dcterms:modified xsi:type="dcterms:W3CDTF">2019-05-15T16:22:57Z</dcterms:modified>
</cp:coreProperties>
</file>