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handoutMasterIdLst>
    <p:handoutMasterId r:id="rId58"/>
  </p:handoutMasterIdLst>
  <p:sldIdLst>
    <p:sldId id="256" r:id="rId2"/>
    <p:sldId id="299" r:id="rId3"/>
    <p:sldId id="257" r:id="rId4"/>
    <p:sldId id="261" r:id="rId5"/>
    <p:sldId id="262" r:id="rId6"/>
    <p:sldId id="263" r:id="rId7"/>
    <p:sldId id="300" r:id="rId8"/>
    <p:sldId id="264" r:id="rId9"/>
    <p:sldId id="301" r:id="rId10"/>
    <p:sldId id="265" r:id="rId11"/>
    <p:sldId id="266" r:id="rId12"/>
    <p:sldId id="267" r:id="rId13"/>
    <p:sldId id="302" r:id="rId14"/>
    <p:sldId id="268" r:id="rId15"/>
    <p:sldId id="269" r:id="rId16"/>
    <p:sldId id="303" r:id="rId17"/>
    <p:sldId id="270" r:id="rId18"/>
    <p:sldId id="304" r:id="rId19"/>
    <p:sldId id="271" r:id="rId20"/>
    <p:sldId id="259" r:id="rId21"/>
    <p:sldId id="279" r:id="rId22"/>
    <p:sldId id="274" r:id="rId23"/>
    <p:sldId id="275" r:id="rId24"/>
    <p:sldId id="276" r:id="rId25"/>
    <p:sldId id="305" r:id="rId26"/>
    <p:sldId id="277" r:id="rId27"/>
    <p:sldId id="306" r:id="rId28"/>
    <p:sldId id="278" r:id="rId29"/>
    <p:sldId id="280" r:id="rId30"/>
    <p:sldId id="281" r:id="rId31"/>
    <p:sldId id="282" r:id="rId32"/>
    <p:sldId id="287" r:id="rId33"/>
    <p:sldId id="283" r:id="rId34"/>
    <p:sldId id="288" r:id="rId35"/>
    <p:sldId id="289" r:id="rId36"/>
    <p:sldId id="312" r:id="rId37"/>
    <p:sldId id="313" r:id="rId38"/>
    <p:sldId id="314" r:id="rId39"/>
    <p:sldId id="315" r:id="rId40"/>
    <p:sldId id="316" r:id="rId41"/>
    <p:sldId id="284" r:id="rId42"/>
    <p:sldId id="285" r:id="rId43"/>
    <p:sldId id="286" r:id="rId44"/>
    <p:sldId id="317" r:id="rId45"/>
    <p:sldId id="295" r:id="rId46"/>
    <p:sldId id="298" r:id="rId47"/>
    <p:sldId id="290" r:id="rId48"/>
    <p:sldId id="308" r:id="rId49"/>
    <p:sldId id="292" r:id="rId50"/>
    <p:sldId id="310" r:id="rId51"/>
    <p:sldId id="293" r:id="rId52"/>
    <p:sldId id="291" r:id="rId53"/>
    <p:sldId id="296" r:id="rId54"/>
    <p:sldId id="297" r:id="rId55"/>
    <p:sldId id="318" r:id="rId5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15" autoAdjust="0"/>
    <p:restoredTop sz="94660"/>
  </p:normalViewPr>
  <p:slideViewPr>
    <p:cSldViewPr snapToGrid="0">
      <p:cViewPr varScale="1">
        <p:scale>
          <a:sx n="64" d="100"/>
          <a:sy n="64" d="100"/>
        </p:scale>
        <p:origin x="84"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79C4C89-FE38-40C4-B2F1-F71B327FDFF4}" type="datetimeFigureOut">
              <a:rPr lang="en-CA" smtClean="0"/>
              <a:t>5/27/19</a:t>
            </a:fld>
            <a:endParaRPr lang="en-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FEEE14-E0A9-49EA-AF49-8F4E38591D77}" type="slidenum">
              <a:rPr lang="en-CA" smtClean="0"/>
              <a:t>‹#›</a:t>
            </a:fld>
            <a:endParaRPr lang="en-CA"/>
          </a:p>
        </p:txBody>
      </p:sp>
    </p:spTree>
    <p:extLst>
      <p:ext uri="{BB962C8B-B14F-4D97-AF65-F5344CB8AC3E}">
        <p14:creationId xmlns:p14="http://schemas.microsoft.com/office/powerpoint/2010/main" val="23902564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1A30FE2-7116-41B0-ACD8-427C469C95A6}" type="datetimeFigureOut">
              <a:rPr lang="en-CA" smtClean="0"/>
              <a:t>5/27/19</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EFD81B8-62DE-4669-A65B-B608753077BD}" type="slidenum">
              <a:rPr lang="en-CA" smtClean="0"/>
              <a:t>‹#›</a:t>
            </a:fld>
            <a:endParaRPr lang="en-CA"/>
          </a:p>
        </p:txBody>
      </p:sp>
    </p:spTree>
    <p:extLst>
      <p:ext uri="{BB962C8B-B14F-4D97-AF65-F5344CB8AC3E}">
        <p14:creationId xmlns:p14="http://schemas.microsoft.com/office/powerpoint/2010/main" val="639638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EFD81B8-62DE-4669-A65B-B608753077BD}" type="slidenum">
              <a:rPr lang="en-CA" smtClean="0"/>
              <a:t>1</a:t>
            </a:fld>
            <a:endParaRPr lang="en-CA"/>
          </a:p>
        </p:txBody>
      </p:sp>
    </p:spTree>
    <p:extLst>
      <p:ext uri="{BB962C8B-B14F-4D97-AF65-F5344CB8AC3E}">
        <p14:creationId xmlns:p14="http://schemas.microsoft.com/office/powerpoint/2010/main" val="182727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D8CF95DA-3CBA-4576-834A-2013FFCCCFF9}" type="datetimeFigureOut">
              <a:rPr lang="en-CA" smtClean="0"/>
              <a:t>5/27/19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556636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D8CF95DA-3CBA-4576-834A-2013FFCCCFF9}" type="datetimeFigureOut">
              <a:rPr lang="en-CA" smtClean="0"/>
              <a:t>5/27/19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3304728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F95DA-3CBA-4576-834A-2013FFCCCFF9}" type="datetimeFigureOut">
              <a:rPr lang="en-CA" smtClean="0"/>
              <a:t>5/27/19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1467204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D8CF95DA-3CBA-4576-834A-2013FFCCCFF9}" type="datetimeFigureOut">
              <a:rPr lang="en-CA" smtClean="0"/>
              <a:t>5/27/19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3210384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D8CF95DA-3CBA-4576-834A-2013FFCCCFF9}" type="datetimeFigureOut">
              <a:rPr lang="en-CA" smtClean="0"/>
              <a:t>5/27/19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3916508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D8CF95DA-3CBA-4576-834A-2013FFCCCFF9}" type="datetimeFigureOut">
              <a:rPr lang="en-CA" smtClean="0"/>
              <a:t>5/27/19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388238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CF95DA-3CBA-4576-834A-2013FFCCCFF9}" type="datetimeFigureOut">
              <a:rPr lang="en-CA" smtClean="0"/>
              <a:t>5/27/19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4292561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CF95DA-3CBA-4576-834A-2013FFCCCFF9}" type="datetimeFigureOut">
              <a:rPr lang="en-CA" smtClean="0"/>
              <a:t>5/27/19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2804797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CF95DA-3CBA-4576-834A-2013FFCCCFF9}" type="datetimeFigureOut">
              <a:rPr lang="en-CA" smtClean="0"/>
              <a:t>5/27/19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207306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D8CF95DA-3CBA-4576-834A-2013FFCCCFF9}" type="datetimeFigureOut">
              <a:rPr lang="en-CA" smtClean="0"/>
              <a:t>5/27/19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3520867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D8CF95DA-3CBA-4576-834A-2013FFCCCFF9}" type="datetimeFigureOut">
              <a:rPr lang="en-CA" smtClean="0"/>
              <a:t>5/27/19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23F088A-997E-44CE-9816-969CB2C14813}" type="slidenum">
              <a:rPr lang="en-CA" smtClean="0"/>
              <a:t>‹#›</a:t>
            </a:fld>
            <a:endParaRPr lang="en-CA"/>
          </a:p>
        </p:txBody>
      </p:sp>
    </p:spTree>
    <p:extLst>
      <p:ext uri="{BB962C8B-B14F-4D97-AF65-F5344CB8AC3E}">
        <p14:creationId xmlns:p14="http://schemas.microsoft.com/office/powerpoint/2010/main" val="2967846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CF95DA-3CBA-4576-834A-2013FFCCCFF9}" type="datetimeFigureOut">
              <a:rPr lang="en-CA" smtClean="0"/>
              <a:t>5/27/19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F088A-997E-44CE-9816-969CB2C14813}" type="slidenum">
              <a:rPr lang="en-CA" smtClean="0"/>
              <a:t>‹#›</a:t>
            </a:fld>
            <a:endParaRPr lang="en-CA"/>
          </a:p>
        </p:txBody>
      </p:sp>
    </p:spTree>
    <p:extLst>
      <p:ext uri="{BB962C8B-B14F-4D97-AF65-F5344CB8AC3E}">
        <p14:creationId xmlns:p14="http://schemas.microsoft.com/office/powerpoint/2010/main" val="2930372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cdn.yourarticlelibrary.com/wp-content/uploads/2013/12/c27.jp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upload.wikimedia.org/wikipedia/commons/thumb/e/e2/Eukaryote_DNA-en.svg/280px-Eukaryote_DNA-en.svg.pn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cdn.yourarticlelibrary.com/wp-content/uploads/2013/12/c27.jp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upload.wikimedia.org/wikipedia/commons/thumb/e/e2/Eukaryote_DNA-en.svg/280px-Eukaryote_DNA-en.svg.pn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images.slideplayer.com/12/3533475/slides/slide_34.jp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livescience.com/37703-epigenetics.html"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livescience.com/37703-epigenetics.html"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en.wikipedia.org/wiki/Polymerase_chain_reaction" TargetMode="External"/><Relationship Id="rId2" Type="http://schemas.openxmlformats.org/officeDocument/2006/relationships/image" Target="../media/image11.png"/><Relationship Id="rId1" Type="http://schemas.openxmlformats.org/officeDocument/2006/relationships/slideLayout" Target="../slideLayouts/slideLayout4.xml"/><Relationship Id="rId5" Type="http://schemas.openxmlformats.org/officeDocument/2006/relationships/hyperlink" Target="https://en.wikipedia.org/wiki/Agarose_gel_electrophoresis" TargetMode="External"/><Relationship Id="rId4" Type="http://schemas.openxmlformats.org/officeDocument/2006/relationships/hyperlink" Target="https://en.wikipedia.org/wiki/DNA_profiling" TargetMode="External"/></Relationships>
</file>

<file path=ppt/slides/_rels/slide54.xml.rels><?xml version="1.0" encoding="UTF-8" standalone="yes"?>
<Relationships xmlns="http://schemas.openxmlformats.org/package/2006/relationships"><Relationship Id="rId2" Type="http://schemas.openxmlformats.org/officeDocument/2006/relationships/hyperlink" Target="http://learn.genetics.utah.edu/content/labs/gel/" TargetMode="Externa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hyperlink" Target="http://learn.genetics.utah.edu/content/labs/gel/"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Genetics and Biotechnology</a:t>
            </a:r>
          </a:p>
        </p:txBody>
      </p:sp>
      <p:sp>
        <p:nvSpPr>
          <p:cNvPr id="3" name="Subtitle 2"/>
          <p:cNvSpPr>
            <a:spLocks noGrp="1"/>
          </p:cNvSpPr>
          <p:nvPr>
            <p:ph type="subTitle" idx="1"/>
          </p:nvPr>
        </p:nvSpPr>
        <p:spPr/>
        <p:txBody>
          <a:bodyPr/>
          <a:lstStyle/>
          <a:p>
            <a:r>
              <a:rPr lang="en-CA" dirty="0"/>
              <a:t>Outcome BI30-GB2: </a:t>
            </a:r>
            <a:r>
              <a:rPr lang="en-US" b="1" dirty="0"/>
              <a:t>Investigate how genetic information is stored, transmitted and expressed at the molecular level.</a:t>
            </a:r>
            <a:endParaRPr lang="en-CA" dirty="0"/>
          </a:p>
        </p:txBody>
      </p:sp>
    </p:spTree>
    <p:extLst>
      <p:ext uri="{BB962C8B-B14F-4D97-AF65-F5344CB8AC3E}">
        <p14:creationId xmlns:p14="http://schemas.microsoft.com/office/powerpoint/2010/main" val="3850787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CA" dirty="0"/>
              <a:t>Discovery of DNA</a:t>
            </a:r>
            <a:br>
              <a:rPr lang="en-CA" dirty="0"/>
            </a:br>
            <a:r>
              <a:rPr lang="en-US" sz="1800" dirty="0"/>
              <a:t>Appreciate how the discovery of the DNA molecule as the chemical basis of inheritance has fundamentally transformed the field of biology. (A, STSE) </a:t>
            </a:r>
            <a:br>
              <a:rPr lang="en-US" sz="1800" dirty="0"/>
            </a:br>
            <a:r>
              <a:rPr lang="en-US" sz="1800" dirty="0"/>
              <a:t>Research the nature of the predominant scientific culture when scientists such as Erwin Chargaff, Rosalind Franklin, Maurice Wilkins, James Watson and Francis Crick were investigating the chemical basis of inheritance. (A, STSE, S)</a:t>
            </a:r>
            <a:endParaRPr lang="en-CA" dirty="0"/>
          </a:p>
        </p:txBody>
      </p:sp>
      <p:sp>
        <p:nvSpPr>
          <p:cNvPr id="3" name="Content Placeholder 2"/>
          <p:cNvSpPr>
            <a:spLocks noGrp="1"/>
          </p:cNvSpPr>
          <p:nvPr>
            <p:ph idx="1"/>
          </p:nvPr>
        </p:nvSpPr>
        <p:spPr>
          <a:xfrm>
            <a:off x="0" y="1825625"/>
            <a:ext cx="11353800" cy="4840646"/>
          </a:xfrm>
        </p:spPr>
        <p:txBody>
          <a:bodyPr>
            <a:normAutofit fontScale="92500" lnSpcReduction="10000"/>
          </a:bodyPr>
          <a:lstStyle/>
          <a:p>
            <a:r>
              <a:rPr lang="en-CA" dirty="0"/>
              <a:t>Compilation of ideas and research lead to our understanding of DNA.</a:t>
            </a:r>
          </a:p>
          <a:p>
            <a:r>
              <a:rPr lang="en-CA" dirty="0"/>
              <a:t>Friedrich </a:t>
            </a:r>
            <a:r>
              <a:rPr lang="en-CA" dirty="0" err="1"/>
              <a:t>Miescher</a:t>
            </a:r>
            <a:r>
              <a:rPr lang="en-CA" dirty="0"/>
              <a:t> (1869) –</a:t>
            </a:r>
            <a:br>
              <a:rPr lang="en-CA" dirty="0"/>
            </a:br>
            <a:endParaRPr lang="en-CA" dirty="0"/>
          </a:p>
          <a:p>
            <a:r>
              <a:rPr lang="en-CA" dirty="0"/>
              <a:t>Phoebus Levine (early 1900s) –</a:t>
            </a:r>
            <a:br>
              <a:rPr lang="en-CA" dirty="0"/>
            </a:br>
            <a:endParaRPr lang="en-CA" dirty="0"/>
          </a:p>
          <a:p>
            <a:r>
              <a:rPr lang="en-CA" dirty="0" err="1"/>
              <a:t>Erwan</a:t>
            </a:r>
            <a:r>
              <a:rPr lang="en-CA" dirty="0"/>
              <a:t> Chargaff (late 1940s) – </a:t>
            </a:r>
            <a:br>
              <a:rPr lang="en-CA" dirty="0"/>
            </a:br>
            <a:endParaRPr lang="en-CA" dirty="0"/>
          </a:p>
          <a:p>
            <a:r>
              <a:rPr lang="en-CA" dirty="0"/>
              <a:t>Rosalind Franklin and Maurice </a:t>
            </a:r>
            <a:r>
              <a:rPr lang="en-CA" dirty="0" err="1"/>
              <a:t>Wilkins</a:t>
            </a:r>
            <a:r>
              <a:rPr lang="en-CA" dirty="0"/>
              <a:t> studied </a:t>
            </a:r>
            <a:br>
              <a:rPr lang="en-CA" dirty="0"/>
            </a:br>
            <a:endParaRPr lang="en-CA" dirty="0"/>
          </a:p>
          <a:p>
            <a:r>
              <a:rPr lang="en-CA" dirty="0"/>
              <a:t>James Watson and Francis Crick built on  </a:t>
            </a:r>
            <a:br>
              <a:rPr lang="en-CA" dirty="0"/>
            </a:br>
            <a:br>
              <a:rPr lang="en-CA" dirty="0"/>
            </a:br>
            <a:endParaRPr lang="en-CA" dirty="0"/>
          </a:p>
        </p:txBody>
      </p:sp>
    </p:spTree>
    <p:extLst>
      <p:ext uri="{BB962C8B-B14F-4D97-AF65-F5344CB8AC3E}">
        <p14:creationId xmlns:p14="http://schemas.microsoft.com/office/powerpoint/2010/main" val="2293987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CA" dirty="0"/>
              <a:t>Discovery of DNA</a:t>
            </a:r>
            <a:br>
              <a:rPr lang="en-CA" dirty="0"/>
            </a:br>
            <a:r>
              <a:rPr lang="en-US" sz="1800" dirty="0"/>
              <a:t>Appreciate how the discovery of the DNA molecule as the chemical basis of inheritance has fundamentally transformed the field of biology. (A, STSE) </a:t>
            </a:r>
            <a:br>
              <a:rPr lang="en-US" sz="1800" dirty="0"/>
            </a:br>
            <a:r>
              <a:rPr lang="en-US" sz="1800" dirty="0"/>
              <a:t>Research the nature of the predominant scientific culture when scientists such as Erwin Chargaff, Rosalind Franklin, Maurice Wilkins, James Watson and Francis Crick were investigating the chemical basis of inheritance. (A, STSE, S)</a:t>
            </a:r>
            <a:endParaRPr lang="en-CA" dirty="0"/>
          </a:p>
        </p:txBody>
      </p:sp>
      <p:sp>
        <p:nvSpPr>
          <p:cNvPr id="3" name="Content Placeholder 2"/>
          <p:cNvSpPr>
            <a:spLocks noGrp="1"/>
          </p:cNvSpPr>
          <p:nvPr>
            <p:ph idx="1"/>
          </p:nvPr>
        </p:nvSpPr>
        <p:spPr>
          <a:xfrm>
            <a:off x="265471" y="1825625"/>
            <a:ext cx="11088329" cy="4914388"/>
          </a:xfrm>
        </p:spPr>
        <p:txBody>
          <a:bodyPr>
            <a:normAutofit fontScale="92500" lnSpcReduction="10000"/>
          </a:bodyPr>
          <a:lstStyle/>
          <a:p>
            <a:r>
              <a:rPr lang="en-CA" dirty="0"/>
              <a:t>Compilation of ideas and research lead to our understanding of DNA.</a:t>
            </a:r>
          </a:p>
          <a:p>
            <a:r>
              <a:rPr lang="en-CA" dirty="0"/>
              <a:t>Friedrich </a:t>
            </a:r>
            <a:r>
              <a:rPr lang="en-CA" dirty="0" err="1"/>
              <a:t>Miescher</a:t>
            </a:r>
            <a:r>
              <a:rPr lang="en-CA" dirty="0"/>
              <a:t> (1869) isolated nuclei from cell nuclei – but then incorrectly hypothesized the structure of DNA. </a:t>
            </a:r>
          </a:p>
          <a:p>
            <a:r>
              <a:rPr lang="en-CA" dirty="0"/>
              <a:t>Phoebus Levine (early 1900s) performed tests using compounds that indicated the presence of nucleotides, but then incorrectly hypothesized the distribution of these nucleotides (specific numbers).</a:t>
            </a:r>
          </a:p>
          <a:p>
            <a:r>
              <a:rPr lang="en-CA" dirty="0" err="1"/>
              <a:t>Erwan</a:t>
            </a:r>
            <a:r>
              <a:rPr lang="en-CA" dirty="0"/>
              <a:t> Chargaff (late 1940s) – a cytosine for every guanine, a thymine for every adenine.</a:t>
            </a:r>
          </a:p>
          <a:p>
            <a:r>
              <a:rPr lang="en-CA" dirty="0"/>
              <a:t>Rosalind Franklin and Maurice </a:t>
            </a:r>
            <a:r>
              <a:rPr lang="en-CA" dirty="0" err="1"/>
              <a:t>Wilkins</a:t>
            </a:r>
            <a:r>
              <a:rPr lang="en-CA" dirty="0"/>
              <a:t> studied it using X-Rays, and were able to generate images of what they saw.</a:t>
            </a:r>
          </a:p>
          <a:p>
            <a:r>
              <a:rPr lang="en-CA" dirty="0"/>
              <a:t>James Watson and Francis Crick built on their work to figure out the 3-Dimensional Structure of DNA as a double-helix, spiral staircase.</a:t>
            </a:r>
          </a:p>
        </p:txBody>
      </p:sp>
    </p:spTree>
    <p:extLst>
      <p:ext uri="{BB962C8B-B14F-4D97-AF65-F5344CB8AC3E}">
        <p14:creationId xmlns:p14="http://schemas.microsoft.com/office/powerpoint/2010/main" val="579571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CA" dirty="0"/>
              <a:t>Discovery of DNA</a:t>
            </a:r>
            <a:br>
              <a:rPr lang="en-CA" dirty="0"/>
            </a:br>
            <a:r>
              <a:rPr lang="en-US" sz="1800" dirty="0"/>
              <a:t>Appreciate how the discovery of the DNA molecule as the chemical basis of inheritance has fundamentally transformed the field of biology. (A, STSE) </a:t>
            </a:r>
            <a:br>
              <a:rPr lang="en-US" sz="1800" dirty="0"/>
            </a:br>
            <a:r>
              <a:rPr lang="en-US" sz="1800" dirty="0"/>
              <a:t>Research the nature of the predominant scientific culture when scientists such as Erwin Chargaff, Rosalind Franklin, Maurice Wilkins, James Watson and Francis Crick were investigating the chemical basis of inheritance. (A, STSE, S)</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dirty="0"/>
              <a:t>Historical context of scientific discoveries. </a:t>
            </a:r>
            <a:r>
              <a:rPr lang="en-CA" i="1" dirty="0"/>
              <a:t>(discuss with in small groups)</a:t>
            </a:r>
          </a:p>
          <a:p>
            <a:r>
              <a:rPr lang="en-CA" dirty="0"/>
              <a:t>What events in history were happening at the time of these discoveries?</a:t>
            </a:r>
          </a:p>
          <a:p>
            <a:r>
              <a:rPr lang="en-CA" dirty="0"/>
              <a:t>What inventions or things becoming more prevalent contributed to the growth/spread of ideas?</a:t>
            </a:r>
          </a:p>
          <a:p>
            <a:r>
              <a:rPr lang="en-CA" dirty="0"/>
              <a:t>Why is asking these questions important to science?</a:t>
            </a:r>
          </a:p>
          <a:p>
            <a:r>
              <a:rPr lang="en-CA" dirty="0"/>
              <a:t>What can we infer about these scientists about the potential root of their beliefs?</a:t>
            </a:r>
          </a:p>
          <a:p>
            <a:r>
              <a:rPr lang="en-CA" dirty="0"/>
              <a:t>When considering this in our current context, what are barriers or benefits to discovery?</a:t>
            </a:r>
          </a:p>
        </p:txBody>
      </p:sp>
    </p:spTree>
    <p:extLst>
      <p:ext uri="{BB962C8B-B14F-4D97-AF65-F5344CB8AC3E}">
        <p14:creationId xmlns:p14="http://schemas.microsoft.com/office/powerpoint/2010/main" val="363390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CA" dirty="0"/>
              <a:t>Discovery of DNA</a:t>
            </a:r>
            <a:br>
              <a:rPr lang="en-CA" dirty="0"/>
            </a:br>
            <a:r>
              <a:rPr lang="en-US" sz="1800" dirty="0"/>
              <a:t>Appreciate how the discovery of the DNA molecule as the chemical basis of inheritance has fundamentally transformed the field of biology. (A, STSE) </a:t>
            </a:r>
            <a:br>
              <a:rPr lang="en-US" sz="1800" dirty="0"/>
            </a:br>
            <a:r>
              <a:rPr lang="en-US" sz="1800" dirty="0"/>
              <a:t>Research the nature of the predominant scientific culture when scientists such as Erwin Chargaff, Rosalind Franklin, Maurice Wilkins, James Watson and Francis Crick were investigating the chemical basis of inheritance. (A, STSE, S)</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CA" dirty="0"/>
              <a:t>Historical context of scientific discoveries.</a:t>
            </a:r>
          </a:p>
          <a:p>
            <a:r>
              <a:rPr lang="en-CA" dirty="0"/>
              <a:t>What events in history were happening at the time of these discoveries?</a:t>
            </a:r>
          </a:p>
          <a:p>
            <a:pPr marL="0" indent="0">
              <a:buNone/>
            </a:pPr>
            <a:r>
              <a:rPr lang="en-CA" i="1" dirty="0"/>
              <a:t>Rise of Nazism in Germany (1920s-30s)</a:t>
            </a:r>
            <a:br>
              <a:rPr lang="en-CA" i="1" dirty="0"/>
            </a:br>
            <a:r>
              <a:rPr lang="en-CA" i="1" dirty="0"/>
              <a:t>Anti-Semitism in Russia (late 1800s)</a:t>
            </a:r>
            <a:br>
              <a:rPr lang="en-CA" i="1" dirty="0"/>
            </a:br>
            <a:r>
              <a:rPr lang="en-CA" i="1" dirty="0"/>
              <a:t>Rise of Nationalism (1800s-1900s)</a:t>
            </a:r>
            <a:br>
              <a:rPr lang="en-CA" i="1" dirty="0"/>
            </a:br>
            <a:r>
              <a:rPr lang="en-CA" i="1" dirty="0"/>
              <a:t>Rise of globalization (Post WW2)</a:t>
            </a:r>
            <a:br>
              <a:rPr lang="en-CA" i="1" dirty="0"/>
            </a:br>
            <a:r>
              <a:rPr lang="en-CA" i="1" dirty="0"/>
              <a:t>Women’s rights (right to vote in Canada, 1916) *Rosalind did </a:t>
            </a:r>
            <a:r>
              <a:rPr lang="en-CA" b="1" i="1" dirty="0"/>
              <a:t>not</a:t>
            </a:r>
            <a:r>
              <a:rPr lang="en-CA" i="1" dirty="0"/>
              <a:t> win the Nobel prize – before you react – how come?</a:t>
            </a:r>
          </a:p>
          <a:p>
            <a:r>
              <a:rPr lang="en-CA" dirty="0"/>
              <a:t>What inventions or things becoming more prevalent contributed to the growth/spread of ideas?</a:t>
            </a:r>
          </a:p>
          <a:p>
            <a:pPr marL="0" indent="0">
              <a:buNone/>
            </a:pPr>
            <a:r>
              <a:rPr lang="en-CA" i="1" dirty="0"/>
              <a:t>Transportation! Mail/media! Trade! Decline in war.</a:t>
            </a:r>
          </a:p>
        </p:txBody>
      </p:sp>
    </p:spTree>
    <p:extLst>
      <p:ext uri="{BB962C8B-B14F-4D97-AF65-F5344CB8AC3E}">
        <p14:creationId xmlns:p14="http://schemas.microsoft.com/office/powerpoint/2010/main" val="661023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CA" dirty="0"/>
              <a:t>Discovery of DNA</a:t>
            </a:r>
            <a:br>
              <a:rPr lang="en-CA" dirty="0"/>
            </a:br>
            <a:r>
              <a:rPr lang="en-US" sz="1800" dirty="0"/>
              <a:t>Appreciate how the discovery of the DNA molecule as the chemical basis of inheritance has fundamentally transformed the field of biology. (A, STSE) </a:t>
            </a:r>
            <a:br>
              <a:rPr lang="en-US" sz="1800" dirty="0"/>
            </a:br>
            <a:r>
              <a:rPr lang="en-US" sz="1800" dirty="0"/>
              <a:t>Research the nature of the predominant scientific culture when scientists such as Erwin Chargaff, Rosalind Franklin, Maurice Wilkins, James Watson and Francis Crick were investigating the chemical basis of inheritance. (A, STSE, S)</a:t>
            </a:r>
            <a:endParaRPr lang="en-CA" dirty="0"/>
          </a:p>
        </p:txBody>
      </p:sp>
      <p:sp>
        <p:nvSpPr>
          <p:cNvPr id="3" name="Content Placeholder 2"/>
          <p:cNvSpPr>
            <a:spLocks noGrp="1"/>
          </p:cNvSpPr>
          <p:nvPr>
            <p:ph idx="1"/>
          </p:nvPr>
        </p:nvSpPr>
        <p:spPr/>
        <p:txBody>
          <a:bodyPr>
            <a:normAutofit/>
          </a:bodyPr>
          <a:lstStyle/>
          <a:p>
            <a:r>
              <a:rPr lang="en-CA" dirty="0"/>
              <a:t>Why is asking these questions important to science?</a:t>
            </a:r>
            <a:br>
              <a:rPr lang="en-CA" i="1" dirty="0"/>
            </a:br>
            <a:endParaRPr lang="en-CA" i="1" dirty="0"/>
          </a:p>
          <a:p>
            <a:r>
              <a:rPr lang="en-CA" dirty="0"/>
              <a:t>What can we infer about these scientists about the potential root of their beliefs?</a:t>
            </a:r>
          </a:p>
          <a:p>
            <a:pPr marL="0" indent="0">
              <a:buNone/>
            </a:pPr>
            <a:r>
              <a:rPr lang="en-CA" i="1" dirty="0"/>
              <a:t> </a:t>
            </a:r>
          </a:p>
          <a:p>
            <a:r>
              <a:rPr lang="en-CA" dirty="0"/>
              <a:t>When considering this in our current context, what are barriers or benefits of these discovery?</a:t>
            </a:r>
          </a:p>
        </p:txBody>
      </p:sp>
    </p:spTree>
    <p:extLst>
      <p:ext uri="{BB962C8B-B14F-4D97-AF65-F5344CB8AC3E}">
        <p14:creationId xmlns:p14="http://schemas.microsoft.com/office/powerpoint/2010/main" val="1783870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CA" dirty="0"/>
              <a:t>Discovery of DNA</a:t>
            </a:r>
            <a:br>
              <a:rPr lang="en-CA" dirty="0"/>
            </a:br>
            <a:r>
              <a:rPr lang="en-US" sz="1800" dirty="0"/>
              <a:t>Appreciate how the discovery of the DNA molecule as the chemical basis of inheritance has fundamentally transformed the field of biology. (A, STSE) </a:t>
            </a:r>
            <a:br>
              <a:rPr lang="en-US" sz="1800" dirty="0"/>
            </a:br>
            <a:r>
              <a:rPr lang="en-US" sz="1800" dirty="0"/>
              <a:t>Research the nature of the predominant scientific culture when scientists such as Erwin Chargaff, Rosalind Franklin, Maurice Wilkins, James Watson and Francis Crick were investigating the chemical basis of inheritance. (A, STSE, S)</a:t>
            </a:r>
            <a:endParaRPr lang="en-CA" dirty="0"/>
          </a:p>
        </p:txBody>
      </p:sp>
      <p:sp>
        <p:nvSpPr>
          <p:cNvPr id="3" name="Content Placeholder 2"/>
          <p:cNvSpPr>
            <a:spLocks noGrp="1"/>
          </p:cNvSpPr>
          <p:nvPr>
            <p:ph idx="1"/>
          </p:nvPr>
        </p:nvSpPr>
        <p:spPr>
          <a:xfrm>
            <a:off x="0" y="1825625"/>
            <a:ext cx="12005186" cy="4899640"/>
          </a:xfrm>
        </p:spPr>
        <p:txBody>
          <a:bodyPr>
            <a:normAutofit fontScale="92500" lnSpcReduction="20000"/>
          </a:bodyPr>
          <a:lstStyle/>
          <a:p>
            <a:r>
              <a:rPr lang="en-CA" dirty="0"/>
              <a:t>Why is asking these questions important to science?</a:t>
            </a:r>
            <a:br>
              <a:rPr lang="en-CA" i="1" dirty="0"/>
            </a:br>
            <a:r>
              <a:rPr lang="en-CA" b="1" i="1" dirty="0"/>
              <a:t>No discoveries occur in a vacuum. Every fabric of your being is influenced by every aspect of the universe. The oxygen you breathe, the beliefs of your grandparents, the French Revolution. When you consider scope and ask yourself, “could this have influenced things and can it technically influence me”?</a:t>
            </a:r>
          </a:p>
          <a:p>
            <a:r>
              <a:rPr lang="en-CA" dirty="0"/>
              <a:t>What can we infer about these scientists about the potential root of their beliefs?</a:t>
            </a:r>
          </a:p>
          <a:p>
            <a:pPr marL="0" indent="0">
              <a:buNone/>
            </a:pPr>
            <a:r>
              <a:rPr lang="en-CA" b="1" i="1" dirty="0"/>
              <a:t>Many of these scientists are less inclined to engage in politics – yet are at the mercy of it – why might this be?</a:t>
            </a:r>
          </a:p>
          <a:p>
            <a:pPr marL="0" indent="0">
              <a:buNone/>
            </a:pPr>
            <a:r>
              <a:rPr lang="en-CA" b="1" i="1" dirty="0"/>
              <a:t>Despite contributions to the discovery of DNA – Franklin was snubbed, why (they don’t give post-</a:t>
            </a:r>
            <a:r>
              <a:rPr lang="en-CA" b="1" i="1" dirty="0" err="1"/>
              <a:t>humous</a:t>
            </a:r>
            <a:r>
              <a:rPr lang="en-CA" b="1" i="1" dirty="0"/>
              <a:t> </a:t>
            </a:r>
            <a:r>
              <a:rPr lang="en-CA" b="1" i="1" dirty="0" err="1"/>
              <a:t>Nobels</a:t>
            </a:r>
            <a:r>
              <a:rPr lang="en-CA" b="1" i="1" dirty="0"/>
              <a:t>)? How does our developing understanding shift our views?</a:t>
            </a:r>
          </a:p>
          <a:p>
            <a:r>
              <a:rPr lang="en-CA" dirty="0"/>
              <a:t>When considering this in our current context, what are barriers or benefits of these discovery?</a:t>
            </a:r>
          </a:p>
          <a:p>
            <a:pPr marL="0" indent="0">
              <a:buNone/>
            </a:pPr>
            <a:r>
              <a:rPr lang="en-CA" b="1" i="1" dirty="0"/>
              <a:t>Politics determines funding of science and discovery. We dictate politics. Prevailing notions may benefit some things at the expense of others (or vice versa).</a:t>
            </a:r>
          </a:p>
        </p:txBody>
      </p:sp>
    </p:spTree>
    <p:extLst>
      <p:ext uri="{BB962C8B-B14F-4D97-AF65-F5344CB8AC3E}">
        <p14:creationId xmlns:p14="http://schemas.microsoft.com/office/powerpoint/2010/main" val="1559335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Why do I want to emphasize this, personally?</a:t>
            </a:r>
          </a:p>
        </p:txBody>
      </p:sp>
      <p:sp>
        <p:nvSpPr>
          <p:cNvPr id="3" name="Content Placeholder 2"/>
          <p:cNvSpPr>
            <a:spLocks noGrp="1"/>
          </p:cNvSpPr>
          <p:nvPr>
            <p:ph idx="1"/>
          </p:nvPr>
        </p:nvSpPr>
        <p:spPr>
          <a:xfrm>
            <a:off x="162232" y="1333500"/>
            <a:ext cx="11636478" cy="5333999"/>
          </a:xfrm>
        </p:spPr>
        <p:txBody>
          <a:bodyPr>
            <a:normAutofit lnSpcReduction="10000"/>
          </a:bodyPr>
          <a:lstStyle/>
          <a:p>
            <a:r>
              <a:rPr lang="en-CA" dirty="0"/>
              <a:t>The more I question my understanding of the world and the implications of my actions I grow.</a:t>
            </a:r>
          </a:p>
          <a:p>
            <a:pPr marL="0" indent="0">
              <a:buNone/>
            </a:pPr>
            <a:r>
              <a:rPr lang="en-CA" dirty="0"/>
              <a:t> </a:t>
            </a:r>
          </a:p>
          <a:p>
            <a:pPr marL="0" indent="0">
              <a:buNone/>
            </a:pPr>
            <a:endParaRPr lang="en-CA" dirty="0"/>
          </a:p>
          <a:p>
            <a:pPr marL="0" indent="0">
              <a:buNone/>
            </a:pPr>
            <a:endParaRPr lang="en-CA" dirty="0"/>
          </a:p>
          <a:p>
            <a:pPr marL="0" indent="0">
              <a:buNone/>
            </a:pPr>
            <a:r>
              <a:rPr lang="en-CA" dirty="0"/>
              <a:t>Your brain should hurt when you think about </a:t>
            </a:r>
            <a:r>
              <a:rPr lang="en-CA" u="sng" dirty="0"/>
              <a:t>everything</a:t>
            </a:r>
            <a:r>
              <a:rPr lang="en-CA" dirty="0"/>
              <a:t>. Be okay with that. What do you really value, and what are the implications of that value? Don’t be passive – if you can’t question and challenge what you believe, why believe in it?</a:t>
            </a:r>
          </a:p>
          <a:p>
            <a:r>
              <a:rPr lang="en-CA" dirty="0"/>
              <a:t>Am I comfortable with the way the world works? Is “that’s just the way it is”, okay with me? What can I realistically change? What’s within my power? How does the system limit my power to make change? How do I perpetuate the system? Apply this to </a:t>
            </a:r>
            <a:r>
              <a:rPr lang="en-CA" u="sng" dirty="0"/>
              <a:t>every</a:t>
            </a:r>
            <a:r>
              <a:rPr lang="en-CA" dirty="0"/>
              <a:t> aspect of your life (relationships, life goals, </a:t>
            </a:r>
            <a:r>
              <a:rPr lang="en-CA" dirty="0" err="1"/>
              <a:t>etc</a:t>
            </a:r>
            <a:r>
              <a:rPr lang="en-CA" dirty="0"/>
              <a:t>).</a:t>
            </a:r>
          </a:p>
        </p:txBody>
      </p:sp>
    </p:spTree>
    <p:extLst>
      <p:ext uri="{BB962C8B-B14F-4D97-AF65-F5344CB8AC3E}">
        <p14:creationId xmlns:p14="http://schemas.microsoft.com/office/powerpoint/2010/main" val="2517002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Why do I want to emphasize this, personally?</a:t>
            </a:r>
          </a:p>
        </p:txBody>
      </p:sp>
      <p:sp>
        <p:nvSpPr>
          <p:cNvPr id="3" name="Content Placeholder 2"/>
          <p:cNvSpPr>
            <a:spLocks noGrp="1"/>
          </p:cNvSpPr>
          <p:nvPr>
            <p:ph idx="1"/>
          </p:nvPr>
        </p:nvSpPr>
        <p:spPr>
          <a:xfrm>
            <a:off x="179883" y="1333500"/>
            <a:ext cx="11842228" cy="5524500"/>
          </a:xfrm>
        </p:spPr>
        <p:txBody>
          <a:bodyPr>
            <a:normAutofit fontScale="77500" lnSpcReduction="20000"/>
          </a:bodyPr>
          <a:lstStyle/>
          <a:p>
            <a:r>
              <a:rPr lang="en-CA" dirty="0"/>
              <a:t>The more I question my understanding of the world and the implications of my actions I grow.</a:t>
            </a:r>
          </a:p>
          <a:p>
            <a:pPr marL="0" indent="0">
              <a:buNone/>
            </a:pPr>
            <a:r>
              <a:rPr lang="en-CA" dirty="0"/>
              <a:t>Humans have genetic differences between them, but environmental factors shift how these genes are expressed. As a teacher/individual believing that everyone is capable of learning, or is constantly learning, that’s what keeps me patient and rarely getting angry.</a:t>
            </a:r>
          </a:p>
          <a:p>
            <a:pPr marL="0" indent="0">
              <a:buNone/>
            </a:pPr>
            <a:r>
              <a:rPr lang="en-CA" dirty="0"/>
              <a:t>I value all life, but to make a specific emphasis on who I care about seems too short-sighted, so widespread change needs to be an emphasis because to value some lives more technically diminishes the value of other lives.</a:t>
            </a:r>
          </a:p>
          <a:p>
            <a:pPr marL="0" indent="0">
              <a:buNone/>
            </a:pPr>
            <a:r>
              <a:rPr lang="en-CA" dirty="0"/>
              <a:t>If I truly value all life then I am less inclined to believe that I deserve “more” than others so what is an income cap I think is just for myself to maintain comfort of living and maximize my capacity for change but not further perpetuate a wealth gap? Is having kids selfish when I’m aware that the world is overpopulated, and is my thoughts about this evolutionarily disadvantageous?</a:t>
            </a:r>
          </a:p>
          <a:p>
            <a:pPr marL="0" indent="0">
              <a:buNone/>
            </a:pPr>
            <a:r>
              <a:rPr lang="en-CA" dirty="0"/>
              <a:t>Your brain should hurt when you think about </a:t>
            </a:r>
            <a:r>
              <a:rPr lang="en-CA" u="sng" dirty="0"/>
              <a:t>everything</a:t>
            </a:r>
            <a:r>
              <a:rPr lang="en-CA" dirty="0"/>
              <a:t>. Be okay with that. What do you really value, and what are the implications of that value? Don’t be passive – if you can’t question and challenge what you believe, why believe in it?</a:t>
            </a:r>
          </a:p>
          <a:p>
            <a:r>
              <a:rPr lang="en-CA" dirty="0"/>
              <a:t>Am I comfortable with the way the world works? Is “that’s just the way it is”, okay with me? What can I realistically change? What’s within my power? How does the system limit my power to make change? How do I perpetuate the system? Apply this to </a:t>
            </a:r>
            <a:r>
              <a:rPr lang="en-CA" u="sng" dirty="0"/>
              <a:t>every</a:t>
            </a:r>
            <a:r>
              <a:rPr lang="en-CA" dirty="0"/>
              <a:t> aspect of your life (relationships, life goals, </a:t>
            </a:r>
            <a:r>
              <a:rPr lang="en-CA" dirty="0" err="1"/>
              <a:t>etc</a:t>
            </a:r>
            <a:r>
              <a:rPr lang="en-CA" dirty="0"/>
              <a:t>).</a:t>
            </a:r>
          </a:p>
        </p:txBody>
      </p:sp>
    </p:spTree>
    <p:extLst>
      <p:ext uri="{BB962C8B-B14F-4D97-AF65-F5344CB8AC3E}">
        <p14:creationId xmlns:p14="http://schemas.microsoft.com/office/powerpoint/2010/main" val="68203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764674"/>
            <a:ext cx="6769768" cy="5077326"/>
          </a:xfrm>
          <a:prstGeom prst="rect">
            <a:avLst/>
          </a:prstGeom>
        </p:spPr>
      </p:pic>
      <p:sp>
        <p:nvSpPr>
          <p:cNvPr id="3" name="Content Placeholder 2"/>
          <p:cNvSpPr>
            <a:spLocks noGrp="1"/>
          </p:cNvSpPr>
          <p:nvPr>
            <p:ph idx="1"/>
          </p:nvPr>
        </p:nvSpPr>
        <p:spPr/>
        <p:txBody>
          <a:bodyPr/>
          <a:lstStyle/>
          <a:p>
            <a:r>
              <a:rPr lang="en-CA" dirty="0"/>
              <a:t>DNA:  </a:t>
            </a:r>
          </a:p>
          <a:p>
            <a:r>
              <a:rPr lang="en-CA" dirty="0"/>
              <a:t>RNA:  </a:t>
            </a:r>
          </a:p>
          <a:p>
            <a:endParaRPr lang="en-CA" dirty="0"/>
          </a:p>
          <a:p>
            <a:r>
              <a:rPr lang="en-CA" dirty="0"/>
              <a:t>Composed of sugar, phosphate </a:t>
            </a:r>
            <a:br>
              <a:rPr lang="en-CA" dirty="0"/>
            </a:br>
            <a:r>
              <a:rPr lang="en-CA" dirty="0"/>
              <a:t>and nitrogenous bases</a:t>
            </a:r>
          </a:p>
          <a:p>
            <a:endParaRPr lang="en-CA" dirty="0"/>
          </a:p>
          <a:p>
            <a:r>
              <a:rPr lang="en-CA" dirty="0"/>
              <a:t>Four (five) different types of bases:</a:t>
            </a:r>
            <a:br>
              <a:rPr lang="en-CA" dirty="0"/>
            </a:br>
            <a:r>
              <a:rPr lang="en-CA" dirty="0"/>
              <a:t>__________ (__________ for RNA), </a:t>
            </a:r>
            <a:br>
              <a:rPr lang="en-CA" dirty="0"/>
            </a:br>
            <a:r>
              <a:rPr lang="en-CA" dirty="0"/>
              <a:t>__________, __________, __________</a:t>
            </a:r>
          </a:p>
          <a:p>
            <a:endParaRPr lang="en-CA" dirty="0"/>
          </a:p>
          <a:p>
            <a:endParaRPr lang="en-CA" dirty="0"/>
          </a:p>
        </p:txBody>
      </p:sp>
      <p:sp>
        <p:nvSpPr>
          <p:cNvPr id="7" name="Title 1"/>
          <p:cNvSpPr txBox="1">
            <a:spLocks/>
          </p:cNvSpPr>
          <p:nvPr/>
        </p:nvSpPr>
        <p:spPr>
          <a:xfrm>
            <a:off x="838200" y="500062"/>
            <a:ext cx="6324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DNA</a:t>
            </a:r>
            <a:br>
              <a:rPr lang="en-CA" dirty="0"/>
            </a:br>
            <a:r>
              <a:rPr lang="en-US" sz="1800" dirty="0"/>
              <a:t>Assess the importance of the structure of the DNA molecule to its ability to store, transmit and express genetic information. (K)</a:t>
            </a:r>
            <a:r>
              <a:rPr lang="en-CA" sz="1800" dirty="0"/>
              <a:t>  </a:t>
            </a:r>
            <a:endParaRPr lang="en-CA" dirty="0"/>
          </a:p>
        </p:txBody>
      </p:sp>
    </p:spTree>
    <p:extLst>
      <p:ext uri="{BB962C8B-B14F-4D97-AF65-F5344CB8AC3E}">
        <p14:creationId xmlns:p14="http://schemas.microsoft.com/office/powerpoint/2010/main" val="1277618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2532" y="739274"/>
            <a:ext cx="6769768" cy="5077326"/>
          </a:xfrm>
          <a:prstGeom prst="rect">
            <a:avLst/>
          </a:prstGeom>
        </p:spPr>
      </p:pic>
      <p:sp>
        <p:nvSpPr>
          <p:cNvPr id="3" name="Content Placeholder 2"/>
          <p:cNvSpPr>
            <a:spLocks noGrp="1"/>
          </p:cNvSpPr>
          <p:nvPr>
            <p:ph idx="1"/>
          </p:nvPr>
        </p:nvSpPr>
        <p:spPr>
          <a:xfrm>
            <a:off x="838200" y="1825625"/>
            <a:ext cx="5511800" cy="4351338"/>
          </a:xfrm>
        </p:spPr>
        <p:txBody>
          <a:bodyPr/>
          <a:lstStyle/>
          <a:p>
            <a:r>
              <a:rPr lang="en-CA" dirty="0"/>
              <a:t>DNA: deoxyribonucleic acid</a:t>
            </a:r>
          </a:p>
          <a:p>
            <a:r>
              <a:rPr lang="en-CA" dirty="0"/>
              <a:t>RNA: ribonucleic acid</a:t>
            </a:r>
          </a:p>
          <a:p>
            <a:endParaRPr lang="en-CA" dirty="0"/>
          </a:p>
          <a:p>
            <a:r>
              <a:rPr lang="en-CA" dirty="0"/>
              <a:t>Composed of sugar, phosphate </a:t>
            </a:r>
            <a:br>
              <a:rPr lang="en-CA" dirty="0"/>
            </a:br>
            <a:r>
              <a:rPr lang="en-CA" dirty="0"/>
              <a:t>and nitrogenous bases</a:t>
            </a:r>
          </a:p>
          <a:p>
            <a:endParaRPr lang="en-CA" dirty="0"/>
          </a:p>
          <a:p>
            <a:r>
              <a:rPr lang="en-CA" dirty="0"/>
              <a:t>Four (five) different types of bases:</a:t>
            </a:r>
            <a:br>
              <a:rPr lang="en-CA" dirty="0"/>
            </a:br>
            <a:r>
              <a:rPr lang="en-CA" dirty="0"/>
              <a:t>Thymine (Uracil for RNA), </a:t>
            </a:r>
            <a:br>
              <a:rPr lang="en-CA" dirty="0"/>
            </a:br>
            <a:r>
              <a:rPr lang="en-CA" dirty="0"/>
              <a:t>Cytosine, Adenine, Guanine</a:t>
            </a:r>
          </a:p>
        </p:txBody>
      </p:sp>
      <p:sp>
        <p:nvSpPr>
          <p:cNvPr id="5" name="TextBox 4"/>
          <p:cNvSpPr txBox="1"/>
          <p:nvPr/>
        </p:nvSpPr>
        <p:spPr>
          <a:xfrm>
            <a:off x="6464300" y="5930900"/>
            <a:ext cx="5727700" cy="923330"/>
          </a:xfrm>
          <a:prstGeom prst="rect">
            <a:avLst/>
          </a:prstGeom>
          <a:noFill/>
        </p:spPr>
        <p:txBody>
          <a:bodyPr wrap="square" rtlCol="0">
            <a:spAutoFit/>
          </a:bodyPr>
          <a:lstStyle/>
          <a:p>
            <a:r>
              <a:rPr lang="en-CA" dirty="0"/>
              <a:t>RNA typically is the form in which DNA information is transmitted, why might it be beneficial to be single-stranded than double-stranded?</a:t>
            </a:r>
          </a:p>
        </p:txBody>
      </p:sp>
      <p:sp>
        <p:nvSpPr>
          <p:cNvPr id="7" name="Title 1"/>
          <p:cNvSpPr txBox="1">
            <a:spLocks/>
          </p:cNvSpPr>
          <p:nvPr/>
        </p:nvSpPr>
        <p:spPr>
          <a:xfrm>
            <a:off x="838200" y="500062"/>
            <a:ext cx="6324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DNA</a:t>
            </a:r>
            <a:br>
              <a:rPr lang="en-CA" dirty="0"/>
            </a:br>
            <a:r>
              <a:rPr lang="en-US" sz="1800" dirty="0"/>
              <a:t>Assess the importance of the structure of the DNA molecule to its ability to store, transmit and express genetic information. (K)</a:t>
            </a:r>
            <a:r>
              <a:rPr lang="en-CA" sz="1800" dirty="0"/>
              <a:t>  </a:t>
            </a:r>
            <a:endParaRPr lang="en-CA" dirty="0"/>
          </a:p>
        </p:txBody>
      </p:sp>
    </p:spTree>
    <p:extLst>
      <p:ext uri="{BB962C8B-B14F-4D97-AF65-F5344CB8AC3E}">
        <p14:creationId xmlns:p14="http://schemas.microsoft.com/office/powerpoint/2010/main" val="3022278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6096000" y="0"/>
            <a:ext cx="5521348" cy="4568630"/>
          </a:xfrm>
          <a:prstGeom prst="rect">
            <a:avLst/>
          </a:prstGeom>
        </p:spPr>
      </p:pic>
      <p:sp>
        <p:nvSpPr>
          <p:cNvPr id="2" name="Title 1"/>
          <p:cNvSpPr>
            <a:spLocks noGrp="1"/>
          </p:cNvSpPr>
          <p:nvPr>
            <p:ph type="title"/>
          </p:nvPr>
        </p:nvSpPr>
        <p:spPr/>
        <p:txBody>
          <a:bodyPr/>
          <a:lstStyle/>
          <a:p>
            <a:r>
              <a:rPr lang="en-CA" dirty="0"/>
              <a:t>DNA</a:t>
            </a:r>
          </a:p>
        </p:txBody>
      </p:sp>
      <p:sp>
        <p:nvSpPr>
          <p:cNvPr id="3" name="Content Placeholder 2"/>
          <p:cNvSpPr>
            <a:spLocks noGrp="1"/>
          </p:cNvSpPr>
          <p:nvPr>
            <p:ph idx="1"/>
          </p:nvPr>
        </p:nvSpPr>
        <p:spPr>
          <a:xfrm>
            <a:off x="162232" y="1825625"/>
            <a:ext cx="5563319" cy="4351338"/>
          </a:xfrm>
        </p:spPr>
        <p:txBody>
          <a:bodyPr>
            <a:normAutofit fontScale="92500" lnSpcReduction="10000"/>
          </a:bodyPr>
          <a:lstStyle/>
          <a:p>
            <a:r>
              <a:rPr lang="en-CA" dirty="0"/>
              <a:t>Build DNA activity.</a:t>
            </a:r>
          </a:p>
          <a:p>
            <a:pPr marL="0" indent="0">
              <a:buNone/>
            </a:pPr>
            <a:endParaRPr lang="en-CA" dirty="0"/>
          </a:p>
          <a:p>
            <a:r>
              <a:rPr lang="en-CA" dirty="0"/>
              <a:t>Each strand of DNA represents a chromosome!</a:t>
            </a:r>
          </a:p>
          <a:p>
            <a:endParaRPr lang="en-CA" dirty="0"/>
          </a:p>
          <a:p>
            <a:r>
              <a:rPr lang="en-CA" dirty="0"/>
              <a:t>Double-helix structure of DNA _____________ (bends and winds in many ways). This allows it to condense into a very small area.</a:t>
            </a:r>
          </a:p>
          <a:p>
            <a:r>
              <a:rPr lang="en-CA" dirty="0"/>
              <a:t>DNA wraps around a protein called a </a:t>
            </a:r>
            <a:r>
              <a:rPr lang="en-CA" b="1" dirty="0"/>
              <a:t>____________</a:t>
            </a:r>
            <a:r>
              <a:rPr lang="en-CA" dirty="0"/>
              <a:t>!</a:t>
            </a:r>
          </a:p>
          <a:p>
            <a:endParaRPr lang="en-CA" dirty="0"/>
          </a:p>
        </p:txBody>
      </p:sp>
      <p:pic>
        <p:nvPicPr>
          <p:cNvPr id="6" name="Picture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sp>
        <p:nvSpPr>
          <p:cNvPr id="5" name="TextBox 4"/>
          <p:cNvSpPr txBox="1"/>
          <p:nvPr/>
        </p:nvSpPr>
        <p:spPr>
          <a:xfrm>
            <a:off x="4940300" y="203200"/>
            <a:ext cx="2667000" cy="1754326"/>
          </a:xfrm>
          <a:prstGeom prst="rect">
            <a:avLst/>
          </a:prstGeom>
          <a:noFill/>
        </p:spPr>
        <p:txBody>
          <a:bodyPr wrap="square" rtlCol="0">
            <a:spAutoFit/>
          </a:bodyPr>
          <a:lstStyle/>
          <a:p>
            <a:r>
              <a:rPr lang="en-CA" dirty="0"/>
              <a:t>When crossing over occurs, certain traits are likely to transfer together because they are right beside each other on the genome!</a:t>
            </a:r>
          </a:p>
        </p:txBody>
      </p:sp>
    </p:spTree>
    <p:extLst>
      <p:ext uri="{BB962C8B-B14F-4D97-AF65-F5344CB8AC3E}">
        <p14:creationId xmlns:p14="http://schemas.microsoft.com/office/powerpoint/2010/main" val="410084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6096000" y="0"/>
            <a:ext cx="5521348" cy="4568630"/>
          </a:xfrm>
          <a:prstGeom prst="rect">
            <a:avLst/>
          </a:prstGeom>
        </p:spPr>
      </p:pic>
      <p:sp>
        <p:nvSpPr>
          <p:cNvPr id="2" name="Title 1"/>
          <p:cNvSpPr>
            <a:spLocks noGrp="1"/>
          </p:cNvSpPr>
          <p:nvPr>
            <p:ph type="title"/>
          </p:nvPr>
        </p:nvSpPr>
        <p:spPr/>
        <p:txBody>
          <a:bodyPr/>
          <a:lstStyle/>
          <a:p>
            <a:r>
              <a:rPr lang="en-CA" dirty="0"/>
              <a:t>DNA</a:t>
            </a:r>
          </a:p>
        </p:txBody>
      </p:sp>
      <p:sp>
        <p:nvSpPr>
          <p:cNvPr id="3" name="Content Placeholder 2"/>
          <p:cNvSpPr>
            <a:spLocks noGrp="1"/>
          </p:cNvSpPr>
          <p:nvPr>
            <p:ph idx="1"/>
          </p:nvPr>
        </p:nvSpPr>
        <p:spPr>
          <a:xfrm>
            <a:off x="162232" y="1825624"/>
            <a:ext cx="5563319" cy="5032375"/>
          </a:xfrm>
        </p:spPr>
        <p:txBody>
          <a:bodyPr>
            <a:normAutofit fontScale="92500"/>
          </a:bodyPr>
          <a:lstStyle/>
          <a:p>
            <a:r>
              <a:rPr lang="en-CA" dirty="0"/>
              <a:t>Build DNA activity.</a:t>
            </a:r>
          </a:p>
          <a:p>
            <a:pPr marL="0" indent="0">
              <a:buNone/>
            </a:pPr>
            <a:endParaRPr lang="en-CA" dirty="0"/>
          </a:p>
          <a:p>
            <a:r>
              <a:rPr lang="en-CA" dirty="0"/>
              <a:t>Each strand of DNA represents a chromosome!</a:t>
            </a:r>
          </a:p>
          <a:p>
            <a:endParaRPr lang="en-CA" dirty="0"/>
          </a:p>
          <a:p>
            <a:r>
              <a:rPr lang="en-CA" dirty="0"/>
              <a:t>Double-helix structure of DNA supercoils (bends and winds in many ways). This allows it to condense into a very small area.</a:t>
            </a:r>
          </a:p>
          <a:p>
            <a:r>
              <a:rPr lang="en-CA" dirty="0"/>
              <a:t>DNA wraps around a protein called a </a:t>
            </a:r>
            <a:r>
              <a:rPr lang="en-CA" b="1" dirty="0"/>
              <a:t>histone</a:t>
            </a:r>
            <a:r>
              <a:rPr lang="en-CA" dirty="0"/>
              <a:t>! Different molecules cause the DNA to unwind from this histone.</a:t>
            </a:r>
          </a:p>
          <a:p>
            <a:endParaRPr lang="en-CA" dirty="0"/>
          </a:p>
        </p:txBody>
      </p:sp>
      <p:pic>
        <p:nvPicPr>
          <p:cNvPr id="6" name="Picture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sp>
        <p:nvSpPr>
          <p:cNvPr id="5" name="TextBox 4"/>
          <p:cNvSpPr txBox="1"/>
          <p:nvPr/>
        </p:nvSpPr>
        <p:spPr>
          <a:xfrm>
            <a:off x="4940300" y="203200"/>
            <a:ext cx="2667000" cy="1754326"/>
          </a:xfrm>
          <a:prstGeom prst="rect">
            <a:avLst/>
          </a:prstGeom>
          <a:noFill/>
        </p:spPr>
        <p:txBody>
          <a:bodyPr wrap="square" rtlCol="0">
            <a:spAutoFit/>
          </a:bodyPr>
          <a:lstStyle/>
          <a:p>
            <a:r>
              <a:rPr lang="en-CA" dirty="0"/>
              <a:t>When crossing over occurs, certain traits are likely to transfer together because they are right beside each other on the genome!</a:t>
            </a:r>
          </a:p>
        </p:txBody>
      </p:sp>
    </p:spTree>
    <p:extLst>
      <p:ext uri="{BB962C8B-B14F-4D97-AF65-F5344CB8AC3E}">
        <p14:creationId xmlns:p14="http://schemas.microsoft.com/office/powerpoint/2010/main" val="2037923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Importance of DNA (shape)</a:t>
            </a:r>
          </a:p>
        </p:txBody>
      </p:sp>
      <p:sp>
        <p:nvSpPr>
          <p:cNvPr id="3" name="Content Placeholder 2"/>
          <p:cNvSpPr>
            <a:spLocks noGrp="1"/>
          </p:cNvSpPr>
          <p:nvPr>
            <p:ph idx="1"/>
          </p:nvPr>
        </p:nvSpPr>
        <p:spPr/>
        <p:txBody>
          <a:bodyPr/>
          <a:lstStyle/>
          <a:p>
            <a:r>
              <a:rPr lang="en-CA" dirty="0"/>
              <a:t>What is its shape again?</a:t>
            </a:r>
          </a:p>
          <a:p>
            <a:endParaRPr lang="en-CA" dirty="0"/>
          </a:p>
          <a:p>
            <a:endParaRPr lang="en-CA" dirty="0"/>
          </a:p>
          <a:p>
            <a:r>
              <a:rPr lang="en-CA" dirty="0"/>
              <a:t>Why doesn’t a chromosome look like that?</a:t>
            </a:r>
          </a:p>
        </p:txBody>
      </p:sp>
    </p:spTree>
    <p:extLst>
      <p:ext uri="{BB962C8B-B14F-4D97-AF65-F5344CB8AC3E}">
        <p14:creationId xmlns:p14="http://schemas.microsoft.com/office/powerpoint/2010/main" val="1356381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Importance of DNA (shape)</a:t>
            </a:r>
          </a:p>
        </p:txBody>
      </p:sp>
      <p:sp>
        <p:nvSpPr>
          <p:cNvPr id="3" name="Content Placeholder 2"/>
          <p:cNvSpPr>
            <a:spLocks noGrp="1"/>
          </p:cNvSpPr>
          <p:nvPr>
            <p:ph idx="1"/>
          </p:nvPr>
        </p:nvSpPr>
        <p:spPr/>
        <p:txBody>
          <a:bodyPr>
            <a:normAutofit lnSpcReduction="10000"/>
          </a:bodyPr>
          <a:lstStyle/>
          <a:p>
            <a:r>
              <a:rPr lang="en-CA" dirty="0"/>
              <a:t>What is its shape again? </a:t>
            </a:r>
          </a:p>
          <a:p>
            <a:pPr marL="0" indent="0">
              <a:buNone/>
            </a:pPr>
            <a:r>
              <a:rPr lang="en-CA" dirty="0"/>
              <a:t>Double helix</a:t>
            </a:r>
          </a:p>
          <a:p>
            <a:endParaRPr lang="en-CA" dirty="0"/>
          </a:p>
          <a:p>
            <a:r>
              <a:rPr lang="en-CA" dirty="0"/>
              <a:t>Why doesn’t a chromosome look like that?</a:t>
            </a:r>
            <a:br>
              <a:rPr lang="en-CA" dirty="0"/>
            </a:br>
            <a:r>
              <a:rPr lang="en-CA" dirty="0"/>
              <a:t>DNA bends and folds on itself and around histones (a certain protein). Some molecules cause DNA to unwind from these histones… this can induce transcription!</a:t>
            </a:r>
            <a:br>
              <a:rPr lang="en-CA" dirty="0"/>
            </a:br>
            <a:endParaRPr lang="en-CA" dirty="0"/>
          </a:p>
          <a:p>
            <a:r>
              <a:rPr lang="en-CA" dirty="0"/>
              <a:t>Molecules that are introduced to the cell (ingested, for example) cause DNA to detach from </a:t>
            </a:r>
            <a:r>
              <a:rPr lang="en-CA" b="1" dirty="0"/>
              <a:t>histones</a:t>
            </a:r>
            <a:r>
              <a:rPr lang="en-CA" dirty="0"/>
              <a:t> to be read to make proteins.</a:t>
            </a:r>
          </a:p>
        </p:txBody>
      </p:sp>
    </p:spTree>
    <p:extLst>
      <p:ext uri="{BB962C8B-B14F-4D97-AF65-F5344CB8AC3E}">
        <p14:creationId xmlns:p14="http://schemas.microsoft.com/office/powerpoint/2010/main" val="162698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DNA is a molecule!</a:t>
            </a:r>
          </a:p>
        </p:txBody>
      </p:sp>
      <p:sp>
        <p:nvSpPr>
          <p:cNvPr id="3" name="Content Placeholder 2"/>
          <p:cNvSpPr>
            <a:spLocks noGrp="1"/>
          </p:cNvSpPr>
          <p:nvPr>
            <p:ph idx="1"/>
          </p:nvPr>
        </p:nvSpPr>
        <p:spPr/>
        <p:txBody>
          <a:bodyPr/>
          <a:lstStyle/>
          <a:p>
            <a:pPr marL="0" indent="0">
              <a:buNone/>
            </a:pPr>
            <a:r>
              <a:rPr lang="en-CA" dirty="0"/>
              <a:t>This is incredibly important when considering how things work in our body.</a:t>
            </a:r>
          </a:p>
          <a:p>
            <a:r>
              <a:rPr lang="en-CA" dirty="0"/>
              <a:t> </a:t>
            </a:r>
          </a:p>
          <a:p>
            <a:r>
              <a:rPr lang="en-CA" dirty="0"/>
              <a:t> </a:t>
            </a:r>
          </a:p>
          <a:p>
            <a:r>
              <a:rPr lang="en-CA" dirty="0"/>
              <a:t> </a:t>
            </a:r>
          </a:p>
          <a:p>
            <a:endParaRPr lang="en-CA" dirty="0"/>
          </a:p>
          <a:p>
            <a:pPr marL="0" indent="0">
              <a:buNone/>
            </a:pPr>
            <a:r>
              <a:rPr lang="en-CA" dirty="0"/>
              <a:t>All of this needs to be kept in mind when considering gene expression and behaviour of our cells/body.</a:t>
            </a:r>
          </a:p>
        </p:txBody>
      </p:sp>
    </p:spTree>
    <p:extLst>
      <p:ext uri="{BB962C8B-B14F-4D97-AF65-F5344CB8AC3E}">
        <p14:creationId xmlns:p14="http://schemas.microsoft.com/office/powerpoint/2010/main" val="2291013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DNA is a molecule!</a:t>
            </a:r>
          </a:p>
        </p:txBody>
      </p:sp>
      <p:sp>
        <p:nvSpPr>
          <p:cNvPr id="3" name="Content Placeholder 2"/>
          <p:cNvSpPr>
            <a:spLocks noGrp="1"/>
          </p:cNvSpPr>
          <p:nvPr>
            <p:ph idx="1"/>
          </p:nvPr>
        </p:nvSpPr>
        <p:spPr/>
        <p:txBody>
          <a:bodyPr/>
          <a:lstStyle/>
          <a:p>
            <a:pPr marL="0" indent="0">
              <a:buNone/>
            </a:pPr>
            <a:r>
              <a:rPr lang="en-CA" dirty="0"/>
              <a:t>This is incredibly important when considering how things work in our body.</a:t>
            </a:r>
          </a:p>
          <a:p>
            <a:r>
              <a:rPr lang="en-CA" dirty="0"/>
              <a:t>Everything we are composed of is molecules.</a:t>
            </a:r>
          </a:p>
          <a:p>
            <a:r>
              <a:rPr lang="en-CA" dirty="0"/>
              <a:t>Molecules react and combine with one another.</a:t>
            </a:r>
          </a:p>
          <a:p>
            <a:r>
              <a:rPr lang="en-CA" dirty="0"/>
              <a:t>Certain molecules bond together easily.</a:t>
            </a:r>
          </a:p>
          <a:p>
            <a:endParaRPr lang="en-CA" dirty="0"/>
          </a:p>
          <a:p>
            <a:pPr marL="0" indent="0">
              <a:buNone/>
            </a:pPr>
            <a:r>
              <a:rPr lang="en-CA" dirty="0"/>
              <a:t>All of this needs to be kept in mind when considering gene expression and behaviour of our cells/body.</a:t>
            </a:r>
          </a:p>
          <a:p>
            <a:pPr marL="0" indent="0">
              <a:buNone/>
            </a:pPr>
            <a:endParaRPr lang="en-CA" dirty="0"/>
          </a:p>
        </p:txBody>
      </p:sp>
    </p:spTree>
    <p:extLst>
      <p:ext uri="{BB962C8B-B14F-4D97-AF65-F5344CB8AC3E}">
        <p14:creationId xmlns:p14="http://schemas.microsoft.com/office/powerpoint/2010/main" val="2546378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do drugs work?</a:t>
            </a:r>
          </a:p>
        </p:txBody>
      </p:sp>
      <p:sp>
        <p:nvSpPr>
          <p:cNvPr id="3" name="Content Placeholder 2"/>
          <p:cNvSpPr>
            <a:spLocks noGrp="1"/>
          </p:cNvSpPr>
          <p:nvPr>
            <p:ph idx="1"/>
          </p:nvPr>
        </p:nvSpPr>
        <p:spPr/>
        <p:txBody>
          <a:bodyPr/>
          <a:lstStyle/>
          <a:p>
            <a:pPr marL="0" indent="0">
              <a:buNone/>
            </a:pPr>
            <a:r>
              <a:rPr lang="en-CA" dirty="0"/>
              <a:t>If you drink caffeine, what happens to you?</a:t>
            </a:r>
          </a:p>
          <a:p>
            <a:r>
              <a:rPr lang="en-CA" dirty="0"/>
              <a:t>In our cells’ nuclei, when certain molecules are present, certain parts of DNA are stimulated and those areas are “read” and “promote” growth of particular proteins that perform specific tasks, much like when we drink caffeine, it tells our body to “increase energy output”, but even that is a series of molecular interactions with one molecule “promoting” the activity of another, ultimately increasing ATP usage.</a:t>
            </a:r>
          </a:p>
        </p:txBody>
      </p:sp>
    </p:spTree>
    <p:extLst>
      <p:ext uri="{BB962C8B-B14F-4D97-AF65-F5344CB8AC3E}">
        <p14:creationId xmlns:p14="http://schemas.microsoft.com/office/powerpoint/2010/main" val="3110660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do drugs work?</a:t>
            </a:r>
          </a:p>
        </p:txBody>
      </p:sp>
      <p:sp>
        <p:nvSpPr>
          <p:cNvPr id="3" name="Content Placeholder 2"/>
          <p:cNvSpPr>
            <a:spLocks noGrp="1"/>
          </p:cNvSpPr>
          <p:nvPr>
            <p:ph idx="1"/>
          </p:nvPr>
        </p:nvSpPr>
        <p:spPr/>
        <p:txBody>
          <a:bodyPr/>
          <a:lstStyle/>
          <a:p>
            <a:pPr marL="0" indent="0">
              <a:buNone/>
            </a:pPr>
            <a:r>
              <a:rPr lang="en-CA" dirty="0"/>
              <a:t>If you drink caffeine, what happens to you?</a:t>
            </a:r>
          </a:p>
          <a:p>
            <a:r>
              <a:rPr lang="en-CA" dirty="0"/>
              <a:t>In our cells’ nuclei, when certain molecules are present, certain parts of DNA are stimulated and those areas are “read” and “promoted” growth of particular proteins that perform specific tasks, much like when we drink caffeine, it tells our body to “increase energy output”, but even that is a series of molecular interactions with one molecule “promoting” the activity of another, ultimately increasing ATP usage.</a:t>
            </a:r>
          </a:p>
          <a:p>
            <a:pPr marL="0" indent="0">
              <a:buNone/>
            </a:pPr>
            <a:r>
              <a:rPr lang="en-CA" dirty="0"/>
              <a:t>This isn’t </a:t>
            </a:r>
            <a:r>
              <a:rPr lang="en-CA" u="sng" dirty="0"/>
              <a:t>exactly</a:t>
            </a:r>
            <a:r>
              <a:rPr lang="en-CA" dirty="0"/>
              <a:t> what happens, but illustrates the previous point.</a:t>
            </a:r>
          </a:p>
          <a:p>
            <a:pPr marL="0" indent="0">
              <a:buNone/>
            </a:pPr>
            <a:r>
              <a:rPr lang="en-CA" dirty="0"/>
              <a:t>This can trigger the synthesis of proteins like enzymes or hormones in our body.</a:t>
            </a:r>
          </a:p>
        </p:txBody>
      </p:sp>
    </p:spTree>
    <p:extLst>
      <p:ext uri="{BB962C8B-B14F-4D97-AF65-F5344CB8AC3E}">
        <p14:creationId xmlns:p14="http://schemas.microsoft.com/office/powerpoint/2010/main" val="3418869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DNA Replication and Protein Synthesis</a:t>
            </a:r>
            <a:br>
              <a:rPr lang="en-CA" dirty="0"/>
            </a:br>
            <a:r>
              <a:rPr lang="en-US" sz="1800" dirty="0"/>
              <a:t>Model molecular genetic processes of DNA replication and protein synthesis (i.e., transcription and translation), including the roles of DNA, mRNA, </a:t>
            </a:r>
            <a:r>
              <a:rPr lang="en-US" sz="1800" dirty="0" err="1"/>
              <a:t>tRNA</a:t>
            </a:r>
            <a:r>
              <a:rPr lang="en-US" sz="1800" dirty="0"/>
              <a:t> and </a:t>
            </a:r>
            <a:r>
              <a:rPr lang="en-US" sz="1800" dirty="0" err="1"/>
              <a:t>rRNA</a:t>
            </a:r>
            <a:r>
              <a:rPr lang="en-US" sz="1800" dirty="0"/>
              <a:t>. (K, S)</a:t>
            </a:r>
            <a:r>
              <a:rPr lang="en-CA" sz="1800" dirty="0"/>
              <a:t>   </a:t>
            </a:r>
            <a:endParaRPr lang="en-CA" dirty="0"/>
          </a:p>
        </p:txBody>
      </p:sp>
      <p:sp>
        <p:nvSpPr>
          <p:cNvPr id="3" name="Content Placeholder 2"/>
          <p:cNvSpPr>
            <a:spLocks noGrp="1"/>
          </p:cNvSpPr>
          <p:nvPr>
            <p:ph idx="1"/>
          </p:nvPr>
        </p:nvSpPr>
        <p:spPr/>
        <p:txBody>
          <a:bodyPr/>
          <a:lstStyle/>
          <a:p>
            <a:pPr marL="0" indent="0">
              <a:buNone/>
            </a:pPr>
            <a:r>
              <a:rPr lang="en-CA" b="1" u="sng" dirty="0"/>
              <a:t>Vocab</a:t>
            </a:r>
          </a:p>
          <a:p>
            <a:r>
              <a:rPr lang="en-CA" dirty="0"/>
              <a:t>mRNA – </a:t>
            </a:r>
          </a:p>
          <a:p>
            <a:r>
              <a:rPr lang="en-CA" dirty="0" err="1"/>
              <a:t>tRNA</a:t>
            </a:r>
            <a:r>
              <a:rPr lang="en-CA" dirty="0"/>
              <a:t> – </a:t>
            </a:r>
          </a:p>
          <a:p>
            <a:r>
              <a:rPr lang="en-CA" dirty="0" err="1"/>
              <a:t>rRNA</a:t>
            </a:r>
            <a:r>
              <a:rPr lang="en-CA" dirty="0"/>
              <a:t> –  </a:t>
            </a:r>
          </a:p>
          <a:p>
            <a:r>
              <a:rPr lang="en-CA" dirty="0"/>
              <a:t>Helicase –  </a:t>
            </a:r>
          </a:p>
          <a:p>
            <a:r>
              <a:rPr lang="en-CA" dirty="0"/>
              <a:t>DNA Polymerase –  </a:t>
            </a:r>
          </a:p>
          <a:p>
            <a:r>
              <a:rPr lang="en-CA" dirty="0"/>
              <a:t>RNA Polymerase –  </a:t>
            </a:r>
          </a:p>
          <a:p>
            <a:r>
              <a:rPr lang="en-CA" dirty="0"/>
              <a:t>Codon –  </a:t>
            </a:r>
          </a:p>
          <a:p>
            <a:endParaRPr lang="en-CA" dirty="0"/>
          </a:p>
        </p:txBody>
      </p:sp>
    </p:spTree>
    <p:extLst>
      <p:ext uri="{BB962C8B-B14F-4D97-AF65-F5344CB8AC3E}">
        <p14:creationId xmlns:p14="http://schemas.microsoft.com/office/powerpoint/2010/main" val="2005901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DNA Replication and Protein Synthesis</a:t>
            </a:r>
            <a:br>
              <a:rPr lang="en-CA" dirty="0"/>
            </a:br>
            <a:r>
              <a:rPr lang="en-US" sz="1800" dirty="0"/>
              <a:t>Model molecular genetic processes of DNA replication and protein synthesis (i.e., transcription and translation), including the roles of DNA, mRNA, </a:t>
            </a:r>
            <a:r>
              <a:rPr lang="en-US" sz="1800" dirty="0" err="1"/>
              <a:t>tRNA</a:t>
            </a:r>
            <a:r>
              <a:rPr lang="en-US" sz="1800" dirty="0"/>
              <a:t> and </a:t>
            </a:r>
            <a:r>
              <a:rPr lang="en-US" sz="1800" dirty="0" err="1"/>
              <a:t>rRNA</a:t>
            </a:r>
            <a:r>
              <a:rPr lang="en-US" sz="1800" dirty="0"/>
              <a:t>. (K, S)</a:t>
            </a:r>
            <a:r>
              <a:rPr lang="en-CA" sz="1800" dirty="0"/>
              <a:t>   </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Vocab</a:t>
            </a:r>
          </a:p>
          <a:p>
            <a:r>
              <a:rPr lang="en-CA" dirty="0"/>
              <a:t>mRNA – messenger RNA (carries messages from nucleus)</a:t>
            </a:r>
          </a:p>
          <a:p>
            <a:r>
              <a:rPr lang="en-CA" dirty="0" err="1"/>
              <a:t>tRNA</a:t>
            </a:r>
            <a:r>
              <a:rPr lang="en-CA" dirty="0"/>
              <a:t> – transfer RNA (transfers amino acids to ribosome) </a:t>
            </a:r>
          </a:p>
          <a:p>
            <a:r>
              <a:rPr lang="en-CA" dirty="0" err="1"/>
              <a:t>rRNA</a:t>
            </a:r>
            <a:r>
              <a:rPr lang="en-CA" dirty="0"/>
              <a:t> – what ribosomes are mostly composed of – allows mRNA to “fit” into it.</a:t>
            </a:r>
          </a:p>
          <a:p>
            <a:r>
              <a:rPr lang="en-CA" dirty="0"/>
              <a:t>Helicase – DNA-splitting enzyme</a:t>
            </a:r>
          </a:p>
          <a:p>
            <a:r>
              <a:rPr lang="en-CA" dirty="0"/>
              <a:t>DNA Polymerase – creates new DNA strands</a:t>
            </a:r>
          </a:p>
          <a:p>
            <a:r>
              <a:rPr lang="en-CA" dirty="0"/>
              <a:t>RNA Polymerase – creates RNA strands (like mRNA)</a:t>
            </a:r>
          </a:p>
          <a:p>
            <a:r>
              <a:rPr lang="en-CA" dirty="0"/>
              <a:t>Codon – three-nucleotide “code” for a particular amino acid.</a:t>
            </a:r>
          </a:p>
          <a:p>
            <a:pPr marL="0" indent="0">
              <a:buNone/>
            </a:pPr>
            <a:endParaRPr lang="en-CA" dirty="0"/>
          </a:p>
        </p:txBody>
      </p:sp>
    </p:spTree>
    <p:extLst>
      <p:ext uri="{BB962C8B-B14F-4D97-AF65-F5344CB8AC3E}">
        <p14:creationId xmlns:p14="http://schemas.microsoft.com/office/powerpoint/2010/main" val="921864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DNA Replication vs Protein Synthesis</a:t>
            </a:r>
          </a:p>
        </p:txBody>
      </p:sp>
      <p:sp>
        <p:nvSpPr>
          <p:cNvPr id="3" name="Content Placeholder 2"/>
          <p:cNvSpPr>
            <a:spLocks noGrp="1"/>
          </p:cNvSpPr>
          <p:nvPr>
            <p:ph idx="1"/>
          </p:nvPr>
        </p:nvSpPr>
        <p:spPr>
          <a:xfrm>
            <a:off x="838200" y="1825625"/>
            <a:ext cx="6054969" cy="4351338"/>
          </a:xfrm>
        </p:spPr>
        <p:txBody>
          <a:bodyPr>
            <a:normAutofit fontScale="85000" lnSpcReduction="20000"/>
          </a:bodyPr>
          <a:lstStyle/>
          <a:p>
            <a:pPr marL="0" indent="0">
              <a:buNone/>
            </a:pPr>
            <a:r>
              <a:rPr lang="en-CA" dirty="0"/>
              <a:t>__________ </a:t>
            </a:r>
            <a:r>
              <a:rPr lang="en-CA" dirty="0">
                <a:sym typeface="Wingdings" panose="05000000000000000000" pitchFamily="2" charset="2"/>
              </a:rPr>
              <a:t> </a:t>
            </a:r>
            <a:r>
              <a:rPr lang="en-CA" dirty="0"/>
              <a:t>___________ </a:t>
            </a:r>
            <a:r>
              <a:rPr lang="en-CA" dirty="0">
                <a:sym typeface="Wingdings" panose="05000000000000000000" pitchFamily="2" charset="2"/>
              </a:rPr>
              <a:t> ___________ </a:t>
            </a:r>
          </a:p>
          <a:p>
            <a:endParaRPr lang="en-CA" dirty="0">
              <a:sym typeface="Wingdings" panose="05000000000000000000" pitchFamily="2" charset="2"/>
            </a:endParaRPr>
          </a:p>
          <a:p>
            <a:pPr marL="0" indent="0">
              <a:buNone/>
            </a:pPr>
            <a:r>
              <a:rPr lang="en-CA" b="1" dirty="0">
                <a:sym typeface="Wingdings" panose="05000000000000000000" pitchFamily="2" charset="2"/>
              </a:rPr>
              <a:t>Replication</a:t>
            </a:r>
            <a:r>
              <a:rPr lang="en-CA" dirty="0">
                <a:sym typeface="Wingdings" panose="05000000000000000000" pitchFamily="2" charset="2"/>
              </a:rPr>
              <a:t>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674" y="1452636"/>
            <a:ext cx="4802944" cy="4202576"/>
          </a:xfrm>
          <a:prstGeom prst="rect">
            <a:avLst/>
          </a:prstGeom>
        </p:spPr>
      </p:pic>
    </p:spTree>
    <p:extLst>
      <p:ext uri="{BB962C8B-B14F-4D97-AF65-F5344CB8AC3E}">
        <p14:creationId xmlns:p14="http://schemas.microsoft.com/office/powerpoint/2010/main" val="1381765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DNA Replication vs Protein Synthesis</a:t>
            </a:r>
          </a:p>
        </p:txBody>
      </p:sp>
      <p:sp>
        <p:nvSpPr>
          <p:cNvPr id="3" name="Content Placeholder 2"/>
          <p:cNvSpPr>
            <a:spLocks noGrp="1"/>
          </p:cNvSpPr>
          <p:nvPr>
            <p:ph idx="1"/>
          </p:nvPr>
        </p:nvSpPr>
        <p:spPr>
          <a:xfrm>
            <a:off x="838200" y="1825625"/>
            <a:ext cx="6054969" cy="4351338"/>
          </a:xfrm>
        </p:spPr>
        <p:txBody>
          <a:bodyPr>
            <a:normAutofit fontScale="85000" lnSpcReduction="20000"/>
          </a:bodyPr>
          <a:lstStyle/>
          <a:p>
            <a:pPr marL="0" indent="0">
              <a:buNone/>
            </a:pPr>
            <a:r>
              <a:rPr lang="en-CA" dirty="0"/>
              <a:t>Replication </a:t>
            </a:r>
            <a:r>
              <a:rPr lang="en-CA" dirty="0">
                <a:sym typeface="Wingdings" panose="05000000000000000000" pitchFamily="2" charset="2"/>
              </a:rPr>
              <a:t> </a:t>
            </a:r>
            <a:r>
              <a:rPr lang="en-CA" dirty="0"/>
              <a:t>Transcription </a:t>
            </a:r>
            <a:r>
              <a:rPr lang="en-CA" dirty="0">
                <a:sym typeface="Wingdings" panose="05000000000000000000" pitchFamily="2" charset="2"/>
              </a:rPr>
              <a:t> Translation </a:t>
            </a:r>
          </a:p>
          <a:p>
            <a:endParaRPr lang="en-CA" dirty="0">
              <a:sym typeface="Wingdings" panose="05000000000000000000" pitchFamily="2" charset="2"/>
            </a:endParaRPr>
          </a:p>
          <a:p>
            <a:pPr marL="0" indent="0">
              <a:buNone/>
            </a:pPr>
            <a:r>
              <a:rPr lang="en-CA" b="1" dirty="0">
                <a:sym typeface="Wingdings" panose="05000000000000000000" pitchFamily="2" charset="2"/>
              </a:rPr>
              <a:t>Replication</a:t>
            </a:r>
            <a:r>
              <a:rPr lang="en-CA" dirty="0">
                <a:sym typeface="Wingdings" panose="05000000000000000000" pitchFamily="2" charset="2"/>
              </a:rPr>
              <a:t>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674" y="1452636"/>
            <a:ext cx="4802944" cy="4202576"/>
          </a:xfrm>
          <a:prstGeom prst="rect">
            <a:avLst/>
          </a:prstGeom>
        </p:spPr>
      </p:pic>
    </p:spTree>
    <p:extLst>
      <p:ext uri="{BB962C8B-B14F-4D97-AF65-F5344CB8AC3E}">
        <p14:creationId xmlns:p14="http://schemas.microsoft.com/office/powerpoint/2010/main" val="3025383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Transcription</a:t>
            </a:r>
          </a:p>
        </p:txBody>
      </p:sp>
      <p:sp>
        <p:nvSpPr>
          <p:cNvPr id="3" name="Content Placeholder 2"/>
          <p:cNvSpPr>
            <a:spLocks noGrp="1"/>
          </p:cNvSpPr>
          <p:nvPr>
            <p:ph idx="1"/>
          </p:nvPr>
        </p:nvSpPr>
        <p:spPr/>
        <p:txBody>
          <a:bodyPr>
            <a:normAutofit lnSpcReduction="10000"/>
          </a:bodyPr>
          <a:lstStyle/>
          <a:p>
            <a:pPr marL="0" indent="0">
              <a:buNone/>
            </a:pPr>
            <a:r>
              <a:rPr lang="en-CA" b="1" u="sng" dirty="0"/>
              <a:t>Transcription</a:t>
            </a:r>
            <a:r>
              <a:rPr lang="en-CA" dirty="0"/>
              <a:t> (_____________________________________________)</a:t>
            </a:r>
            <a:br>
              <a:rPr lang="en-CA" dirty="0"/>
            </a:br>
            <a:r>
              <a:rPr lang="en-CA" dirty="0"/>
              <a:t>Helicase (_____________), unzips the DNA inside the nucleus. DNA or RNA Polymerase (________________________________), binds to the DNA and “rides” along it, adding complementary base pairs until it reaches a stop. This complementary new strand (for RNA Polymerase) is called mRNA or messenger RNA and will exit the nucleus.</a:t>
            </a:r>
            <a:br>
              <a:rPr lang="en-CA" dirty="0"/>
            </a:br>
            <a:br>
              <a:rPr lang="en-CA" dirty="0"/>
            </a:br>
            <a:r>
              <a:rPr lang="en-CA" i="1" dirty="0"/>
              <a:t>Remember:  </a:t>
            </a:r>
            <a:endParaRPr lang="en-CA" dirty="0"/>
          </a:p>
          <a:p>
            <a:pPr marL="0" indent="0">
              <a:buNone/>
            </a:pPr>
            <a:br>
              <a:rPr lang="en-CA" dirty="0"/>
            </a:br>
            <a:r>
              <a:rPr lang="en-CA" dirty="0"/>
              <a:t>The _______ then ventures from the ___________ to a __________ in the cell’s ____________.</a:t>
            </a:r>
          </a:p>
        </p:txBody>
      </p:sp>
    </p:spTree>
    <p:extLst>
      <p:ext uri="{BB962C8B-B14F-4D97-AF65-F5344CB8AC3E}">
        <p14:creationId xmlns:p14="http://schemas.microsoft.com/office/powerpoint/2010/main" val="3434691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Transcription</a:t>
            </a:r>
          </a:p>
        </p:txBody>
      </p:sp>
      <p:sp>
        <p:nvSpPr>
          <p:cNvPr id="3" name="Content Placeholder 2"/>
          <p:cNvSpPr>
            <a:spLocks noGrp="1"/>
          </p:cNvSpPr>
          <p:nvPr>
            <p:ph idx="1"/>
          </p:nvPr>
        </p:nvSpPr>
        <p:spPr/>
        <p:txBody>
          <a:bodyPr>
            <a:normAutofit lnSpcReduction="10000"/>
          </a:bodyPr>
          <a:lstStyle/>
          <a:p>
            <a:pPr marL="0" indent="0">
              <a:buNone/>
            </a:pPr>
            <a:r>
              <a:rPr lang="en-CA" b="1" u="sng" dirty="0"/>
              <a:t>Transcription</a:t>
            </a:r>
            <a:r>
              <a:rPr lang="en-CA" dirty="0"/>
              <a:t> (creation of a “transcript” of DNA information)</a:t>
            </a:r>
            <a:br>
              <a:rPr lang="en-CA" dirty="0"/>
            </a:br>
            <a:r>
              <a:rPr lang="en-CA" dirty="0"/>
              <a:t>Helicase (an enzyme), unzips the DNA inside the nucleus. DNA or </a:t>
            </a:r>
            <a:r>
              <a:rPr lang="en-CA" b="1" dirty="0"/>
              <a:t>RNA Polymerase </a:t>
            </a:r>
            <a:r>
              <a:rPr lang="en-CA" dirty="0"/>
              <a:t>(other enzymes depending on the product), binds to the DNA and “rides” along it, adding complementary base pairs until it reaches a stop. This complementary new strand (for RNA Polymerase) is called mRNA or messenger RNA and will exit the nucleus.</a:t>
            </a:r>
            <a:br>
              <a:rPr lang="en-CA" dirty="0"/>
            </a:br>
            <a:br>
              <a:rPr lang="en-CA" dirty="0"/>
            </a:br>
            <a:r>
              <a:rPr lang="en-CA" i="1" dirty="0"/>
              <a:t>Remember: In RNA, Thymine = Uracil</a:t>
            </a:r>
            <a:r>
              <a:rPr lang="en-CA" dirty="0"/>
              <a:t> </a:t>
            </a:r>
            <a:r>
              <a:rPr lang="en-CA" i="1" dirty="0"/>
              <a:t>(Why? It’s less energy-intensive than Thymine and makes it easier to create)</a:t>
            </a:r>
            <a:endParaRPr lang="en-CA" dirty="0"/>
          </a:p>
          <a:p>
            <a:pPr marL="0" indent="0">
              <a:buNone/>
            </a:pPr>
            <a:br>
              <a:rPr lang="en-CA" dirty="0"/>
            </a:br>
            <a:r>
              <a:rPr lang="en-CA" dirty="0"/>
              <a:t>The mRNA then ventures from the nucleus to a ribosome in the cell’s cytoplasm.</a:t>
            </a:r>
          </a:p>
        </p:txBody>
      </p:sp>
    </p:spTree>
    <p:extLst>
      <p:ext uri="{BB962C8B-B14F-4D97-AF65-F5344CB8AC3E}">
        <p14:creationId xmlns:p14="http://schemas.microsoft.com/office/powerpoint/2010/main" val="2783399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Translation</a:t>
            </a:r>
          </a:p>
        </p:txBody>
      </p:sp>
      <p:sp>
        <p:nvSpPr>
          <p:cNvPr id="3" name="Content Placeholder 2"/>
          <p:cNvSpPr>
            <a:spLocks noGrp="1"/>
          </p:cNvSpPr>
          <p:nvPr>
            <p:ph idx="1"/>
          </p:nvPr>
        </p:nvSpPr>
        <p:spPr>
          <a:xfrm>
            <a:off x="0" y="1825624"/>
            <a:ext cx="12192000" cy="5032375"/>
          </a:xfrm>
        </p:spPr>
        <p:txBody>
          <a:bodyPr>
            <a:normAutofit/>
          </a:bodyPr>
          <a:lstStyle/>
          <a:p>
            <a:pPr marL="0" indent="0">
              <a:buNone/>
            </a:pPr>
            <a:r>
              <a:rPr lang="en-CA" b="1" u="sng" dirty="0"/>
              <a:t>Translation</a:t>
            </a:r>
            <a:r>
              <a:rPr lang="en-CA" dirty="0"/>
              <a:t> (_______________________________________________________):</a:t>
            </a:r>
          </a:p>
          <a:p>
            <a:pPr marL="0" indent="0">
              <a:buNone/>
            </a:pPr>
            <a:r>
              <a:rPr lang="en-CA" dirty="0"/>
              <a:t>The mRNA meets with a corresponding ribosome and awaits a </a:t>
            </a:r>
            <a:r>
              <a:rPr lang="en-CA" dirty="0" err="1"/>
              <a:t>tRNA</a:t>
            </a:r>
            <a:r>
              <a:rPr lang="en-CA" dirty="0"/>
              <a:t> (_____________________________) to bond with/compliment its code (example: ___________________________________). The code, or </a:t>
            </a:r>
            <a:r>
              <a:rPr lang="en-CA" b="1" dirty="0"/>
              <a:t>______</a:t>
            </a:r>
            <a:r>
              <a:rPr lang="en-CA" dirty="0"/>
              <a:t>, is a sequence of three DNA or RNA nucleotides that corresponds with a specific amino acid or stop signal during protein synthesis</a:t>
            </a:r>
            <a:r>
              <a:rPr lang="en-CA" i="1" dirty="0"/>
              <a:t>.</a:t>
            </a:r>
            <a:r>
              <a:rPr lang="en-CA" dirty="0"/>
              <a:t> When bonded with the mRNA in the ribosome, it allows a certain amino acid to be added to the chain (___________________________________________).</a:t>
            </a:r>
            <a:br>
              <a:rPr lang="en-CA" dirty="0"/>
            </a:br>
            <a:endParaRPr lang="en-CA" dirty="0"/>
          </a:p>
          <a:p>
            <a:pPr marL="0" indent="0">
              <a:buNone/>
            </a:pPr>
            <a:r>
              <a:rPr lang="en-CA" i="1" dirty="0"/>
              <a:t>Note:  </a:t>
            </a:r>
            <a:endParaRPr lang="en-CA" dirty="0"/>
          </a:p>
        </p:txBody>
      </p:sp>
    </p:spTree>
    <p:extLst>
      <p:ext uri="{BB962C8B-B14F-4D97-AF65-F5344CB8AC3E}">
        <p14:creationId xmlns:p14="http://schemas.microsoft.com/office/powerpoint/2010/main" val="2165648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Translation</a:t>
            </a:r>
          </a:p>
        </p:txBody>
      </p:sp>
      <p:sp>
        <p:nvSpPr>
          <p:cNvPr id="3" name="Content Placeholder 2"/>
          <p:cNvSpPr>
            <a:spLocks noGrp="1"/>
          </p:cNvSpPr>
          <p:nvPr>
            <p:ph idx="1"/>
          </p:nvPr>
        </p:nvSpPr>
        <p:spPr>
          <a:xfrm>
            <a:off x="164892" y="1825624"/>
            <a:ext cx="12027108" cy="5032375"/>
          </a:xfrm>
        </p:spPr>
        <p:txBody>
          <a:bodyPr>
            <a:normAutofit lnSpcReduction="10000"/>
          </a:bodyPr>
          <a:lstStyle/>
          <a:p>
            <a:pPr marL="0" indent="0">
              <a:buNone/>
            </a:pPr>
            <a:r>
              <a:rPr lang="en-CA" b="1" u="sng" dirty="0"/>
              <a:t>Translation</a:t>
            </a:r>
            <a:r>
              <a:rPr lang="en-CA" dirty="0"/>
              <a:t> (translation of mRNA into a combination of amino acids – polypeptide chain):</a:t>
            </a:r>
          </a:p>
          <a:p>
            <a:pPr marL="0" indent="0">
              <a:buNone/>
            </a:pPr>
            <a:r>
              <a:rPr lang="en-CA" dirty="0"/>
              <a:t>The mRNA meets with a corresponding ribosome and awaits a </a:t>
            </a:r>
            <a:r>
              <a:rPr lang="en-CA" dirty="0" err="1"/>
              <a:t>tRNA</a:t>
            </a:r>
            <a:r>
              <a:rPr lang="en-CA" dirty="0"/>
              <a:t> (transfer RNA – which transfers amino acids) to bond with/compliment its code (example: if the mRNA is CAG, the </a:t>
            </a:r>
            <a:r>
              <a:rPr lang="en-CA" dirty="0" err="1"/>
              <a:t>tRNA</a:t>
            </a:r>
            <a:r>
              <a:rPr lang="en-CA" dirty="0"/>
              <a:t> would be GUC). The code, or </a:t>
            </a:r>
            <a:r>
              <a:rPr lang="en-CA" b="1" dirty="0"/>
              <a:t>codon</a:t>
            </a:r>
            <a:r>
              <a:rPr lang="en-CA" dirty="0"/>
              <a:t>, is a sequence of three DNA or RNA nucleotides that corresponds with a specific amino acid or stop signal during protein synthesis</a:t>
            </a:r>
            <a:r>
              <a:rPr lang="en-CA" i="1" dirty="0"/>
              <a:t>.</a:t>
            </a:r>
            <a:r>
              <a:rPr lang="en-CA" dirty="0"/>
              <a:t> When bonded with the mRNA in the ribosome, it allows a certain amino acid to be added to the chain (the amino acid provided corresponds to the code).</a:t>
            </a:r>
            <a:br>
              <a:rPr lang="en-CA" dirty="0"/>
            </a:br>
            <a:endParaRPr lang="en-CA" dirty="0"/>
          </a:p>
          <a:p>
            <a:pPr marL="0" indent="0">
              <a:buNone/>
            </a:pPr>
            <a:r>
              <a:rPr lang="en-CA" i="1" dirty="0"/>
              <a:t>Note: certain amino acids are considered “start codons” amino acids which will start the amino acid, and some are called “stop codons” which will end the amino acid chain. </a:t>
            </a:r>
            <a:endParaRPr lang="en-CA" dirty="0"/>
          </a:p>
        </p:txBody>
      </p:sp>
    </p:spTree>
    <p:extLst>
      <p:ext uri="{BB962C8B-B14F-4D97-AF65-F5344CB8AC3E}">
        <p14:creationId xmlns:p14="http://schemas.microsoft.com/office/powerpoint/2010/main" val="2881919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 name="Group 122"/>
          <p:cNvGrpSpPr>
            <a:grpSpLocks/>
          </p:cNvGrpSpPr>
          <p:nvPr/>
        </p:nvGrpSpPr>
        <p:grpSpPr bwMode="auto">
          <a:xfrm>
            <a:off x="6527800" y="3789363"/>
            <a:ext cx="1600200" cy="1485900"/>
            <a:chOff x="6489" y="7768"/>
            <a:chExt cx="2100" cy="2005"/>
          </a:xfrm>
        </p:grpSpPr>
        <p:sp>
          <p:nvSpPr>
            <p:cNvPr id="2171" name="AutoShape 123"/>
            <p:cNvSpPr>
              <a:spLocks noChangeArrowheads="1"/>
            </p:cNvSpPr>
            <p:nvPr/>
          </p:nvSpPr>
          <p:spPr bwMode="auto">
            <a:xfrm>
              <a:off x="6489" y="7768"/>
              <a:ext cx="2100" cy="1388"/>
            </a:xfrm>
            <a:prstGeom prst="pentagon">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2172" name="Oval 124"/>
            <p:cNvSpPr>
              <a:spLocks noChangeArrowheads="1"/>
            </p:cNvSpPr>
            <p:nvPr/>
          </p:nvSpPr>
          <p:spPr bwMode="auto">
            <a:xfrm>
              <a:off x="6639" y="9002"/>
              <a:ext cx="1800" cy="771"/>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2059" name="Text Box 11"/>
          <p:cNvSpPr txBox="1">
            <a:spLocks noChangeArrowheads="1"/>
          </p:cNvSpPr>
          <p:nvPr/>
        </p:nvSpPr>
        <p:spPr bwMode="auto">
          <a:xfrm>
            <a:off x="6959600" y="5300663"/>
            <a:ext cx="9144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ribosome</a:t>
            </a:r>
            <a:endParaRPr lang="en-CA" altLang="en-US"/>
          </a:p>
        </p:txBody>
      </p:sp>
      <p:grpSp>
        <p:nvGrpSpPr>
          <p:cNvPr id="2066" name="Group 18"/>
          <p:cNvGrpSpPr>
            <a:grpSpLocks/>
          </p:cNvGrpSpPr>
          <p:nvPr/>
        </p:nvGrpSpPr>
        <p:grpSpPr bwMode="auto">
          <a:xfrm>
            <a:off x="6375400" y="4298951"/>
            <a:ext cx="2171700" cy="455613"/>
            <a:chOff x="7641" y="8104"/>
            <a:chExt cx="3420" cy="720"/>
          </a:xfrm>
        </p:grpSpPr>
        <p:grpSp>
          <p:nvGrpSpPr>
            <p:cNvPr id="2067" name="Group 19"/>
            <p:cNvGrpSpPr>
              <a:grpSpLocks/>
            </p:cNvGrpSpPr>
            <p:nvPr/>
          </p:nvGrpSpPr>
          <p:grpSpPr bwMode="auto">
            <a:xfrm>
              <a:off x="7821" y="8464"/>
              <a:ext cx="2700" cy="360"/>
              <a:chOff x="7821" y="8284"/>
              <a:chExt cx="2700" cy="360"/>
            </a:xfrm>
          </p:grpSpPr>
          <p:sp>
            <p:nvSpPr>
              <p:cNvPr id="2068" name="Line 20"/>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69" name="Line 21"/>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0" name="Line 22"/>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1" name="Line 23"/>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2" name="Line 24"/>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3" name="Line 25"/>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4" name="Line 26"/>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5" name="Line 27"/>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6" name="Line 28"/>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7" name="Line 29"/>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8" name="Line 30"/>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9" name="Line 31"/>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0" name="Line 32"/>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1" name="Line 33"/>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082" name="Text Box 34"/>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sp>
        <p:nvSpPr>
          <p:cNvPr id="2088" name="Text Box 40"/>
          <p:cNvSpPr txBox="1">
            <a:spLocks noChangeArrowheads="1"/>
          </p:cNvSpPr>
          <p:nvPr/>
        </p:nvSpPr>
        <p:spPr bwMode="auto">
          <a:xfrm>
            <a:off x="6816725" y="5661025"/>
            <a:ext cx="114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(4) The mRNA attaches to the ribosome to make a </a:t>
            </a:r>
            <a:r>
              <a:rPr lang="en-CA" altLang="en-US" sz="800" b="1"/>
              <a:t>template</a:t>
            </a:r>
            <a:endParaRPr lang="en-CA" altLang="en-US"/>
          </a:p>
        </p:txBody>
      </p:sp>
      <p:sp>
        <p:nvSpPr>
          <p:cNvPr id="2109" name="Text Box 61"/>
          <p:cNvSpPr txBox="1">
            <a:spLocks noChangeArrowheads="1"/>
          </p:cNvSpPr>
          <p:nvPr/>
        </p:nvSpPr>
        <p:spPr bwMode="auto">
          <a:xfrm>
            <a:off x="2603500" y="4000500"/>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sp>
        <p:nvSpPr>
          <p:cNvPr id="2113" name="Oval 65"/>
          <p:cNvSpPr>
            <a:spLocks noChangeArrowheads="1"/>
          </p:cNvSpPr>
          <p:nvPr/>
        </p:nvSpPr>
        <p:spPr bwMode="auto">
          <a:xfrm>
            <a:off x="2374900" y="5486400"/>
            <a:ext cx="342900" cy="342900"/>
          </a:xfrm>
          <a:prstGeom prst="ellipse">
            <a:avLst/>
          </a:prstGeom>
          <a:solidFill>
            <a:srgbClr val="00FF00"/>
          </a:solidFill>
          <a:ln w="9525">
            <a:solidFill>
              <a:srgbClr val="000000"/>
            </a:solidFill>
            <a:round/>
            <a:headEnd/>
            <a:tailEnd/>
          </a:ln>
        </p:spPr>
        <p:txBody>
          <a:bodyPr/>
          <a:lstStyle/>
          <a:p>
            <a:endParaRPr lang="en-CA"/>
          </a:p>
        </p:txBody>
      </p:sp>
      <p:sp>
        <p:nvSpPr>
          <p:cNvPr id="2114" name="Text Box 66"/>
          <p:cNvSpPr txBox="1">
            <a:spLocks noChangeArrowheads="1"/>
          </p:cNvSpPr>
          <p:nvPr/>
        </p:nvSpPr>
        <p:spPr bwMode="auto">
          <a:xfrm>
            <a:off x="2374900" y="5486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3</a:t>
            </a:r>
            <a:endParaRPr lang="en-CA" altLang="en-US"/>
          </a:p>
        </p:txBody>
      </p:sp>
      <p:grpSp>
        <p:nvGrpSpPr>
          <p:cNvPr id="2191" name="Group 143"/>
          <p:cNvGrpSpPr>
            <a:grpSpLocks/>
          </p:cNvGrpSpPr>
          <p:nvPr/>
        </p:nvGrpSpPr>
        <p:grpSpPr bwMode="auto">
          <a:xfrm>
            <a:off x="4583113" y="3771901"/>
            <a:ext cx="685800" cy="1325563"/>
            <a:chOff x="1927" y="2376"/>
            <a:chExt cx="432" cy="835"/>
          </a:xfrm>
        </p:grpSpPr>
        <p:grpSp>
          <p:nvGrpSpPr>
            <p:cNvPr id="2099" name="Group 51"/>
            <p:cNvGrpSpPr>
              <a:grpSpLocks/>
            </p:cNvGrpSpPr>
            <p:nvPr/>
          </p:nvGrpSpPr>
          <p:grpSpPr bwMode="auto">
            <a:xfrm>
              <a:off x="1976" y="2592"/>
              <a:ext cx="288" cy="504"/>
              <a:chOff x="1881" y="8104"/>
              <a:chExt cx="1080" cy="1800"/>
            </a:xfrm>
          </p:grpSpPr>
          <p:sp>
            <p:nvSpPr>
              <p:cNvPr id="2100" name="Oval 5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1" name="Oval 5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02" name="Oval 5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3" name="Oval 5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04" name="Line 5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5" name="Line 5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6" name="Line 5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7" name="Line 5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8" name="Line 6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grpSp>
          <p:nvGrpSpPr>
            <p:cNvPr id="2110" name="Group 62"/>
            <p:cNvGrpSpPr>
              <a:grpSpLocks/>
            </p:cNvGrpSpPr>
            <p:nvPr/>
          </p:nvGrpSpPr>
          <p:grpSpPr bwMode="auto">
            <a:xfrm>
              <a:off x="1976" y="2376"/>
              <a:ext cx="288" cy="216"/>
              <a:chOff x="4941" y="7204"/>
              <a:chExt cx="720" cy="540"/>
            </a:xfrm>
          </p:grpSpPr>
          <p:sp>
            <p:nvSpPr>
              <p:cNvPr id="2111" name="AutoShape 63"/>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12" name="Text Box 64"/>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15" name="Text Box 67"/>
            <p:cNvSpPr txBox="1">
              <a:spLocks noChangeArrowheads="1"/>
            </p:cNvSpPr>
            <p:nvPr/>
          </p:nvSpPr>
          <p:spPr bwMode="auto">
            <a:xfrm>
              <a:off x="1927" y="3067"/>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C</a:t>
              </a:r>
            </a:p>
          </p:txBody>
        </p:sp>
      </p:grpSp>
      <p:grpSp>
        <p:nvGrpSpPr>
          <p:cNvPr id="2185" name="Group 137"/>
          <p:cNvGrpSpPr>
            <a:grpSpLocks/>
          </p:cNvGrpSpPr>
          <p:nvPr/>
        </p:nvGrpSpPr>
        <p:grpSpPr bwMode="auto">
          <a:xfrm>
            <a:off x="2640013" y="4343401"/>
            <a:ext cx="685800" cy="969963"/>
            <a:chOff x="703" y="2736"/>
            <a:chExt cx="432" cy="611"/>
          </a:xfrm>
        </p:grpSpPr>
        <p:grpSp>
          <p:nvGrpSpPr>
            <p:cNvPr id="2089" name="Group 41"/>
            <p:cNvGrpSpPr>
              <a:grpSpLocks/>
            </p:cNvGrpSpPr>
            <p:nvPr/>
          </p:nvGrpSpPr>
          <p:grpSpPr bwMode="auto">
            <a:xfrm>
              <a:off x="752" y="2736"/>
              <a:ext cx="288" cy="504"/>
              <a:chOff x="1881" y="8104"/>
              <a:chExt cx="1080" cy="1800"/>
            </a:xfrm>
          </p:grpSpPr>
          <p:sp>
            <p:nvSpPr>
              <p:cNvPr id="2090" name="Oval 4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1" name="Oval 4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092" name="Oval 4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3" name="Oval 4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94" name="Line 4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5" name="Line 4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6" name="Line 4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7" name="Line 4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8" name="Line 5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16" name="Text Box 68"/>
            <p:cNvSpPr txBox="1">
              <a:spLocks noChangeArrowheads="1"/>
            </p:cNvSpPr>
            <p:nvPr/>
          </p:nvSpPr>
          <p:spPr bwMode="auto">
            <a:xfrm>
              <a:off x="703" y="3203"/>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G   A  C</a:t>
              </a:r>
            </a:p>
          </p:txBody>
        </p:sp>
      </p:grpSp>
      <p:grpSp>
        <p:nvGrpSpPr>
          <p:cNvPr id="2190" name="Group 142"/>
          <p:cNvGrpSpPr>
            <a:grpSpLocks/>
          </p:cNvGrpSpPr>
          <p:nvPr/>
        </p:nvGrpSpPr>
        <p:grpSpPr bwMode="auto">
          <a:xfrm>
            <a:off x="2855913" y="5715000"/>
            <a:ext cx="800100" cy="1143000"/>
            <a:chOff x="839" y="3600"/>
            <a:chExt cx="504" cy="720"/>
          </a:xfrm>
        </p:grpSpPr>
        <p:grpSp>
          <p:nvGrpSpPr>
            <p:cNvPr id="2131" name="Group 83"/>
            <p:cNvGrpSpPr>
              <a:grpSpLocks/>
            </p:cNvGrpSpPr>
            <p:nvPr/>
          </p:nvGrpSpPr>
          <p:grpSpPr bwMode="auto">
            <a:xfrm>
              <a:off x="896" y="3600"/>
              <a:ext cx="288" cy="504"/>
              <a:chOff x="1881" y="8104"/>
              <a:chExt cx="1080" cy="1800"/>
            </a:xfrm>
          </p:grpSpPr>
          <p:sp>
            <p:nvSpPr>
              <p:cNvPr id="2132" name="Oval 84"/>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3" name="Oval 85"/>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34" name="Oval 86"/>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5" name="Oval 87"/>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36" name="Line 88"/>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7" name="Line 89"/>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8" name="Line 90"/>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9" name="Line 91"/>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40" name="Line 92"/>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41" name="Text Box 93"/>
            <p:cNvSpPr txBox="1">
              <a:spLocks noChangeArrowheads="1"/>
            </p:cNvSpPr>
            <p:nvPr/>
          </p:nvSpPr>
          <p:spPr bwMode="auto">
            <a:xfrm>
              <a:off x="839" y="4104"/>
              <a:ext cx="50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G</a:t>
              </a:r>
            </a:p>
          </p:txBody>
        </p:sp>
      </p:grpSp>
      <p:sp>
        <p:nvSpPr>
          <p:cNvPr id="2142" name="Text Box 94"/>
          <p:cNvSpPr txBox="1">
            <a:spLocks noChangeArrowheads="1"/>
          </p:cNvSpPr>
          <p:nvPr/>
        </p:nvSpPr>
        <p:spPr bwMode="auto">
          <a:xfrm>
            <a:off x="3289300" y="3429000"/>
            <a:ext cx="11430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(5) The tRNA found in the cytoplasm finds its specific amino acid (AA) </a:t>
            </a:r>
            <a:endParaRPr lang="en-CA" altLang="en-US"/>
          </a:p>
        </p:txBody>
      </p:sp>
      <p:grpSp>
        <p:nvGrpSpPr>
          <p:cNvPr id="2192" name="Group 144"/>
          <p:cNvGrpSpPr>
            <a:grpSpLocks/>
          </p:cNvGrpSpPr>
          <p:nvPr/>
        </p:nvGrpSpPr>
        <p:grpSpPr bwMode="auto">
          <a:xfrm>
            <a:off x="5689600" y="2971800"/>
            <a:ext cx="1714500" cy="1371600"/>
            <a:chOff x="2624" y="1872"/>
            <a:chExt cx="1080" cy="864"/>
          </a:xfrm>
        </p:grpSpPr>
        <p:sp>
          <p:nvSpPr>
            <p:cNvPr id="2053" name="Line 5"/>
            <p:cNvSpPr>
              <a:spLocks noChangeShapeType="1"/>
            </p:cNvSpPr>
            <p:nvPr/>
          </p:nvSpPr>
          <p:spPr bwMode="auto">
            <a:xfrm>
              <a:off x="2912" y="1944"/>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17" name="Group 69"/>
            <p:cNvGrpSpPr>
              <a:grpSpLocks/>
            </p:cNvGrpSpPr>
            <p:nvPr/>
          </p:nvGrpSpPr>
          <p:grpSpPr bwMode="auto">
            <a:xfrm>
              <a:off x="3272" y="1872"/>
              <a:ext cx="432" cy="864"/>
              <a:chOff x="5841" y="5764"/>
              <a:chExt cx="1080" cy="2160"/>
            </a:xfrm>
          </p:grpSpPr>
          <p:grpSp>
            <p:nvGrpSpPr>
              <p:cNvPr id="2118" name="Group 70"/>
              <p:cNvGrpSpPr>
                <a:grpSpLocks/>
              </p:cNvGrpSpPr>
              <p:nvPr/>
            </p:nvGrpSpPr>
            <p:grpSpPr bwMode="auto">
              <a:xfrm>
                <a:off x="6021" y="6304"/>
                <a:ext cx="720" cy="1260"/>
                <a:chOff x="1881" y="8104"/>
                <a:chExt cx="1080" cy="1800"/>
              </a:xfrm>
            </p:grpSpPr>
            <p:sp>
              <p:nvSpPr>
                <p:cNvPr id="2119" name="Oval 71"/>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0" name="Oval 72"/>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21" name="Oval 73"/>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2" name="Oval 74"/>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23" name="Line 75"/>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4" name="Line 76"/>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5" name="Line 77"/>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6" name="Line 78"/>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7" name="Line 79"/>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28" name="Text Box 80"/>
              <p:cNvSpPr txBox="1">
                <a:spLocks noChangeArrowheads="1"/>
              </p:cNvSpPr>
              <p:nvPr/>
            </p:nvSpPr>
            <p:spPr bwMode="auto">
              <a:xfrm>
                <a:off x="5841" y="7564"/>
                <a:ext cx="108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C    A   U</a:t>
                </a:r>
                <a:endParaRPr lang="en-CA" altLang="en-US"/>
              </a:p>
            </p:txBody>
          </p:sp>
          <p:sp>
            <p:nvSpPr>
              <p:cNvPr id="2129" name="AutoShape 81"/>
              <p:cNvSpPr>
                <a:spLocks noChangeArrowheads="1"/>
              </p:cNvSpPr>
              <p:nvPr/>
            </p:nvSpPr>
            <p:spPr bwMode="auto">
              <a:xfrm>
                <a:off x="6021" y="5764"/>
                <a:ext cx="540" cy="540"/>
              </a:xfrm>
              <a:prstGeom prst="octagon">
                <a:avLst>
                  <a:gd name="adj" fmla="val 29287"/>
                </a:avLst>
              </a:prstGeom>
              <a:solidFill>
                <a:srgbClr val="FF6600"/>
              </a:solidFill>
              <a:ln w="9525">
                <a:solidFill>
                  <a:srgbClr val="000000"/>
                </a:solidFill>
                <a:miter lim="800000"/>
                <a:headEnd/>
                <a:tailEnd/>
              </a:ln>
            </p:spPr>
            <p:txBody>
              <a:bodyPr/>
              <a:lstStyle/>
              <a:p>
                <a:endParaRPr lang="en-CA"/>
              </a:p>
            </p:txBody>
          </p:sp>
          <p:sp>
            <p:nvSpPr>
              <p:cNvPr id="2130" name="Text Box 82"/>
              <p:cNvSpPr txBox="1">
                <a:spLocks noChangeArrowheads="1"/>
              </p:cNvSpPr>
              <p:nvPr/>
            </p:nvSpPr>
            <p:spPr bwMode="auto">
              <a:xfrm>
                <a:off x="6021" y="576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4</a:t>
                </a:r>
                <a:endParaRPr lang="en-CA" altLang="en-US"/>
              </a:p>
            </p:txBody>
          </p:sp>
        </p:grpSp>
        <p:sp>
          <p:nvSpPr>
            <p:cNvPr id="2143" name="Line 95"/>
            <p:cNvSpPr>
              <a:spLocks noChangeShapeType="1"/>
            </p:cNvSpPr>
            <p:nvPr/>
          </p:nvSpPr>
          <p:spPr bwMode="auto">
            <a:xfrm flipH="1">
              <a:off x="3128" y="1944"/>
              <a:ext cx="2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44" name="Group 96"/>
            <p:cNvGrpSpPr>
              <a:grpSpLocks/>
            </p:cNvGrpSpPr>
            <p:nvPr/>
          </p:nvGrpSpPr>
          <p:grpSpPr bwMode="auto">
            <a:xfrm>
              <a:off x="3056" y="1872"/>
              <a:ext cx="288" cy="216"/>
              <a:chOff x="4941" y="7204"/>
              <a:chExt cx="720" cy="540"/>
            </a:xfrm>
          </p:grpSpPr>
          <p:sp>
            <p:nvSpPr>
              <p:cNvPr id="2145" name="AutoShape 97"/>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46" name="Text Box 98"/>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47" name="Text Box 99"/>
            <p:cNvSpPr txBox="1">
              <a:spLocks noChangeArrowheads="1"/>
            </p:cNvSpPr>
            <p:nvPr/>
          </p:nvSpPr>
          <p:spPr bwMode="auto">
            <a:xfrm>
              <a:off x="2624" y="1872"/>
              <a:ext cx="288" cy="216"/>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sp>
        <p:nvSpPr>
          <p:cNvPr id="2148" name="Text Box 100"/>
          <p:cNvSpPr txBox="1">
            <a:spLocks noChangeArrowheads="1"/>
          </p:cNvSpPr>
          <p:nvPr/>
        </p:nvSpPr>
        <p:spPr bwMode="auto">
          <a:xfrm>
            <a:off x="5087938" y="3789363"/>
            <a:ext cx="12573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(6) The tRNA carries the amino acid over to the ribosome</a:t>
            </a:r>
            <a:endParaRPr lang="en-CA" altLang="en-US"/>
          </a:p>
        </p:txBody>
      </p:sp>
      <p:sp>
        <p:nvSpPr>
          <p:cNvPr id="2149" name="Text Box 101"/>
          <p:cNvSpPr txBox="1">
            <a:spLocks noChangeArrowheads="1"/>
          </p:cNvSpPr>
          <p:nvPr/>
        </p:nvSpPr>
        <p:spPr bwMode="auto">
          <a:xfrm>
            <a:off x="7404100" y="2516188"/>
            <a:ext cx="1257300" cy="12557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(7) The exposed codon of the tRNA matches with exposed bases of the template, which causes the tRNA to release the amino acid. The free tRNA returns to get another amino acid</a:t>
            </a:r>
            <a:endParaRPr lang="en-CA" altLang="en-US"/>
          </a:p>
        </p:txBody>
      </p:sp>
      <p:sp>
        <p:nvSpPr>
          <p:cNvPr id="2150" name="Text Box 102"/>
          <p:cNvSpPr txBox="1">
            <a:spLocks noChangeArrowheads="1"/>
          </p:cNvSpPr>
          <p:nvPr/>
        </p:nvSpPr>
        <p:spPr bwMode="auto">
          <a:xfrm>
            <a:off x="5232400" y="2287588"/>
            <a:ext cx="1143000" cy="569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(8) The released amino acids bond together to form a protein.</a:t>
            </a:r>
            <a:endParaRPr lang="en-CA" altLang="en-US"/>
          </a:p>
        </p:txBody>
      </p:sp>
      <p:sp>
        <p:nvSpPr>
          <p:cNvPr id="2151" name="Text Box 103"/>
          <p:cNvSpPr txBox="1">
            <a:spLocks noChangeArrowheads="1"/>
          </p:cNvSpPr>
          <p:nvPr/>
        </p:nvSpPr>
        <p:spPr bwMode="auto">
          <a:xfrm>
            <a:off x="4546600" y="5440363"/>
            <a:ext cx="1371600" cy="1257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(9) When the protein is finished the mRNA and ribosome disassemble so that the ribosome is free to be a protein synthesis site again.  The mRNA may return to the nucleus to be broken apart to form more mRNA </a:t>
            </a:r>
            <a:endParaRPr lang="en-CA" altLang="en-US"/>
          </a:p>
        </p:txBody>
      </p:sp>
      <p:sp>
        <p:nvSpPr>
          <p:cNvPr id="2152" name="Text Box 104"/>
          <p:cNvSpPr txBox="1">
            <a:spLocks noChangeArrowheads="1"/>
          </p:cNvSpPr>
          <p:nvPr/>
        </p:nvSpPr>
        <p:spPr bwMode="auto">
          <a:xfrm>
            <a:off x="3517900" y="4868863"/>
            <a:ext cx="571500"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tRNA</a:t>
            </a:r>
            <a:endParaRPr lang="en-CA" altLang="en-US"/>
          </a:p>
        </p:txBody>
      </p:sp>
      <p:grpSp>
        <p:nvGrpSpPr>
          <p:cNvPr id="2184" name="Group 136"/>
          <p:cNvGrpSpPr>
            <a:grpSpLocks/>
          </p:cNvGrpSpPr>
          <p:nvPr/>
        </p:nvGrpSpPr>
        <p:grpSpPr bwMode="auto">
          <a:xfrm>
            <a:off x="6167439" y="1341438"/>
            <a:ext cx="2592387" cy="1079500"/>
            <a:chOff x="2984" y="836"/>
            <a:chExt cx="1512" cy="576"/>
          </a:xfrm>
        </p:grpSpPr>
        <p:sp>
          <p:nvSpPr>
            <p:cNvPr id="2086" name="Text Box 38"/>
            <p:cNvSpPr txBox="1">
              <a:spLocks noChangeArrowheads="1"/>
            </p:cNvSpPr>
            <p:nvPr/>
          </p:nvSpPr>
          <p:spPr bwMode="auto">
            <a:xfrm>
              <a:off x="3344" y="1124"/>
              <a:ext cx="432"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mRNA</a:t>
              </a:r>
              <a:endParaRPr lang="en-CA" altLang="en-US"/>
            </a:p>
          </p:txBody>
        </p:sp>
        <p:sp>
          <p:nvSpPr>
            <p:cNvPr id="2087" name="Text Box 39"/>
            <p:cNvSpPr txBox="1">
              <a:spLocks noChangeArrowheads="1"/>
            </p:cNvSpPr>
            <p:nvPr/>
          </p:nvSpPr>
          <p:spPr bwMode="auto">
            <a:xfrm>
              <a:off x="3704" y="1124"/>
              <a:ext cx="79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(3) The mRNA moves to find the appropriate ribosome.</a:t>
              </a:r>
            </a:p>
          </p:txBody>
        </p:sp>
        <p:grpSp>
          <p:nvGrpSpPr>
            <p:cNvPr id="2153" name="Group 105"/>
            <p:cNvGrpSpPr>
              <a:grpSpLocks/>
            </p:cNvGrpSpPr>
            <p:nvPr/>
          </p:nvGrpSpPr>
          <p:grpSpPr bwMode="auto">
            <a:xfrm>
              <a:off x="2984" y="836"/>
              <a:ext cx="1368" cy="288"/>
              <a:chOff x="7641" y="8104"/>
              <a:chExt cx="3420" cy="720"/>
            </a:xfrm>
          </p:grpSpPr>
          <p:grpSp>
            <p:nvGrpSpPr>
              <p:cNvPr id="2154" name="Group 106"/>
              <p:cNvGrpSpPr>
                <a:grpSpLocks/>
              </p:cNvGrpSpPr>
              <p:nvPr/>
            </p:nvGrpSpPr>
            <p:grpSpPr bwMode="auto">
              <a:xfrm>
                <a:off x="7821" y="8464"/>
                <a:ext cx="2700" cy="360"/>
                <a:chOff x="7821" y="8284"/>
                <a:chExt cx="2700" cy="360"/>
              </a:xfrm>
            </p:grpSpPr>
            <p:sp>
              <p:nvSpPr>
                <p:cNvPr id="2155" name="Line 107"/>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6" name="Line 108"/>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7" name="Line 109"/>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8" name="Line 110"/>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9" name="Line 111"/>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0" name="Line 112"/>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1" name="Line 113"/>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2" name="Line 114"/>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3" name="Line 115"/>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4" name="Line 116"/>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5" name="Line 117"/>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6" name="Line 118"/>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7" name="Line 119"/>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8" name="Line 120"/>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69" name="Text Box 121"/>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grpSp>
      <p:grpSp>
        <p:nvGrpSpPr>
          <p:cNvPr id="2182" name="Group 134"/>
          <p:cNvGrpSpPr>
            <a:grpSpLocks/>
          </p:cNvGrpSpPr>
          <p:nvPr/>
        </p:nvGrpSpPr>
        <p:grpSpPr bwMode="auto">
          <a:xfrm>
            <a:off x="2717800" y="298450"/>
            <a:ext cx="2400300" cy="2743200"/>
            <a:chOff x="752" y="188"/>
            <a:chExt cx="1512" cy="1728"/>
          </a:xfrm>
        </p:grpSpPr>
        <p:sp>
          <p:nvSpPr>
            <p:cNvPr id="2057" name="Text Box 9"/>
            <p:cNvSpPr txBox="1">
              <a:spLocks noChangeArrowheads="1"/>
            </p:cNvSpPr>
            <p:nvPr/>
          </p:nvSpPr>
          <p:spPr bwMode="auto">
            <a:xfrm>
              <a:off x="752" y="1700"/>
              <a:ext cx="576" cy="2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000" b="1"/>
                <a:t>cytoplasm</a:t>
              </a:r>
              <a:endParaRPr lang="en-CA" altLang="en-US" sz="1000"/>
            </a:p>
          </p:txBody>
        </p:sp>
        <p:sp>
          <p:nvSpPr>
            <p:cNvPr id="2054" name="Arc 6"/>
            <p:cNvSpPr>
              <a:spLocks/>
            </p:cNvSpPr>
            <p:nvPr/>
          </p:nvSpPr>
          <p:spPr bwMode="auto">
            <a:xfrm flipV="1">
              <a:off x="752" y="188"/>
              <a:ext cx="1512" cy="15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0000"/>
            </a:solidFill>
            <a:ln w="19050">
              <a:solidFill>
                <a:srgbClr val="000000"/>
              </a:solidFill>
              <a:round/>
              <a:headEnd/>
              <a:tailEnd/>
            </a:ln>
          </p:spPr>
          <p:txBody>
            <a:bodyPr/>
            <a:lstStyle/>
            <a:p>
              <a:endParaRPr lang="en-CA"/>
            </a:p>
          </p:txBody>
        </p:sp>
        <p:sp>
          <p:nvSpPr>
            <p:cNvPr id="2058" name="Text Box 10"/>
            <p:cNvSpPr txBox="1">
              <a:spLocks noChangeArrowheads="1"/>
            </p:cNvSpPr>
            <p:nvPr/>
          </p:nvSpPr>
          <p:spPr bwMode="auto">
            <a:xfrm>
              <a:off x="752" y="1513"/>
              <a:ext cx="504" cy="216"/>
            </a:xfrm>
            <a:prstGeom prst="rect">
              <a:avLst/>
            </a:prstGeom>
            <a:noFill/>
            <a:ln>
              <a:noFill/>
            </a:ln>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nucleus</a:t>
              </a:r>
              <a:endParaRPr lang="en-CA" altLang="en-US"/>
            </a:p>
          </p:txBody>
        </p:sp>
        <p:grpSp>
          <p:nvGrpSpPr>
            <p:cNvPr id="2060" name="Group 12"/>
            <p:cNvGrpSpPr>
              <a:grpSpLocks/>
            </p:cNvGrpSpPr>
            <p:nvPr/>
          </p:nvGrpSpPr>
          <p:grpSpPr bwMode="auto">
            <a:xfrm rot="2193095">
              <a:off x="1328" y="188"/>
              <a:ext cx="144" cy="1152"/>
              <a:chOff x="3681" y="1804"/>
              <a:chExt cx="360" cy="2880"/>
            </a:xfrm>
          </p:grpSpPr>
          <p:sp>
            <p:nvSpPr>
              <p:cNvPr id="2061" name="AutoShape 13"/>
              <p:cNvSpPr>
                <a:spLocks noChangeArrowheads="1"/>
              </p:cNvSpPr>
              <p:nvPr/>
            </p:nvSpPr>
            <p:spPr bwMode="auto">
              <a:xfrm>
                <a:off x="3681" y="252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2" name="AutoShape 14"/>
              <p:cNvSpPr>
                <a:spLocks noChangeArrowheads="1"/>
              </p:cNvSpPr>
              <p:nvPr/>
            </p:nvSpPr>
            <p:spPr bwMode="auto">
              <a:xfrm>
                <a:off x="3681" y="180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3" name="AutoShape 15"/>
              <p:cNvSpPr>
                <a:spLocks noChangeArrowheads="1"/>
              </p:cNvSpPr>
              <p:nvPr/>
            </p:nvSpPr>
            <p:spPr bwMode="auto">
              <a:xfrm>
                <a:off x="3681" y="396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4" name="AutoShape 16"/>
              <p:cNvSpPr>
                <a:spLocks noChangeArrowheads="1"/>
              </p:cNvSpPr>
              <p:nvPr/>
            </p:nvSpPr>
            <p:spPr bwMode="auto">
              <a:xfrm>
                <a:off x="3681" y="3244"/>
                <a:ext cx="360" cy="720"/>
              </a:xfrm>
              <a:prstGeom prst="flowChartCollate">
                <a:avLst/>
              </a:prstGeom>
              <a:solidFill>
                <a:srgbClr val="CC99FF"/>
              </a:solidFill>
              <a:ln w="15875">
                <a:solidFill>
                  <a:srgbClr val="993366"/>
                </a:solidFill>
                <a:miter lim="800000"/>
                <a:headEnd/>
                <a:tailEnd/>
              </a:ln>
            </p:spPr>
            <p:txBody>
              <a:bodyPr/>
              <a:lstStyle/>
              <a:p>
                <a:endParaRPr lang="en-CA"/>
              </a:p>
            </p:txBody>
          </p:sp>
        </p:grpSp>
        <p:sp>
          <p:nvSpPr>
            <p:cNvPr id="2065" name="Text Box 17"/>
            <p:cNvSpPr txBox="1">
              <a:spLocks noChangeArrowheads="1"/>
            </p:cNvSpPr>
            <p:nvPr/>
          </p:nvSpPr>
          <p:spPr bwMode="auto">
            <a:xfrm>
              <a:off x="1184" y="1124"/>
              <a:ext cx="360" cy="14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DNA</a:t>
              </a:r>
              <a:endParaRPr lang="en-CA" altLang="en-US"/>
            </a:p>
          </p:txBody>
        </p:sp>
        <p:sp>
          <p:nvSpPr>
            <p:cNvPr id="2173" name="Oval 125"/>
            <p:cNvSpPr>
              <a:spLocks noChangeArrowheads="1"/>
            </p:cNvSpPr>
            <p:nvPr/>
          </p:nvSpPr>
          <p:spPr bwMode="auto">
            <a:xfrm>
              <a:off x="930" y="890"/>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4" name="Oval 126"/>
            <p:cNvSpPr>
              <a:spLocks noChangeArrowheads="1"/>
            </p:cNvSpPr>
            <p:nvPr/>
          </p:nvSpPr>
          <p:spPr bwMode="auto">
            <a:xfrm>
              <a:off x="1655" y="981"/>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5" name="Oval 127"/>
            <p:cNvSpPr>
              <a:spLocks noChangeArrowheads="1"/>
            </p:cNvSpPr>
            <p:nvPr/>
          </p:nvSpPr>
          <p:spPr bwMode="auto">
            <a:xfrm>
              <a:off x="1882" y="346"/>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6" name="Oval 128"/>
            <p:cNvSpPr>
              <a:spLocks noChangeArrowheads="1"/>
            </p:cNvSpPr>
            <p:nvPr/>
          </p:nvSpPr>
          <p:spPr bwMode="auto">
            <a:xfrm>
              <a:off x="1837" y="618"/>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7" name="Oval 129"/>
            <p:cNvSpPr>
              <a:spLocks noChangeArrowheads="1"/>
            </p:cNvSpPr>
            <p:nvPr/>
          </p:nvSpPr>
          <p:spPr bwMode="auto">
            <a:xfrm>
              <a:off x="1338" y="255"/>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8" name="Oval 130"/>
            <p:cNvSpPr>
              <a:spLocks noChangeArrowheads="1"/>
            </p:cNvSpPr>
            <p:nvPr/>
          </p:nvSpPr>
          <p:spPr bwMode="auto">
            <a:xfrm>
              <a:off x="884"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9" name="Oval 131"/>
            <p:cNvSpPr>
              <a:spLocks noChangeArrowheads="1"/>
            </p:cNvSpPr>
            <p:nvPr/>
          </p:nvSpPr>
          <p:spPr bwMode="auto">
            <a:xfrm>
              <a:off x="1338"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2183" name="Group 135"/>
          <p:cNvGrpSpPr>
            <a:grpSpLocks/>
          </p:cNvGrpSpPr>
          <p:nvPr/>
        </p:nvGrpSpPr>
        <p:grpSpPr bwMode="auto">
          <a:xfrm>
            <a:off x="4656138" y="549276"/>
            <a:ext cx="1655762" cy="887413"/>
            <a:chOff x="1973" y="433"/>
            <a:chExt cx="867" cy="472"/>
          </a:xfrm>
        </p:grpSpPr>
        <p:sp>
          <p:nvSpPr>
            <p:cNvPr id="2084" name="Text Box 36"/>
            <p:cNvSpPr txBox="1">
              <a:spLocks noChangeArrowheads="1"/>
            </p:cNvSpPr>
            <p:nvPr/>
          </p:nvSpPr>
          <p:spPr bwMode="auto">
            <a:xfrm>
              <a:off x="2408" y="433"/>
              <a:ext cx="43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a:t>
              </a:r>
              <a:r>
                <a:rPr lang="en-US" altLang="en-US" sz="900">
                  <a:latin typeface="Tahoma" panose="020B0604030504040204" pitchFamily="34" charset="0"/>
                </a:rPr>
                <a:t>2) mRNA leaves the nucleus</a:t>
              </a:r>
              <a:endParaRPr lang="en-CA" altLang="en-US" sz="900"/>
            </a:p>
          </p:txBody>
        </p:sp>
        <p:sp>
          <p:nvSpPr>
            <p:cNvPr id="2181" name="Freeform 133"/>
            <p:cNvSpPr>
              <a:spLocks/>
            </p:cNvSpPr>
            <p:nvPr/>
          </p:nvSpPr>
          <p:spPr bwMode="auto">
            <a:xfrm>
              <a:off x="1973" y="436"/>
              <a:ext cx="600" cy="469"/>
            </a:xfrm>
            <a:custGeom>
              <a:avLst/>
              <a:gdLst>
                <a:gd name="T0" fmla="*/ 0 w 1500"/>
                <a:gd name="T1" fmla="*/ 0 h 1174"/>
                <a:gd name="T2" fmla="*/ 17 w 1500"/>
                <a:gd name="T3" fmla="*/ 120 h 1174"/>
                <a:gd name="T4" fmla="*/ 360 w 1500"/>
                <a:gd name="T5" fmla="*/ 291 h 1174"/>
                <a:gd name="T6" fmla="*/ 429 w 1500"/>
                <a:gd name="T7" fmla="*/ 445 h 1174"/>
                <a:gd name="T8" fmla="*/ 549 w 1500"/>
                <a:gd name="T9" fmla="*/ 583 h 1174"/>
                <a:gd name="T10" fmla="*/ 583 w 1500"/>
                <a:gd name="T11" fmla="*/ 634 h 1174"/>
                <a:gd name="T12" fmla="*/ 771 w 1500"/>
                <a:gd name="T13" fmla="*/ 685 h 1174"/>
                <a:gd name="T14" fmla="*/ 926 w 1500"/>
                <a:gd name="T15" fmla="*/ 754 h 1174"/>
                <a:gd name="T16" fmla="*/ 1080 w 1500"/>
                <a:gd name="T17" fmla="*/ 925 h 1174"/>
                <a:gd name="T18" fmla="*/ 1217 w 1500"/>
                <a:gd name="T19" fmla="*/ 1028 h 1174"/>
                <a:gd name="T20" fmla="*/ 1354 w 1500"/>
                <a:gd name="T21" fmla="*/ 1097 h 1174"/>
                <a:gd name="T22" fmla="*/ 1500 w 1500"/>
                <a:gd name="T23"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0" h="1174">
                  <a:moveTo>
                    <a:pt x="0" y="0"/>
                  </a:moveTo>
                  <a:cubicBezTo>
                    <a:pt x="6" y="40"/>
                    <a:pt x="2" y="82"/>
                    <a:pt x="17" y="120"/>
                  </a:cubicBezTo>
                  <a:cubicBezTo>
                    <a:pt x="78" y="279"/>
                    <a:pt x="212" y="273"/>
                    <a:pt x="360" y="291"/>
                  </a:cubicBezTo>
                  <a:cubicBezTo>
                    <a:pt x="414" y="373"/>
                    <a:pt x="387" y="323"/>
                    <a:pt x="429" y="445"/>
                  </a:cubicBezTo>
                  <a:cubicBezTo>
                    <a:pt x="445" y="490"/>
                    <a:pt x="528" y="562"/>
                    <a:pt x="549" y="583"/>
                  </a:cubicBezTo>
                  <a:cubicBezTo>
                    <a:pt x="563" y="597"/>
                    <a:pt x="566" y="623"/>
                    <a:pt x="583" y="634"/>
                  </a:cubicBezTo>
                  <a:cubicBezTo>
                    <a:pt x="637" y="667"/>
                    <a:pt x="712" y="669"/>
                    <a:pt x="771" y="685"/>
                  </a:cubicBezTo>
                  <a:cubicBezTo>
                    <a:pt x="873" y="713"/>
                    <a:pt x="855" y="708"/>
                    <a:pt x="926" y="754"/>
                  </a:cubicBezTo>
                  <a:cubicBezTo>
                    <a:pt x="953" y="835"/>
                    <a:pt x="1012" y="880"/>
                    <a:pt x="1080" y="925"/>
                  </a:cubicBezTo>
                  <a:cubicBezTo>
                    <a:pt x="1120" y="986"/>
                    <a:pt x="1149" y="1005"/>
                    <a:pt x="1217" y="1028"/>
                  </a:cubicBezTo>
                  <a:cubicBezTo>
                    <a:pt x="1263" y="1059"/>
                    <a:pt x="1306" y="1073"/>
                    <a:pt x="1354" y="1097"/>
                  </a:cubicBezTo>
                  <a:lnTo>
                    <a:pt x="1500" y="1174"/>
                  </a:lnTo>
                </a:path>
              </a:pathLst>
            </a:custGeom>
            <a:noFill/>
            <a:ln w="1905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grpSp>
      <p:sp>
        <p:nvSpPr>
          <p:cNvPr id="2085" name="Text Box 37"/>
          <p:cNvSpPr txBox="1">
            <a:spLocks noChangeArrowheads="1"/>
          </p:cNvSpPr>
          <p:nvPr/>
        </p:nvSpPr>
        <p:spPr bwMode="auto">
          <a:xfrm>
            <a:off x="2566988" y="404814"/>
            <a:ext cx="10160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Tahoma" panose="020B0604030504040204" pitchFamily="34" charset="0"/>
              </a:rPr>
              <a:t>(1) The DNA transcribes its message into mRNA in the nucleus</a:t>
            </a:r>
            <a:endParaRPr lang="en-CA" altLang="en-US" sz="900"/>
          </a:p>
        </p:txBody>
      </p:sp>
      <p:sp>
        <p:nvSpPr>
          <p:cNvPr id="2186" name="Text Box 138"/>
          <p:cNvSpPr txBox="1">
            <a:spLocks noChangeArrowheads="1"/>
          </p:cNvSpPr>
          <p:nvPr/>
        </p:nvSpPr>
        <p:spPr bwMode="auto">
          <a:xfrm>
            <a:off x="1919288" y="5157788"/>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nvGrpSpPr>
          <p:cNvPr id="2187" name="Group 139"/>
          <p:cNvGrpSpPr>
            <a:grpSpLocks/>
          </p:cNvGrpSpPr>
          <p:nvPr/>
        </p:nvGrpSpPr>
        <p:grpSpPr bwMode="auto">
          <a:xfrm>
            <a:off x="2782888" y="5300663"/>
            <a:ext cx="457200" cy="342900"/>
            <a:chOff x="4941" y="7204"/>
            <a:chExt cx="720" cy="540"/>
          </a:xfrm>
        </p:grpSpPr>
        <p:sp>
          <p:nvSpPr>
            <p:cNvPr id="2188" name="AutoShape 140"/>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89" name="Text Box 141"/>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Tree>
    <p:extLst>
      <p:ext uri="{BB962C8B-B14F-4D97-AF65-F5344CB8AC3E}">
        <p14:creationId xmlns:p14="http://schemas.microsoft.com/office/powerpoint/2010/main" val="34417034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85"/>
                                        </p:tgtEl>
                                        <p:attrNameLst>
                                          <p:attrName>style.visibility</p:attrName>
                                        </p:attrNameLst>
                                      </p:cBhvr>
                                      <p:to>
                                        <p:strVal val="visible"/>
                                      </p:to>
                                    </p:set>
                                    <p:anim calcmode="lin" valueType="num">
                                      <p:cBhvr additive="base">
                                        <p:cTn id="7" dur="500" fill="hold"/>
                                        <p:tgtEl>
                                          <p:spTgt spid="2085"/>
                                        </p:tgtEl>
                                        <p:attrNameLst>
                                          <p:attrName>ppt_x</p:attrName>
                                        </p:attrNameLst>
                                      </p:cBhvr>
                                      <p:tavLst>
                                        <p:tav tm="0">
                                          <p:val>
                                            <p:strVal val="0-#ppt_w/2"/>
                                          </p:val>
                                        </p:tav>
                                        <p:tav tm="100000">
                                          <p:val>
                                            <p:strVal val="#ppt_x"/>
                                          </p:val>
                                        </p:tav>
                                      </p:tavLst>
                                    </p:anim>
                                    <p:anim calcmode="lin" valueType="num">
                                      <p:cBhvr additive="base">
                                        <p:cTn id="8" dur="500" fill="hold"/>
                                        <p:tgtEl>
                                          <p:spTgt spid="208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183"/>
                                        </p:tgtEl>
                                        <p:attrNameLst>
                                          <p:attrName>style.visibility</p:attrName>
                                        </p:attrNameLst>
                                      </p:cBhvr>
                                      <p:to>
                                        <p:strVal val="visible"/>
                                      </p:to>
                                    </p:set>
                                    <p:anim calcmode="lin" valueType="num">
                                      <p:cBhvr additive="base">
                                        <p:cTn id="13" dur="500" fill="hold"/>
                                        <p:tgtEl>
                                          <p:spTgt spid="2183"/>
                                        </p:tgtEl>
                                        <p:attrNameLst>
                                          <p:attrName>ppt_x</p:attrName>
                                        </p:attrNameLst>
                                      </p:cBhvr>
                                      <p:tavLst>
                                        <p:tav tm="0">
                                          <p:val>
                                            <p:strVal val="1+#ppt_w/2"/>
                                          </p:val>
                                        </p:tav>
                                        <p:tav tm="100000">
                                          <p:val>
                                            <p:strVal val="#ppt_x"/>
                                          </p:val>
                                        </p:tav>
                                      </p:tavLst>
                                    </p:anim>
                                    <p:anim calcmode="lin" valueType="num">
                                      <p:cBhvr additive="base">
                                        <p:cTn id="14" dur="500" fill="hold"/>
                                        <p:tgtEl>
                                          <p:spTgt spid="218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184"/>
                                        </p:tgtEl>
                                        <p:attrNameLst>
                                          <p:attrName>style.visibility</p:attrName>
                                        </p:attrNameLst>
                                      </p:cBhvr>
                                      <p:to>
                                        <p:strVal val="visible"/>
                                      </p:to>
                                    </p:set>
                                    <p:anim calcmode="lin" valueType="num">
                                      <p:cBhvr additive="base">
                                        <p:cTn id="19" dur="500" fill="hold"/>
                                        <p:tgtEl>
                                          <p:spTgt spid="2184"/>
                                        </p:tgtEl>
                                        <p:attrNameLst>
                                          <p:attrName>ppt_x</p:attrName>
                                        </p:attrNameLst>
                                      </p:cBhvr>
                                      <p:tavLst>
                                        <p:tav tm="0">
                                          <p:val>
                                            <p:strVal val="1+#ppt_w/2"/>
                                          </p:val>
                                        </p:tav>
                                        <p:tav tm="100000">
                                          <p:val>
                                            <p:strVal val="#ppt_x"/>
                                          </p:val>
                                        </p:tav>
                                      </p:tavLst>
                                    </p:anim>
                                    <p:anim calcmode="lin" valueType="num">
                                      <p:cBhvr additive="base">
                                        <p:cTn id="20" dur="500" fill="hold"/>
                                        <p:tgtEl>
                                          <p:spTgt spid="218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066"/>
                                        </p:tgtEl>
                                        <p:attrNameLst>
                                          <p:attrName>style.visibility</p:attrName>
                                        </p:attrNameLst>
                                      </p:cBhvr>
                                      <p:to>
                                        <p:strVal val="visible"/>
                                      </p:to>
                                    </p:set>
                                    <p:anim calcmode="lin" valueType="num">
                                      <p:cBhvr additive="base">
                                        <p:cTn id="25" dur="500" fill="hold"/>
                                        <p:tgtEl>
                                          <p:spTgt spid="2066"/>
                                        </p:tgtEl>
                                        <p:attrNameLst>
                                          <p:attrName>ppt_x</p:attrName>
                                        </p:attrNameLst>
                                      </p:cBhvr>
                                      <p:tavLst>
                                        <p:tav tm="0">
                                          <p:val>
                                            <p:strVal val="#ppt_x"/>
                                          </p:val>
                                        </p:tav>
                                        <p:tav tm="100000">
                                          <p:val>
                                            <p:strVal val="#ppt_x"/>
                                          </p:val>
                                        </p:tav>
                                      </p:tavLst>
                                    </p:anim>
                                    <p:anim calcmode="lin" valueType="num">
                                      <p:cBhvr additive="base">
                                        <p:cTn id="26" dur="500" fill="hold"/>
                                        <p:tgtEl>
                                          <p:spTgt spid="206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88"/>
                                        </p:tgtEl>
                                        <p:attrNameLst>
                                          <p:attrName>style.visibility</p:attrName>
                                        </p:attrNameLst>
                                      </p:cBhvr>
                                      <p:to>
                                        <p:strVal val="visible"/>
                                      </p:to>
                                    </p:set>
                                    <p:anim calcmode="lin" valueType="num">
                                      <p:cBhvr additive="base">
                                        <p:cTn id="31" dur="500" fill="hold"/>
                                        <p:tgtEl>
                                          <p:spTgt spid="2088"/>
                                        </p:tgtEl>
                                        <p:attrNameLst>
                                          <p:attrName>ppt_x</p:attrName>
                                        </p:attrNameLst>
                                      </p:cBhvr>
                                      <p:tavLst>
                                        <p:tav tm="0">
                                          <p:val>
                                            <p:strVal val="#ppt_x"/>
                                          </p:val>
                                        </p:tav>
                                        <p:tav tm="100000">
                                          <p:val>
                                            <p:strVal val="#ppt_x"/>
                                          </p:val>
                                        </p:tav>
                                      </p:tavLst>
                                    </p:anim>
                                    <p:anim calcmode="lin" valueType="num">
                                      <p:cBhvr additive="base">
                                        <p:cTn id="32" dur="500" fill="hold"/>
                                        <p:tgtEl>
                                          <p:spTgt spid="208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185"/>
                                        </p:tgtEl>
                                        <p:attrNameLst>
                                          <p:attrName>style.visibility</p:attrName>
                                        </p:attrNameLst>
                                      </p:cBhvr>
                                      <p:to>
                                        <p:strVal val="visible"/>
                                      </p:to>
                                    </p:set>
                                    <p:anim calcmode="lin" valueType="num">
                                      <p:cBhvr additive="base">
                                        <p:cTn id="37" dur="500" fill="hold"/>
                                        <p:tgtEl>
                                          <p:spTgt spid="2185"/>
                                        </p:tgtEl>
                                        <p:attrNameLst>
                                          <p:attrName>ppt_x</p:attrName>
                                        </p:attrNameLst>
                                      </p:cBhvr>
                                      <p:tavLst>
                                        <p:tav tm="0">
                                          <p:val>
                                            <p:strVal val="#ppt_x"/>
                                          </p:val>
                                        </p:tav>
                                        <p:tav tm="100000">
                                          <p:val>
                                            <p:strVal val="#ppt_x"/>
                                          </p:val>
                                        </p:tav>
                                      </p:tavLst>
                                    </p:anim>
                                    <p:anim calcmode="lin" valueType="num">
                                      <p:cBhvr additive="base">
                                        <p:cTn id="38" dur="500" fill="hold"/>
                                        <p:tgtEl>
                                          <p:spTgt spid="218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52"/>
                                        </p:tgtEl>
                                        <p:attrNameLst>
                                          <p:attrName>style.visibility</p:attrName>
                                        </p:attrNameLst>
                                      </p:cBhvr>
                                      <p:to>
                                        <p:strVal val="visible"/>
                                      </p:to>
                                    </p:set>
                                    <p:anim calcmode="lin" valueType="num">
                                      <p:cBhvr additive="base">
                                        <p:cTn id="43" dur="500" fill="hold"/>
                                        <p:tgtEl>
                                          <p:spTgt spid="2152"/>
                                        </p:tgtEl>
                                        <p:attrNameLst>
                                          <p:attrName>ppt_x</p:attrName>
                                        </p:attrNameLst>
                                      </p:cBhvr>
                                      <p:tavLst>
                                        <p:tav tm="0">
                                          <p:val>
                                            <p:strVal val="#ppt_x"/>
                                          </p:val>
                                        </p:tav>
                                        <p:tav tm="100000">
                                          <p:val>
                                            <p:strVal val="#ppt_x"/>
                                          </p:val>
                                        </p:tav>
                                      </p:tavLst>
                                    </p:anim>
                                    <p:anim calcmode="lin" valueType="num">
                                      <p:cBhvr additive="base">
                                        <p:cTn id="44" dur="500" fill="hold"/>
                                        <p:tgtEl>
                                          <p:spTgt spid="215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190"/>
                                        </p:tgtEl>
                                        <p:attrNameLst>
                                          <p:attrName>style.visibility</p:attrName>
                                        </p:attrNameLst>
                                      </p:cBhvr>
                                      <p:to>
                                        <p:strVal val="visible"/>
                                      </p:to>
                                    </p:set>
                                    <p:anim calcmode="lin" valueType="num">
                                      <p:cBhvr additive="base">
                                        <p:cTn id="49" dur="500" fill="hold"/>
                                        <p:tgtEl>
                                          <p:spTgt spid="2190"/>
                                        </p:tgtEl>
                                        <p:attrNameLst>
                                          <p:attrName>ppt_x</p:attrName>
                                        </p:attrNameLst>
                                      </p:cBhvr>
                                      <p:tavLst>
                                        <p:tav tm="0">
                                          <p:val>
                                            <p:strVal val="#ppt_x"/>
                                          </p:val>
                                        </p:tav>
                                        <p:tav tm="100000">
                                          <p:val>
                                            <p:strVal val="#ppt_x"/>
                                          </p:val>
                                        </p:tav>
                                      </p:tavLst>
                                    </p:anim>
                                    <p:anim calcmode="lin" valueType="num">
                                      <p:cBhvr additive="base">
                                        <p:cTn id="50" dur="500" fill="hold"/>
                                        <p:tgtEl>
                                          <p:spTgt spid="219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42"/>
                                        </p:tgtEl>
                                        <p:attrNameLst>
                                          <p:attrName>style.visibility</p:attrName>
                                        </p:attrNameLst>
                                      </p:cBhvr>
                                      <p:to>
                                        <p:strVal val="visible"/>
                                      </p:to>
                                    </p:set>
                                    <p:anim calcmode="lin" valueType="num">
                                      <p:cBhvr additive="base">
                                        <p:cTn id="55" dur="500" fill="hold"/>
                                        <p:tgtEl>
                                          <p:spTgt spid="2142"/>
                                        </p:tgtEl>
                                        <p:attrNameLst>
                                          <p:attrName>ppt_x</p:attrName>
                                        </p:attrNameLst>
                                      </p:cBhvr>
                                      <p:tavLst>
                                        <p:tav tm="0">
                                          <p:val>
                                            <p:strVal val="0-#ppt_w/2"/>
                                          </p:val>
                                        </p:tav>
                                        <p:tav tm="100000">
                                          <p:val>
                                            <p:strVal val="#ppt_x"/>
                                          </p:val>
                                        </p:tav>
                                      </p:tavLst>
                                    </p:anim>
                                    <p:anim calcmode="lin" valueType="num">
                                      <p:cBhvr additive="base">
                                        <p:cTn id="56" dur="500" fill="hold"/>
                                        <p:tgtEl>
                                          <p:spTgt spid="214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191"/>
                                        </p:tgtEl>
                                        <p:attrNameLst>
                                          <p:attrName>style.visibility</p:attrName>
                                        </p:attrNameLst>
                                      </p:cBhvr>
                                      <p:to>
                                        <p:strVal val="visible"/>
                                      </p:to>
                                    </p:set>
                                    <p:anim calcmode="lin" valueType="num">
                                      <p:cBhvr additive="base">
                                        <p:cTn id="61" dur="500" fill="hold"/>
                                        <p:tgtEl>
                                          <p:spTgt spid="2191"/>
                                        </p:tgtEl>
                                        <p:attrNameLst>
                                          <p:attrName>ppt_x</p:attrName>
                                        </p:attrNameLst>
                                      </p:cBhvr>
                                      <p:tavLst>
                                        <p:tav tm="0">
                                          <p:val>
                                            <p:strVal val="#ppt_x"/>
                                          </p:val>
                                        </p:tav>
                                        <p:tav tm="100000">
                                          <p:val>
                                            <p:strVal val="#ppt_x"/>
                                          </p:val>
                                        </p:tav>
                                      </p:tavLst>
                                    </p:anim>
                                    <p:anim calcmode="lin" valueType="num">
                                      <p:cBhvr additive="base">
                                        <p:cTn id="62" dur="500" fill="hold"/>
                                        <p:tgtEl>
                                          <p:spTgt spid="2191"/>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48"/>
                                        </p:tgtEl>
                                        <p:attrNameLst>
                                          <p:attrName>style.visibility</p:attrName>
                                        </p:attrNameLst>
                                      </p:cBhvr>
                                      <p:to>
                                        <p:strVal val="visible"/>
                                      </p:to>
                                    </p:set>
                                    <p:anim calcmode="lin" valueType="num">
                                      <p:cBhvr additive="base">
                                        <p:cTn id="67" dur="500" fill="hold"/>
                                        <p:tgtEl>
                                          <p:spTgt spid="2148"/>
                                        </p:tgtEl>
                                        <p:attrNameLst>
                                          <p:attrName>ppt_x</p:attrName>
                                        </p:attrNameLst>
                                      </p:cBhvr>
                                      <p:tavLst>
                                        <p:tav tm="0">
                                          <p:val>
                                            <p:strVal val="#ppt_x"/>
                                          </p:val>
                                        </p:tav>
                                        <p:tav tm="100000">
                                          <p:val>
                                            <p:strVal val="#ppt_x"/>
                                          </p:val>
                                        </p:tav>
                                      </p:tavLst>
                                    </p:anim>
                                    <p:anim calcmode="lin" valueType="num">
                                      <p:cBhvr additive="base">
                                        <p:cTn id="68" dur="500" fill="hold"/>
                                        <p:tgtEl>
                                          <p:spTgt spid="2148"/>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2192"/>
                                        </p:tgtEl>
                                        <p:attrNameLst>
                                          <p:attrName>style.visibility</p:attrName>
                                        </p:attrNameLst>
                                      </p:cBhvr>
                                      <p:to>
                                        <p:strVal val="visible"/>
                                      </p:to>
                                    </p:set>
                                    <p:anim calcmode="lin" valueType="num">
                                      <p:cBhvr additive="base">
                                        <p:cTn id="73" dur="500" fill="hold"/>
                                        <p:tgtEl>
                                          <p:spTgt spid="2192"/>
                                        </p:tgtEl>
                                        <p:attrNameLst>
                                          <p:attrName>ppt_x</p:attrName>
                                        </p:attrNameLst>
                                      </p:cBhvr>
                                      <p:tavLst>
                                        <p:tav tm="0">
                                          <p:val>
                                            <p:strVal val="0-#ppt_w/2"/>
                                          </p:val>
                                        </p:tav>
                                        <p:tav tm="100000">
                                          <p:val>
                                            <p:strVal val="#ppt_x"/>
                                          </p:val>
                                        </p:tav>
                                      </p:tavLst>
                                    </p:anim>
                                    <p:anim calcmode="lin" valueType="num">
                                      <p:cBhvr additive="base">
                                        <p:cTn id="74" dur="500" fill="hold"/>
                                        <p:tgtEl>
                                          <p:spTgt spid="219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149"/>
                                        </p:tgtEl>
                                        <p:attrNameLst>
                                          <p:attrName>style.visibility</p:attrName>
                                        </p:attrNameLst>
                                      </p:cBhvr>
                                      <p:to>
                                        <p:strVal val="visible"/>
                                      </p:to>
                                    </p:set>
                                    <p:anim calcmode="lin" valueType="num">
                                      <p:cBhvr additive="base">
                                        <p:cTn id="79" dur="500" fill="hold"/>
                                        <p:tgtEl>
                                          <p:spTgt spid="2149"/>
                                        </p:tgtEl>
                                        <p:attrNameLst>
                                          <p:attrName>ppt_x</p:attrName>
                                        </p:attrNameLst>
                                      </p:cBhvr>
                                      <p:tavLst>
                                        <p:tav tm="0">
                                          <p:val>
                                            <p:strVal val="1+#ppt_w/2"/>
                                          </p:val>
                                        </p:tav>
                                        <p:tav tm="100000">
                                          <p:val>
                                            <p:strVal val="#ppt_x"/>
                                          </p:val>
                                        </p:tav>
                                      </p:tavLst>
                                    </p:anim>
                                    <p:anim calcmode="lin" valueType="num">
                                      <p:cBhvr additive="base">
                                        <p:cTn id="80" dur="500" fill="hold"/>
                                        <p:tgtEl>
                                          <p:spTgt spid="2149"/>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150"/>
                                        </p:tgtEl>
                                        <p:attrNameLst>
                                          <p:attrName>style.visibility</p:attrName>
                                        </p:attrNameLst>
                                      </p:cBhvr>
                                      <p:to>
                                        <p:strVal val="visible"/>
                                      </p:to>
                                    </p:set>
                                    <p:anim calcmode="lin" valueType="num">
                                      <p:cBhvr additive="base">
                                        <p:cTn id="85" dur="500" fill="hold"/>
                                        <p:tgtEl>
                                          <p:spTgt spid="2150"/>
                                        </p:tgtEl>
                                        <p:attrNameLst>
                                          <p:attrName>ppt_x</p:attrName>
                                        </p:attrNameLst>
                                      </p:cBhvr>
                                      <p:tavLst>
                                        <p:tav tm="0">
                                          <p:val>
                                            <p:strVal val="0-#ppt_w/2"/>
                                          </p:val>
                                        </p:tav>
                                        <p:tav tm="100000">
                                          <p:val>
                                            <p:strVal val="#ppt_x"/>
                                          </p:val>
                                        </p:tav>
                                      </p:tavLst>
                                    </p:anim>
                                    <p:anim calcmode="lin" valueType="num">
                                      <p:cBhvr additive="base">
                                        <p:cTn id="86" dur="500" fill="hold"/>
                                        <p:tgtEl>
                                          <p:spTgt spid="2150"/>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51"/>
                                        </p:tgtEl>
                                        <p:attrNameLst>
                                          <p:attrName>style.visibility</p:attrName>
                                        </p:attrNameLst>
                                      </p:cBhvr>
                                      <p:to>
                                        <p:strVal val="visible"/>
                                      </p:to>
                                    </p:set>
                                    <p:anim calcmode="lin" valueType="num">
                                      <p:cBhvr additive="base">
                                        <p:cTn id="91" dur="500" fill="hold"/>
                                        <p:tgtEl>
                                          <p:spTgt spid="2151"/>
                                        </p:tgtEl>
                                        <p:attrNameLst>
                                          <p:attrName>ppt_x</p:attrName>
                                        </p:attrNameLst>
                                      </p:cBhvr>
                                      <p:tavLst>
                                        <p:tav tm="0">
                                          <p:val>
                                            <p:strVal val="#ppt_x"/>
                                          </p:val>
                                        </p:tav>
                                        <p:tav tm="100000">
                                          <p:val>
                                            <p:strVal val="#ppt_x"/>
                                          </p:val>
                                        </p:tav>
                                      </p:tavLst>
                                    </p:anim>
                                    <p:anim calcmode="lin" valueType="num">
                                      <p:cBhvr additive="base">
                                        <p:cTn id="92" dur="500" fill="hold"/>
                                        <p:tgtEl>
                                          <p:spTgt spid="2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 grpId="0"/>
      <p:bldP spid="2142" grpId="0" animBg="1"/>
      <p:bldP spid="2148" grpId="0" animBg="1"/>
      <p:bldP spid="2149" grpId="0" animBg="1"/>
      <p:bldP spid="2150" grpId="0" animBg="1"/>
      <p:bldP spid="2151" grpId="0" animBg="1"/>
      <p:bldP spid="2152" grpId="0" animBg="1"/>
      <p:bldP spid="208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Protein Sequencing Practice</a:t>
            </a:r>
          </a:p>
        </p:txBody>
      </p:sp>
      <p:sp>
        <p:nvSpPr>
          <p:cNvPr id="3" name="Content Placeholder 2"/>
          <p:cNvSpPr>
            <a:spLocks noGrp="1"/>
          </p:cNvSpPr>
          <p:nvPr>
            <p:ph idx="1"/>
          </p:nvPr>
        </p:nvSpPr>
        <p:spPr/>
        <p:txBody>
          <a:bodyPr/>
          <a:lstStyle/>
          <a:p>
            <a:r>
              <a:rPr lang="en-CA" dirty="0"/>
              <a:t>What codes for what?</a:t>
            </a:r>
          </a:p>
          <a:p>
            <a:endParaRPr lang="en-CA" dirty="0"/>
          </a:p>
          <a:p>
            <a:r>
              <a:rPr lang="en-CA" dirty="0"/>
              <a:t>Each three-letter codon codes for an amino acid. These amino acids are assembled at a ribosome to make a protein. Different combinations of amino acids make different proteins!</a:t>
            </a:r>
          </a:p>
          <a:p>
            <a:endParaRPr lang="en-CA" dirty="0"/>
          </a:p>
          <a:p>
            <a:r>
              <a:rPr lang="en-CA" dirty="0"/>
              <a:t>mRNA = the type of amino acid.</a:t>
            </a:r>
          </a:p>
        </p:txBody>
      </p:sp>
    </p:spTree>
    <p:extLst>
      <p:ext uri="{BB962C8B-B14F-4D97-AF65-F5344CB8AC3E}">
        <p14:creationId xmlns:p14="http://schemas.microsoft.com/office/powerpoint/2010/main" val="2786252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Different types of codons</a:t>
            </a:r>
          </a:p>
        </p:txBody>
      </p:sp>
      <p:sp>
        <p:nvSpPr>
          <p:cNvPr id="3" name="Content Placeholder 2"/>
          <p:cNvSpPr>
            <a:spLocks noGrp="1"/>
          </p:cNvSpPr>
          <p:nvPr>
            <p:ph idx="1"/>
          </p:nvPr>
        </p:nvSpPr>
        <p:spPr/>
        <p:txBody>
          <a:bodyPr>
            <a:normAutofit/>
          </a:bodyPr>
          <a:lstStyle/>
          <a:p>
            <a:r>
              <a:rPr lang="en-CA" dirty="0"/>
              <a:t>Different amino acids may be start or stop codons. Therefore, if damage happened to the DNA (or mRNA), the wrong amino acid may be brought, the wrong protein made, and a large, useless organic molecule may be created.</a:t>
            </a:r>
            <a:br>
              <a:rPr lang="en-CA" dirty="0"/>
            </a:br>
            <a:br>
              <a:rPr lang="en-CA" dirty="0"/>
            </a:br>
            <a:endParaRPr lang="en-CA" dirty="0"/>
          </a:p>
          <a:p>
            <a:r>
              <a:rPr lang="en-CA" dirty="0"/>
              <a:t>DNA has a proofreading system to cope with this in addition to the complimentary base pairing!</a:t>
            </a:r>
          </a:p>
        </p:txBody>
      </p:sp>
    </p:spTree>
    <p:extLst>
      <p:ext uri="{BB962C8B-B14F-4D97-AF65-F5344CB8AC3E}">
        <p14:creationId xmlns:p14="http://schemas.microsoft.com/office/powerpoint/2010/main" val="52144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DNA Proofreading and Repair</a:t>
            </a:r>
            <a:br>
              <a:rPr lang="en-CA" dirty="0"/>
            </a:br>
            <a:r>
              <a:rPr lang="en-US" sz="2000" dirty="0"/>
              <a:t>Discuss the value of DNA proofreading and repair and its role in preventing genetic mutations. (K)</a:t>
            </a:r>
            <a:endParaRPr lang="en-CA" sz="2000"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0601" r="15639"/>
          <a:stretch/>
        </p:blipFill>
        <p:spPr>
          <a:xfrm>
            <a:off x="330199" y="1690688"/>
            <a:ext cx="6273801" cy="4873949"/>
          </a:xfrm>
        </p:spPr>
      </p:pic>
      <p:sp>
        <p:nvSpPr>
          <p:cNvPr id="5" name="TextBox 4"/>
          <p:cNvSpPr txBox="1"/>
          <p:nvPr/>
        </p:nvSpPr>
        <p:spPr>
          <a:xfrm>
            <a:off x="7203831" y="2025748"/>
            <a:ext cx="4149969" cy="3970318"/>
          </a:xfrm>
          <a:prstGeom prst="rect">
            <a:avLst/>
          </a:prstGeom>
          <a:noFill/>
        </p:spPr>
        <p:txBody>
          <a:bodyPr wrap="square" rtlCol="0">
            <a:spAutoFit/>
          </a:bodyPr>
          <a:lstStyle/>
          <a:p>
            <a:r>
              <a:rPr lang="en-CA" sz="2800" dirty="0"/>
              <a:t>DNA Polymerase attaches nucleotides (but sometimes it attaches the wrong ones.</a:t>
            </a:r>
          </a:p>
          <a:p>
            <a:endParaRPr lang="en-CA" sz="2800" dirty="0"/>
          </a:p>
          <a:p>
            <a:endParaRPr lang="en-CA" sz="2800" dirty="0"/>
          </a:p>
          <a:p>
            <a:r>
              <a:rPr lang="en-CA" sz="2800" dirty="0"/>
              <a:t>Exonuclease is an enzyme that disconnects incorrect nitrogenous bases.</a:t>
            </a:r>
          </a:p>
        </p:txBody>
      </p:sp>
    </p:spTree>
    <p:extLst>
      <p:ext uri="{BB962C8B-B14F-4D97-AF65-F5344CB8AC3E}">
        <p14:creationId xmlns:p14="http://schemas.microsoft.com/office/powerpoint/2010/main" val="2915087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happens if these mistakes are missed?</a:t>
            </a:r>
          </a:p>
        </p:txBody>
      </p:sp>
      <p:sp>
        <p:nvSpPr>
          <p:cNvPr id="3" name="Content Placeholder 2"/>
          <p:cNvSpPr>
            <a:spLocks noGrp="1"/>
          </p:cNvSpPr>
          <p:nvPr>
            <p:ph idx="1"/>
          </p:nvPr>
        </p:nvSpPr>
        <p:spPr/>
        <p:txBody>
          <a:bodyPr>
            <a:normAutofit/>
          </a:bodyPr>
          <a:lstStyle/>
          <a:p>
            <a:r>
              <a:rPr lang="en-CA" dirty="0"/>
              <a:t>On the first amino acid sequence in your last assignment, change the last letter… what happens to the product (amino acid produced)?</a:t>
            </a:r>
          </a:p>
          <a:p>
            <a:pPr marL="0" indent="0">
              <a:buNone/>
            </a:pPr>
            <a:r>
              <a:rPr lang="en-CA" dirty="0">
                <a:solidFill>
                  <a:schemeClr val="tx2"/>
                </a:solidFill>
              </a:rPr>
              <a:t> </a:t>
            </a:r>
          </a:p>
          <a:p>
            <a:r>
              <a:rPr lang="en-CA" dirty="0"/>
              <a:t>Pick another amino acid sequence and change the middle letter… what happens to the product (amino acid produced)?</a:t>
            </a:r>
            <a:br>
              <a:rPr lang="en-CA" dirty="0"/>
            </a:br>
            <a:br>
              <a:rPr lang="en-CA" dirty="0"/>
            </a:br>
            <a:endParaRPr lang="en-CA" dirty="0"/>
          </a:p>
          <a:p>
            <a:r>
              <a:rPr lang="en-CA" dirty="0"/>
              <a:t>When there are changes, some of these amino acids build faulty proteins that may be responsible for continuously creating new proteins (this overgrowth can lead to cancer).</a:t>
            </a:r>
          </a:p>
        </p:txBody>
      </p:sp>
    </p:spTree>
    <p:extLst>
      <p:ext uri="{BB962C8B-B14F-4D97-AF65-F5344CB8AC3E}">
        <p14:creationId xmlns:p14="http://schemas.microsoft.com/office/powerpoint/2010/main" val="221052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happens if these mistakes are missed?</a:t>
            </a:r>
          </a:p>
        </p:txBody>
      </p:sp>
      <p:sp>
        <p:nvSpPr>
          <p:cNvPr id="3" name="Content Placeholder 2"/>
          <p:cNvSpPr>
            <a:spLocks noGrp="1"/>
          </p:cNvSpPr>
          <p:nvPr>
            <p:ph idx="1"/>
          </p:nvPr>
        </p:nvSpPr>
        <p:spPr>
          <a:xfrm>
            <a:off x="659567" y="1825624"/>
            <a:ext cx="10694233" cy="4620145"/>
          </a:xfrm>
        </p:spPr>
        <p:txBody>
          <a:bodyPr>
            <a:normAutofit fontScale="92500" lnSpcReduction="10000"/>
          </a:bodyPr>
          <a:lstStyle/>
          <a:p>
            <a:r>
              <a:rPr lang="en-CA" dirty="0"/>
              <a:t>On the first amino acid sequence in your last assignment, change the last letter… what happens to the product (amino acid produced)?</a:t>
            </a:r>
          </a:p>
          <a:p>
            <a:pPr marL="0" indent="0">
              <a:buNone/>
            </a:pPr>
            <a:r>
              <a:rPr lang="en-CA" dirty="0">
                <a:solidFill>
                  <a:schemeClr val="tx2"/>
                </a:solidFill>
              </a:rPr>
              <a:t>You don’t get a different amino acid! So we’re still okay!</a:t>
            </a:r>
          </a:p>
          <a:p>
            <a:r>
              <a:rPr lang="en-CA" dirty="0"/>
              <a:t>Pick another amino acid sequence and change the middle letter… what happens to the product (amino acid produced)?</a:t>
            </a:r>
            <a:br>
              <a:rPr lang="en-CA" dirty="0"/>
            </a:br>
            <a:r>
              <a:rPr lang="en-CA" dirty="0">
                <a:solidFill>
                  <a:schemeClr val="tx2"/>
                </a:solidFill>
              </a:rPr>
              <a:t>If we change this, this may also change the amino acid (it changed a stop to a serine) and therefore, the protein. </a:t>
            </a:r>
          </a:p>
          <a:p>
            <a:r>
              <a:rPr lang="en-CA" dirty="0">
                <a:solidFill>
                  <a:schemeClr val="tx2"/>
                </a:solidFill>
              </a:rPr>
              <a:t>However, changing the last letter of some codons may still produce the same amino acid – another means of a self-check or error avoidance.</a:t>
            </a:r>
            <a:endParaRPr lang="en-CA" dirty="0"/>
          </a:p>
          <a:p>
            <a:r>
              <a:rPr lang="en-CA" dirty="0"/>
              <a:t>When there are changes, some of these amino acids build faulty proteins that may be responsible for continuously creating new proteins (this overgrowth can lead to cancer).</a:t>
            </a:r>
          </a:p>
        </p:txBody>
      </p:sp>
    </p:spTree>
    <p:extLst>
      <p:ext uri="{BB962C8B-B14F-4D97-AF65-F5344CB8AC3E}">
        <p14:creationId xmlns:p14="http://schemas.microsoft.com/office/powerpoint/2010/main" val="1383226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Genetic Abnormalities</a:t>
            </a:r>
            <a:br>
              <a:rPr lang="en-CA" dirty="0"/>
            </a:br>
            <a:r>
              <a:rPr lang="en-US" sz="1800" dirty="0"/>
              <a:t>Recognize how various types of gene mutations (e.g., deletion, insertion, point and frameshift) may lead to genetic disorders. (K)</a:t>
            </a:r>
            <a:endParaRPr lang="en-CA" sz="1800" dirty="0"/>
          </a:p>
        </p:txBody>
      </p:sp>
      <p:sp>
        <p:nvSpPr>
          <p:cNvPr id="3" name="Content Placeholder 2"/>
          <p:cNvSpPr>
            <a:spLocks noGrp="1"/>
          </p:cNvSpPr>
          <p:nvPr>
            <p:ph idx="1"/>
          </p:nvPr>
        </p:nvSpPr>
        <p:spPr/>
        <p:txBody>
          <a:bodyPr>
            <a:normAutofit/>
          </a:bodyPr>
          <a:lstStyle/>
          <a:p>
            <a:r>
              <a:rPr lang="en-CA" b="1" dirty="0"/>
              <a:t>Deletion </a:t>
            </a:r>
            <a:r>
              <a:rPr lang="en-CA" dirty="0"/>
              <a:t>–</a:t>
            </a:r>
          </a:p>
          <a:p>
            <a:r>
              <a:rPr lang="en-CA" b="1" dirty="0"/>
              <a:t>Insertion</a:t>
            </a:r>
            <a:r>
              <a:rPr lang="en-CA" dirty="0"/>
              <a:t> – </a:t>
            </a:r>
          </a:p>
          <a:p>
            <a:r>
              <a:rPr lang="en-CA" b="1" dirty="0"/>
              <a:t>Point</a:t>
            </a:r>
            <a:r>
              <a:rPr lang="en-CA" dirty="0"/>
              <a:t> –</a:t>
            </a:r>
          </a:p>
          <a:p>
            <a:r>
              <a:rPr lang="en-CA" b="1" dirty="0"/>
              <a:t>Frameshift </a:t>
            </a:r>
            <a:r>
              <a:rPr lang="en-CA" dirty="0"/>
              <a:t>–</a:t>
            </a:r>
          </a:p>
          <a:p>
            <a:r>
              <a:rPr lang="en-CA" b="1" dirty="0"/>
              <a:t>Inversion</a:t>
            </a:r>
            <a:r>
              <a:rPr lang="en-CA" dirty="0"/>
              <a:t> –</a:t>
            </a:r>
          </a:p>
          <a:p>
            <a:r>
              <a:rPr lang="en-CA" b="1" dirty="0"/>
              <a:t>Translocation </a:t>
            </a:r>
            <a:r>
              <a:rPr lang="en-CA" dirty="0"/>
              <a:t>–</a:t>
            </a:r>
          </a:p>
          <a:p>
            <a:r>
              <a:rPr lang="en-CA" b="1" dirty="0"/>
              <a:t>Replication Slippage </a:t>
            </a:r>
            <a:r>
              <a:rPr lang="en-CA" dirty="0"/>
              <a:t>– </a:t>
            </a:r>
          </a:p>
          <a:p>
            <a:endParaRPr lang="en-CA" dirty="0"/>
          </a:p>
        </p:txBody>
      </p:sp>
    </p:spTree>
    <p:extLst>
      <p:ext uri="{BB962C8B-B14F-4D97-AF65-F5344CB8AC3E}">
        <p14:creationId xmlns:p14="http://schemas.microsoft.com/office/powerpoint/2010/main" val="2873105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4"/>
            <a:ext cx="9796975" cy="5032375"/>
          </a:xfrm>
        </p:spPr>
        <p:txBody>
          <a:bodyPr>
            <a:normAutofit fontScale="92500" lnSpcReduction="10000"/>
          </a:bodyPr>
          <a:lstStyle/>
          <a:p>
            <a:r>
              <a:rPr lang="en-CA" b="1" dirty="0"/>
              <a:t>Deletion </a:t>
            </a:r>
            <a:r>
              <a:rPr lang="en-CA" dirty="0"/>
              <a:t>– we lose a base pair in the chromosome/DNA code (can happen with mistakes in crossing over).</a:t>
            </a:r>
          </a:p>
          <a:p>
            <a:r>
              <a:rPr lang="en-CA" b="1" dirty="0"/>
              <a:t>Insertion</a:t>
            </a:r>
            <a:r>
              <a:rPr lang="en-CA" dirty="0"/>
              <a:t> - we gain a base pair in the chromosome/DNA code (can happen with mistakes in crossing over).</a:t>
            </a:r>
          </a:p>
          <a:p>
            <a:r>
              <a:rPr lang="en-CA" b="1" dirty="0"/>
              <a:t>Point</a:t>
            </a:r>
            <a:r>
              <a:rPr lang="en-CA" dirty="0"/>
              <a:t> – change in a nucleotide at a specific point on the DNA (substitution).</a:t>
            </a:r>
          </a:p>
          <a:p>
            <a:r>
              <a:rPr lang="en-CA" b="1" dirty="0"/>
              <a:t>Frameshift </a:t>
            </a:r>
            <a:r>
              <a:rPr lang="en-CA" dirty="0"/>
              <a:t>– deletions that occur in an entire codon (can lead to the creation of a wrong protein).</a:t>
            </a:r>
          </a:p>
          <a:p>
            <a:r>
              <a:rPr lang="en-CA" b="1" dirty="0"/>
              <a:t>Inversion</a:t>
            </a:r>
            <a:r>
              <a:rPr lang="en-CA" dirty="0"/>
              <a:t> – chromosome flips and is read in the opposite order.</a:t>
            </a:r>
          </a:p>
          <a:p>
            <a:r>
              <a:rPr lang="en-CA" b="1" dirty="0"/>
              <a:t>Translocation </a:t>
            </a:r>
            <a:r>
              <a:rPr lang="en-CA" dirty="0"/>
              <a:t>– non-homologues rearrange.</a:t>
            </a:r>
          </a:p>
          <a:p>
            <a:r>
              <a:rPr lang="en-CA" b="1" dirty="0"/>
              <a:t>Replication Slippage </a:t>
            </a:r>
            <a:r>
              <a:rPr lang="en-CA" dirty="0"/>
              <a:t>– when base units repeat, the polymerase can slip past it or repeat by accident.</a:t>
            </a:r>
          </a:p>
          <a:p>
            <a:pPr marL="0" indent="0">
              <a:buNone/>
            </a:pPr>
            <a:endParaRPr lang="en-CA" dirty="0"/>
          </a:p>
        </p:txBody>
      </p:sp>
      <p:sp>
        <p:nvSpPr>
          <p:cNvPr id="5" name="Title 1"/>
          <p:cNvSpPr>
            <a:spLocks noGrp="1"/>
          </p:cNvSpPr>
          <p:nvPr>
            <p:ph type="title"/>
          </p:nvPr>
        </p:nvSpPr>
        <p:spPr>
          <a:xfrm>
            <a:off x="838200" y="365125"/>
            <a:ext cx="10515600" cy="1325563"/>
          </a:xfrm>
        </p:spPr>
        <p:txBody>
          <a:bodyPr>
            <a:normAutofit/>
          </a:bodyPr>
          <a:lstStyle/>
          <a:p>
            <a:r>
              <a:rPr lang="en-CA" dirty="0"/>
              <a:t>Genetic Abnormalities</a:t>
            </a:r>
            <a:br>
              <a:rPr lang="en-CA" dirty="0"/>
            </a:br>
            <a:r>
              <a:rPr lang="en-US" sz="1800" dirty="0"/>
              <a:t>Recognize how various types of gene mutations (e.g., deletion, insertion, point and frameshift) may lead to genetic disorders. (K)</a:t>
            </a:r>
            <a:endParaRPr lang="en-CA" sz="1800" dirty="0"/>
          </a:p>
        </p:txBody>
      </p:sp>
    </p:spTree>
    <p:extLst>
      <p:ext uri="{BB962C8B-B14F-4D97-AF65-F5344CB8AC3E}">
        <p14:creationId xmlns:p14="http://schemas.microsoft.com/office/powerpoint/2010/main" val="291093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802838" y="1027906"/>
            <a:ext cx="6389162" cy="3426249"/>
          </a:xfrm>
          <a:prstGeom prst="rect">
            <a:avLst/>
          </a:prstGeom>
        </p:spPr>
      </p:pic>
      <p:sp>
        <p:nvSpPr>
          <p:cNvPr id="2" name="Title 1"/>
          <p:cNvSpPr>
            <a:spLocks noGrp="1"/>
          </p:cNvSpPr>
          <p:nvPr>
            <p:ph type="title"/>
          </p:nvPr>
        </p:nvSpPr>
        <p:spPr/>
        <p:txBody>
          <a:bodyPr/>
          <a:lstStyle/>
          <a:p>
            <a:r>
              <a:rPr lang="en-CA" dirty="0"/>
              <a:t>Meiosis and Crossing Over</a:t>
            </a:r>
          </a:p>
        </p:txBody>
      </p:sp>
      <p:sp>
        <p:nvSpPr>
          <p:cNvPr id="3" name="Content Placeholder 2"/>
          <p:cNvSpPr>
            <a:spLocks noGrp="1"/>
          </p:cNvSpPr>
          <p:nvPr>
            <p:ph idx="1"/>
          </p:nvPr>
        </p:nvSpPr>
        <p:spPr>
          <a:xfrm>
            <a:off x="0" y="1825624"/>
            <a:ext cx="11353800" cy="5032375"/>
          </a:xfrm>
        </p:spPr>
        <p:txBody>
          <a:bodyPr>
            <a:normAutofit/>
          </a:bodyPr>
          <a:lstStyle/>
          <a:p>
            <a:r>
              <a:rPr lang="en-CA" dirty="0"/>
              <a:t>What is meiosis? </a:t>
            </a:r>
          </a:p>
          <a:p>
            <a:pPr marL="0" indent="0">
              <a:buNone/>
            </a:pPr>
            <a:br>
              <a:rPr lang="en-CA" dirty="0"/>
            </a:br>
            <a:endParaRPr lang="en-CA" dirty="0"/>
          </a:p>
          <a:p>
            <a:r>
              <a:rPr lang="en-CA" dirty="0"/>
              <a:t>What are gametes?</a:t>
            </a:r>
          </a:p>
          <a:p>
            <a:pPr marL="0" indent="0">
              <a:buNone/>
            </a:pPr>
            <a:br>
              <a:rPr lang="en-CA" dirty="0"/>
            </a:br>
            <a:endParaRPr lang="en-CA" dirty="0"/>
          </a:p>
          <a:p>
            <a:r>
              <a:rPr lang="en-CA" dirty="0"/>
              <a:t>What is crossing over?</a:t>
            </a:r>
          </a:p>
          <a:p>
            <a:pPr marL="0" indent="0">
              <a:buNone/>
            </a:pPr>
            <a:br>
              <a:rPr lang="en-CA" dirty="0"/>
            </a:br>
            <a:endParaRPr lang="en-CA" dirty="0"/>
          </a:p>
          <a:p>
            <a:r>
              <a:rPr lang="en-CA" dirty="0"/>
              <a:t>What is non-disjunction?</a:t>
            </a:r>
          </a:p>
        </p:txBody>
      </p:sp>
    </p:spTree>
    <p:extLst>
      <p:ext uri="{BB962C8B-B14F-4D97-AF65-F5344CB8AC3E}">
        <p14:creationId xmlns:p14="http://schemas.microsoft.com/office/powerpoint/2010/main" val="2347431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805680" y="1030236"/>
            <a:ext cx="6386320" cy="3423777"/>
          </a:xfrm>
          <a:prstGeom prst="rect">
            <a:avLst/>
          </a:prstGeom>
        </p:spPr>
      </p:pic>
      <p:sp>
        <p:nvSpPr>
          <p:cNvPr id="2" name="Title 1"/>
          <p:cNvSpPr>
            <a:spLocks noGrp="1"/>
          </p:cNvSpPr>
          <p:nvPr>
            <p:ph type="title"/>
          </p:nvPr>
        </p:nvSpPr>
        <p:spPr/>
        <p:txBody>
          <a:bodyPr/>
          <a:lstStyle/>
          <a:p>
            <a:r>
              <a:rPr lang="en-CA" dirty="0"/>
              <a:t>Meiosis and Crossing Over</a:t>
            </a:r>
          </a:p>
        </p:txBody>
      </p:sp>
      <p:sp>
        <p:nvSpPr>
          <p:cNvPr id="3" name="Content Placeholder 2"/>
          <p:cNvSpPr>
            <a:spLocks noGrp="1"/>
          </p:cNvSpPr>
          <p:nvPr>
            <p:ph idx="1"/>
          </p:nvPr>
        </p:nvSpPr>
        <p:spPr>
          <a:xfrm>
            <a:off x="0" y="1825625"/>
            <a:ext cx="7344697" cy="4914388"/>
          </a:xfrm>
        </p:spPr>
        <p:txBody>
          <a:bodyPr>
            <a:normAutofit fontScale="77500" lnSpcReduction="20000"/>
          </a:bodyPr>
          <a:lstStyle/>
          <a:p>
            <a:r>
              <a:rPr lang="en-CA" dirty="0"/>
              <a:t>What is meiosis? </a:t>
            </a:r>
          </a:p>
          <a:p>
            <a:pPr marL="0" indent="0">
              <a:buNone/>
            </a:pPr>
            <a:r>
              <a:rPr lang="en-CA" dirty="0"/>
              <a:t>Process of producing gametes! PMAT</a:t>
            </a:r>
            <a:br>
              <a:rPr lang="en-CA" dirty="0"/>
            </a:br>
            <a:endParaRPr lang="en-CA" dirty="0"/>
          </a:p>
          <a:p>
            <a:r>
              <a:rPr lang="en-CA" dirty="0"/>
              <a:t>What are gametes?</a:t>
            </a:r>
          </a:p>
          <a:p>
            <a:pPr marL="0" indent="0">
              <a:buNone/>
            </a:pPr>
            <a:r>
              <a:rPr lang="en-CA" dirty="0"/>
              <a:t>Sex cells, haploid copies of our DNA (chromosomes) transferred to sperm and egg cells.</a:t>
            </a:r>
          </a:p>
          <a:p>
            <a:endParaRPr lang="en-CA" dirty="0"/>
          </a:p>
          <a:p>
            <a:r>
              <a:rPr lang="en-CA" dirty="0"/>
              <a:t>What is crossing over/recombination?</a:t>
            </a:r>
            <a:br>
              <a:rPr lang="en-CA" dirty="0"/>
            </a:br>
            <a:r>
              <a:rPr lang="en-US" dirty="0"/>
              <a:t>exchange of genetic material between homologous chromosomes that results in recombinant chromosomes during sexual reproduction. </a:t>
            </a:r>
            <a:endParaRPr lang="en-CA" dirty="0"/>
          </a:p>
          <a:p>
            <a:r>
              <a:rPr lang="en-CA" b="1" u="sng" dirty="0"/>
              <a:t>THIS IS IMPORTANT BECAUSE IT ALLOWS FOR NEW COMBINATIONS OF GENES</a:t>
            </a:r>
          </a:p>
          <a:p>
            <a:r>
              <a:rPr lang="en-CA" dirty="0"/>
              <a:t>What is non-disjunction?</a:t>
            </a:r>
          </a:p>
          <a:p>
            <a:pPr marL="0" indent="0">
              <a:buNone/>
            </a:pPr>
            <a:r>
              <a:rPr lang="en-US" dirty="0"/>
              <a:t>is the failure of homologous chromosomes or sister chromatids to separate properly during cell division.</a:t>
            </a:r>
            <a:endParaRPr lang="en-CA" dirty="0"/>
          </a:p>
          <a:p>
            <a:endParaRPr lang="en-CA" dirty="0"/>
          </a:p>
          <a:p>
            <a:pPr marL="0" indent="0">
              <a:buNone/>
            </a:pPr>
            <a:endParaRPr lang="en-CA" dirty="0"/>
          </a:p>
        </p:txBody>
      </p:sp>
    </p:spTree>
    <p:extLst>
      <p:ext uri="{BB962C8B-B14F-4D97-AF65-F5344CB8AC3E}">
        <p14:creationId xmlns:p14="http://schemas.microsoft.com/office/powerpoint/2010/main" val="4275102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Karyotypes</a:t>
            </a:r>
          </a:p>
        </p:txBody>
      </p:sp>
      <p:sp>
        <p:nvSpPr>
          <p:cNvPr id="3" name="Content Placeholder 2"/>
          <p:cNvSpPr>
            <a:spLocks noGrp="1"/>
          </p:cNvSpPr>
          <p:nvPr>
            <p:ph idx="1"/>
          </p:nvPr>
        </p:nvSpPr>
        <p:spPr>
          <a:xfrm>
            <a:off x="838200" y="1825625"/>
            <a:ext cx="4898923" cy="4351338"/>
          </a:xfrm>
        </p:spPr>
        <p:txBody>
          <a:bodyPr>
            <a:normAutofit fontScale="92500" lnSpcReduction="20000"/>
          </a:bodyPr>
          <a:lstStyle/>
          <a:p>
            <a:r>
              <a:rPr lang="en-CA" dirty="0"/>
              <a:t>A karyotype is…</a:t>
            </a:r>
          </a:p>
          <a:p>
            <a:endParaRPr lang="en-CA" dirty="0"/>
          </a:p>
          <a:p>
            <a:endParaRPr lang="en-CA" dirty="0"/>
          </a:p>
          <a:p>
            <a:endParaRPr lang="en-CA" dirty="0"/>
          </a:p>
          <a:p>
            <a:endParaRPr lang="en-CA" dirty="0"/>
          </a:p>
          <a:p>
            <a:r>
              <a:rPr lang="en-US" dirty="0"/>
              <a:t>Extra or missing chromosomes, or abnormal positions of chromosome pieces, can cause problems with a person's growth, development, and body functions.</a:t>
            </a:r>
            <a:br>
              <a:rPr lang="en-CA" dirty="0"/>
            </a:br>
            <a:br>
              <a:rPr lang="en-CA" dirty="0"/>
            </a:br>
            <a:endParaRPr lang="en-CA" dirty="0"/>
          </a:p>
        </p:txBody>
      </p:sp>
      <p:pic>
        <p:nvPicPr>
          <p:cNvPr id="5" name="Picture 4"/>
          <p:cNvPicPr>
            <a:picLocks noChangeAspect="1"/>
          </p:cNvPicPr>
          <p:nvPr/>
        </p:nvPicPr>
        <p:blipFill>
          <a:blip r:embed="rId2"/>
          <a:stretch>
            <a:fillRect/>
          </a:stretch>
        </p:blipFill>
        <p:spPr>
          <a:xfrm>
            <a:off x="6519401" y="0"/>
            <a:ext cx="5013838" cy="3647999"/>
          </a:xfrm>
          <a:prstGeom prst="rect">
            <a:avLst/>
          </a:prstGeom>
        </p:spPr>
      </p:pic>
      <p:pic>
        <p:nvPicPr>
          <p:cNvPr id="6" name="Picture 5"/>
          <p:cNvPicPr>
            <a:picLocks noChangeAspect="1"/>
          </p:cNvPicPr>
          <p:nvPr/>
        </p:nvPicPr>
        <p:blipFill>
          <a:blip r:embed="rId3"/>
          <a:stretch>
            <a:fillRect/>
          </a:stretch>
        </p:blipFill>
        <p:spPr>
          <a:xfrm>
            <a:off x="7660090" y="3662067"/>
            <a:ext cx="2732460" cy="3291142"/>
          </a:xfrm>
          <a:prstGeom prst="rect">
            <a:avLst/>
          </a:prstGeom>
        </p:spPr>
      </p:pic>
    </p:spTree>
    <p:extLst>
      <p:ext uri="{BB962C8B-B14F-4D97-AF65-F5344CB8AC3E}">
        <p14:creationId xmlns:p14="http://schemas.microsoft.com/office/powerpoint/2010/main" val="3209940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Karyotypes</a:t>
            </a:r>
          </a:p>
        </p:txBody>
      </p:sp>
      <p:sp>
        <p:nvSpPr>
          <p:cNvPr id="3" name="Content Placeholder 2"/>
          <p:cNvSpPr>
            <a:spLocks noGrp="1"/>
          </p:cNvSpPr>
          <p:nvPr>
            <p:ph idx="1"/>
          </p:nvPr>
        </p:nvSpPr>
        <p:spPr>
          <a:xfrm>
            <a:off x="838200" y="1825625"/>
            <a:ext cx="4898923" cy="4351338"/>
          </a:xfrm>
        </p:spPr>
        <p:txBody>
          <a:bodyPr>
            <a:normAutofit fontScale="92500" lnSpcReduction="10000"/>
          </a:bodyPr>
          <a:lstStyle/>
          <a:p>
            <a:r>
              <a:rPr lang="en-CA" dirty="0"/>
              <a:t>A karyotype is…</a:t>
            </a:r>
            <a:br>
              <a:rPr lang="en-CA" dirty="0"/>
            </a:br>
            <a:r>
              <a:rPr lang="en-US" dirty="0"/>
              <a:t>a test to identify and evaluate the size, shape, and number of chromosomes in a sample of body cells. </a:t>
            </a:r>
          </a:p>
          <a:p>
            <a:r>
              <a:rPr lang="en-US" dirty="0"/>
              <a:t>Extra or missing chromosomes, or abnormal positions of chromosome pieces, can cause problems with a person's growth, development, and body functions.</a:t>
            </a:r>
            <a:br>
              <a:rPr lang="en-CA" dirty="0"/>
            </a:br>
            <a:br>
              <a:rPr lang="en-CA" dirty="0"/>
            </a:br>
            <a:endParaRPr lang="en-CA" dirty="0"/>
          </a:p>
        </p:txBody>
      </p:sp>
      <p:pic>
        <p:nvPicPr>
          <p:cNvPr id="4" name="Picture 3"/>
          <p:cNvPicPr>
            <a:picLocks noChangeAspect="1"/>
          </p:cNvPicPr>
          <p:nvPr/>
        </p:nvPicPr>
        <p:blipFill>
          <a:blip r:embed="rId2"/>
          <a:stretch>
            <a:fillRect/>
          </a:stretch>
        </p:blipFill>
        <p:spPr>
          <a:xfrm>
            <a:off x="6519401" y="0"/>
            <a:ext cx="5013838" cy="3647999"/>
          </a:xfrm>
          <a:prstGeom prst="rect">
            <a:avLst/>
          </a:prstGeom>
        </p:spPr>
      </p:pic>
      <p:pic>
        <p:nvPicPr>
          <p:cNvPr id="5" name="Picture 4"/>
          <p:cNvPicPr>
            <a:picLocks noChangeAspect="1"/>
          </p:cNvPicPr>
          <p:nvPr/>
        </p:nvPicPr>
        <p:blipFill>
          <a:blip r:embed="rId3"/>
          <a:stretch>
            <a:fillRect/>
          </a:stretch>
        </p:blipFill>
        <p:spPr>
          <a:xfrm>
            <a:off x="7660090" y="3647999"/>
            <a:ext cx="2732460" cy="3291142"/>
          </a:xfrm>
          <a:prstGeom prst="rect">
            <a:avLst/>
          </a:prstGeom>
        </p:spPr>
      </p:pic>
    </p:spTree>
    <p:extLst>
      <p:ext uri="{BB962C8B-B14F-4D97-AF65-F5344CB8AC3E}">
        <p14:creationId xmlns:p14="http://schemas.microsoft.com/office/powerpoint/2010/main" val="3487856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slideplayer.com/12/3533475/slides/slide_34.jpg">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61729" y="0"/>
            <a:ext cx="9156325" cy="68672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ED162D1-8189-4D3C-9713-75C763AFDF25}"/>
              </a:ext>
            </a:extLst>
          </p:cNvPr>
          <p:cNvSpPr txBox="1"/>
          <p:nvPr/>
        </p:nvSpPr>
        <p:spPr>
          <a:xfrm>
            <a:off x="10388184" y="4452079"/>
            <a:ext cx="1803816" cy="646331"/>
          </a:xfrm>
          <a:prstGeom prst="rect">
            <a:avLst/>
          </a:prstGeom>
          <a:noFill/>
        </p:spPr>
        <p:txBody>
          <a:bodyPr wrap="square" rtlCol="0">
            <a:spAutoFit/>
          </a:bodyPr>
          <a:lstStyle/>
          <a:p>
            <a:r>
              <a:rPr lang="en-CA" dirty="0"/>
              <a:t>Karyotype Activity</a:t>
            </a:r>
          </a:p>
        </p:txBody>
      </p:sp>
    </p:spTree>
    <p:extLst>
      <p:ext uri="{BB962C8B-B14F-4D97-AF65-F5344CB8AC3E}">
        <p14:creationId xmlns:p14="http://schemas.microsoft.com/office/powerpoint/2010/main" val="3541327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Mutations</a:t>
            </a:r>
            <a:br>
              <a:rPr lang="en-CA" dirty="0"/>
            </a:br>
            <a:r>
              <a:rPr lang="en-US" sz="2000" dirty="0">
                <a:solidFill>
                  <a:prstClr val="black"/>
                </a:solidFill>
              </a:rPr>
              <a:t>Assess the role of genetic mutation in the process of evolution. (K)</a:t>
            </a:r>
            <a:endParaRPr lang="en-CA" dirty="0"/>
          </a:p>
        </p:txBody>
      </p:sp>
      <p:sp>
        <p:nvSpPr>
          <p:cNvPr id="3" name="Content Placeholder 2"/>
          <p:cNvSpPr>
            <a:spLocks noGrp="1"/>
          </p:cNvSpPr>
          <p:nvPr>
            <p:ph idx="1"/>
          </p:nvPr>
        </p:nvSpPr>
        <p:spPr/>
        <p:txBody>
          <a:bodyPr/>
          <a:lstStyle/>
          <a:p>
            <a:r>
              <a:rPr lang="en-CA" dirty="0"/>
              <a:t>How does a change in a codon/amino acid change an organism?</a:t>
            </a:r>
          </a:p>
          <a:p>
            <a:endParaRPr lang="en-CA" dirty="0"/>
          </a:p>
          <a:p>
            <a:endParaRPr lang="en-CA" dirty="0"/>
          </a:p>
          <a:p>
            <a:r>
              <a:rPr lang="en-CA" dirty="0"/>
              <a:t>Can overproduction of a particular protein be a good thing, how? What do proteins do?</a:t>
            </a:r>
            <a:br>
              <a:rPr lang="en-CA" dirty="0"/>
            </a:br>
            <a:br>
              <a:rPr lang="en-CA" dirty="0"/>
            </a:br>
            <a:br>
              <a:rPr lang="en-CA" dirty="0"/>
            </a:br>
            <a:endParaRPr lang="en-CA" dirty="0"/>
          </a:p>
          <a:p>
            <a:r>
              <a:rPr lang="en-CA" dirty="0"/>
              <a:t>How does this connect to evolution?</a:t>
            </a:r>
          </a:p>
        </p:txBody>
      </p:sp>
    </p:spTree>
    <p:extLst>
      <p:ext uri="{BB962C8B-B14F-4D97-AF65-F5344CB8AC3E}">
        <p14:creationId xmlns:p14="http://schemas.microsoft.com/office/powerpoint/2010/main" val="180774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Mutations</a:t>
            </a:r>
            <a:br>
              <a:rPr lang="en-CA" dirty="0"/>
            </a:br>
            <a:r>
              <a:rPr lang="en-US" sz="2000" dirty="0"/>
              <a:t>Assess the role of genetic mutation in the process of evolution. (K)</a:t>
            </a:r>
            <a:endParaRPr lang="en-CA" sz="2000" dirty="0"/>
          </a:p>
        </p:txBody>
      </p:sp>
      <p:sp>
        <p:nvSpPr>
          <p:cNvPr id="3" name="Content Placeholder 2"/>
          <p:cNvSpPr>
            <a:spLocks noGrp="1"/>
          </p:cNvSpPr>
          <p:nvPr>
            <p:ph idx="1"/>
          </p:nvPr>
        </p:nvSpPr>
        <p:spPr>
          <a:xfrm>
            <a:off x="838200" y="1825624"/>
            <a:ext cx="10515600" cy="5032375"/>
          </a:xfrm>
        </p:spPr>
        <p:txBody>
          <a:bodyPr>
            <a:normAutofit fontScale="92500"/>
          </a:bodyPr>
          <a:lstStyle/>
          <a:p>
            <a:r>
              <a:rPr lang="en-CA" dirty="0"/>
              <a:t>How does a change in a codon/amino acid change an organism?</a:t>
            </a:r>
          </a:p>
          <a:p>
            <a:pPr marL="0" indent="0">
              <a:buNone/>
            </a:pPr>
            <a:r>
              <a:rPr lang="en-CA" dirty="0"/>
              <a:t>It can change the type of protein created </a:t>
            </a:r>
            <a:r>
              <a:rPr lang="en-CA" b="1" dirty="0"/>
              <a:t>or </a:t>
            </a:r>
            <a:r>
              <a:rPr lang="en-CA" dirty="0"/>
              <a:t>the amount of a protein created.</a:t>
            </a:r>
          </a:p>
          <a:p>
            <a:endParaRPr lang="en-CA" dirty="0"/>
          </a:p>
          <a:p>
            <a:r>
              <a:rPr lang="en-CA" dirty="0"/>
              <a:t>Can under/overproduction of a particular protein be a good thing, how? What do proteins do?</a:t>
            </a:r>
            <a:br>
              <a:rPr lang="en-CA" dirty="0"/>
            </a:br>
            <a:r>
              <a:rPr lang="en-CA" dirty="0">
                <a:solidFill>
                  <a:schemeClr val="tx2"/>
                </a:solidFill>
              </a:rPr>
              <a:t>Proteins make up muscles, they code for hormones, and other structural tissue in the body. Overproduction or underproduction of certain proteins can change the phenotype of the organism.</a:t>
            </a:r>
            <a:br>
              <a:rPr lang="en-CA" dirty="0">
                <a:solidFill>
                  <a:schemeClr val="tx2"/>
                </a:solidFill>
              </a:rPr>
            </a:br>
            <a:endParaRPr lang="en-CA" dirty="0">
              <a:solidFill>
                <a:schemeClr val="tx2"/>
              </a:solidFill>
            </a:endParaRPr>
          </a:p>
          <a:p>
            <a:r>
              <a:rPr lang="en-CA" dirty="0"/>
              <a:t>How does this connect to evolution?</a:t>
            </a:r>
          </a:p>
          <a:p>
            <a:pPr marL="0" indent="0">
              <a:buNone/>
            </a:pPr>
            <a:r>
              <a:rPr lang="en-CA" dirty="0"/>
              <a:t>A change in the production of a certain protein may change the phenotype of an organism – this can be beneficial to their survival and be passed on!</a:t>
            </a:r>
          </a:p>
        </p:txBody>
      </p:sp>
    </p:spTree>
    <p:extLst>
      <p:ext uri="{BB962C8B-B14F-4D97-AF65-F5344CB8AC3E}">
        <p14:creationId xmlns:p14="http://schemas.microsoft.com/office/powerpoint/2010/main" val="1091212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Genetic Expression</a:t>
            </a:r>
          </a:p>
        </p:txBody>
      </p:sp>
      <p:sp>
        <p:nvSpPr>
          <p:cNvPr id="3" name="Content Placeholder 2"/>
          <p:cNvSpPr>
            <a:spLocks noGrp="1"/>
          </p:cNvSpPr>
          <p:nvPr>
            <p:ph idx="1"/>
          </p:nvPr>
        </p:nvSpPr>
        <p:spPr/>
        <p:txBody>
          <a:bodyPr/>
          <a:lstStyle/>
          <a:p>
            <a:r>
              <a:rPr lang="en-CA" dirty="0"/>
              <a:t>Certain genes only become activated at certain times in the presence of environmental factors – this is called </a:t>
            </a:r>
            <a:r>
              <a:rPr lang="en-CA" b="1" dirty="0"/>
              <a:t>epigenetics</a:t>
            </a:r>
            <a:r>
              <a:rPr lang="en-CA" dirty="0"/>
              <a:t>. Why wouldn’t they be “on” all the time?</a:t>
            </a:r>
          </a:p>
          <a:p>
            <a:endParaRPr lang="en-CA" dirty="0"/>
          </a:p>
          <a:p>
            <a:r>
              <a:rPr lang="en-CA" dirty="0"/>
              <a:t>Different proteins can </a:t>
            </a:r>
            <a:r>
              <a:rPr lang="en-CA" b="1" dirty="0"/>
              <a:t>stop</a:t>
            </a:r>
            <a:r>
              <a:rPr lang="en-CA" dirty="0"/>
              <a:t> or </a:t>
            </a:r>
            <a:r>
              <a:rPr lang="en-CA" b="1" dirty="0"/>
              <a:t>induce</a:t>
            </a:r>
            <a:r>
              <a:rPr lang="en-CA" dirty="0"/>
              <a:t> the transcription or translation of certain proteins, however. </a:t>
            </a:r>
            <a:br>
              <a:rPr lang="en-CA" dirty="0"/>
            </a:br>
            <a:br>
              <a:rPr lang="en-CA" dirty="0"/>
            </a:br>
            <a:r>
              <a:rPr lang="en-CA" dirty="0"/>
              <a:t>If I </a:t>
            </a:r>
            <a:r>
              <a:rPr lang="en-CA" b="1" dirty="0"/>
              <a:t>stopped</a:t>
            </a:r>
            <a:r>
              <a:rPr lang="en-CA" dirty="0"/>
              <a:t> the </a:t>
            </a:r>
            <a:r>
              <a:rPr lang="en-CA" b="1" dirty="0"/>
              <a:t>transcription</a:t>
            </a:r>
            <a:r>
              <a:rPr lang="en-CA" dirty="0"/>
              <a:t> of an mRNA that makes a protein that codes for brown hair, what might happen?</a:t>
            </a:r>
          </a:p>
        </p:txBody>
      </p:sp>
    </p:spTree>
    <p:extLst>
      <p:ext uri="{BB962C8B-B14F-4D97-AF65-F5344CB8AC3E}">
        <p14:creationId xmlns:p14="http://schemas.microsoft.com/office/powerpoint/2010/main" val="3586297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Genetic Expression</a:t>
            </a:r>
          </a:p>
        </p:txBody>
      </p:sp>
      <p:sp>
        <p:nvSpPr>
          <p:cNvPr id="3" name="Content Placeholder 2"/>
          <p:cNvSpPr>
            <a:spLocks noGrp="1"/>
          </p:cNvSpPr>
          <p:nvPr>
            <p:ph idx="1"/>
          </p:nvPr>
        </p:nvSpPr>
        <p:spPr/>
        <p:txBody>
          <a:bodyPr/>
          <a:lstStyle/>
          <a:p>
            <a:r>
              <a:rPr lang="en-CA" dirty="0"/>
              <a:t>Certain genes only become activated at certain times in the presence of environmental factors – this is called </a:t>
            </a:r>
            <a:r>
              <a:rPr lang="en-CA" b="1" dirty="0"/>
              <a:t>epigenetics</a:t>
            </a:r>
            <a:r>
              <a:rPr lang="en-CA" dirty="0"/>
              <a:t>. Why wouldn’t they be “on” all the time?</a:t>
            </a:r>
          </a:p>
          <a:p>
            <a:pPr marL="0" indent="0">
              <a:buNone/>
            </a:pPr>
            <a:r>
              <a:rPr lang="en-CA" b="1" u="sng" dirty="0"/>
              <a:t>It would be a waste of energy. May not need more of the protein in question.</a:t>
            </a:r>
          </a:p>
          <a:p>
            <a:r>
              <a:rPr lang="en-CA" dirty="0"/>
              <a:t>Different proteins can </a:t>
            </a:r>
            <a:r>
              <a:rPr lang="en-CA" b="1" dirty="0"/>
              <a:t>stop</a:t>
            </a:r>
            <a:r>
              <a:rPr lang="en-CA" dirty="0"/>
              <a:t> or </a:t>
            </a:r>
            <a:r>
              <a:rPr lang="en-CA" b="1" dirty="0"/>
              <a:t>induce</a:t>
            </a:r>
            <a:r>
              <a:rPr lang="en-CA" dirty="0"/>
              <a:t> the transcription or translation of certain proteins, however. </a:t>
            </a:r>
            <a:br>
              <a:rPr lang="en-CA" dirty="0"/>
            </a:br>
            <a:br>
              <a:rPr lang="en-CA" dirty="0"/>
            </a:br>
            <a:r>
              <a:rPr lang="en-CA" dirty="0"/>
              <a:t>If I </a:t>
            </a:r>
            <a:r>
              <a:rPr lang="en-CA" b="1" dirty="0"/>
              <a:t>stopped</a:t>
            </a:r>
            <a:r>
              <a:rPr lang="en-CA" dirty="0"/>
              <a:t> the </a:t>
            </a:r>
            <a:r>
              <a:rPr lang="en-CA" b="1" dirty="0"/>
              <a:t>transcription</a:t>
            </a:r>
            <a:r>
              <a:rPr lang="en-CA" dirty="0"/>
              <a:t> of an mRNA that makes a protein that codes for brown hair, what might happen?</a:t>
            </a:r>
          </a:p>
        </p:txBody>
      </p:sp>
    </p:spTree>
    <p:extLst>
      <p:ext uri="{BB962C8B-B14F-4D97-AF65-F5344CB8AC3E}">
        <p14:creationId xmlns:p14="http://schemas.microsoft.com/office/powerpoint/2010/main" val="1907893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Genetic Expression</a:t>
            </a:r>
          </a:p>
        </p:txBody>
      </p:sp>
      <p:sp>
        <p:nvSpPr>
          <p:cNvPr id="3" name="Content Placeholder 2"/>
          <p:cNvSpPr>
            <a:spLocks noGrp="1"/>
          </p:cNvSpPr>
          <p:nvPr>
            <p:ph idx="1"/>
          </p:nvPr>
        </p:nvSpPr>
        <p:spPr/>
        <p:txBody>
          <a:bodyPr/>
          <a:lstStyle/>
          <a:p>
            <a:r>
              <a:rPr lang="en-CA" dirty="0"/>
              <a:t>___________ – proteins that suppress </a:t>
            </a:r>
            <a:r>
              <a:rPr lang="en-CA" b="1" i="1" dirty="0"/>
              <a:t>transcription</a:t>
            </a:r>
            <a:r>
              <a:rPr lang="en-CA" dirty="0"/>
              <a:t> of a gene in response to an external stimulus.</a:t>
            </a:r>
          </a:p>
          <a:p>
            <a:endParaRPr lang="en-CA" dirty="0"/>
          </a:p>
          <a:p>
            <a:r>
              <a:rPr lang="en-CA" dirty="0"/>
              <a:t>___________ – proteins that increases </a:t>
            </a:r>
            <a:r>
              <a:rPr lang="en-CA" b="1" i="1" dirty="0"/>
              <a:t>transcription</a:t>
            </a:r>
            <a:r>
              <a:rPr lang="en-CA" dirty="0"/>
              <a:t> of a gene in response to an external stimulus.</a:t>
            </a:r>
          </a:p>
          <a:p>
            <a:endParaRPr lang="en-CA" dirty="0"/>
          </a:p>
          <a:p>
            <a:r>
              <a:rPr lang="en-CA" dirty="0"/>
              <a:t>___________ – activate or repress </a:t>
            </a:r>
            <a:r>
              <a:rPr lang="en-CA" b="1" i="1" dirty="0"/>
              <a:t>transcription</a:t>
            </a:r>
            <a:r>
              <a:rPr lang="en-CA" dirty="0"/>
              <a:t> depending on needs of cell and availability of the substrate.</a:t>
            </a:r>
          </a:p>
          <a:p>
            <a:endParaRPr lang="en-CA" dirty="0"/>
          </a:p>
        </p:txBody>
      </p:sp>
    </p:spTree>
    <p:extLst>
      <p:ext uri="{BB962C8B-B14F-4D97-AF65-F5344CB8AC3E}">
        <p14:creationId xmlns:p14="http://schemas.microsoft.com/office/powerpoint/2010/main" val="3594574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Genetic Expression</a:t>
            </a:r>
          </a:p>
        </p:txBody>
      </p:sp>
      <p:sp>
        <p:nvSpPr>
          <p:cNvPr id="3" name="Content Placeholder 2"/>
          <p:cNvSpPr>
            <a:spLocks noGrp="1"/>
          </p:cNvSpPr>
          <p:nvPr>
            <p:ph idx="1"/>
          </p:nvPr>
        </p:nvSpPr>
        <p:spPr/>
        <p:txBody>
          <a:bodyPr/>
          <a:lstStyle/>
          <a:p>
            <a:r>
              <a:rPr lang="en-CA" dirty="0"/>
              <a:t>Repressors – proteins that suppress </a:t>
            </a:r>
            <a:r>
              <a:rPr lang="en-CA" b="1" i="1" dirty="0"/>
              <a:t>transcription</a:t>
            </a:r>
            <a:r>
              <a:rPr lang="en-CA" dirty="0"/>
              <a:t> of a gene in response to an external stimulus.</a:t>
            </a:r>
          </a:p>
          <a:p>
            <a:endParaRPr lang="en-CA" dirty="0"/>
          </a:p>
          <a:p>
            <a:r>
              <a:rPr lang="en-CA" dirty="0"/>
              <a:t>Activators – proteins that increases </a:t>
            </a:r>
            <a:r>
              <a:rPr lang="en-CA" b="1" i="1" dirty="0"/>
              <a:t>transcription</a:t>
            </a:r>
            <a:r>
              <a:rPr lang="en-CA" dirty="0"/>
              <a:t> of a gene in response to an external stimulus.</a:t>
            </a:r>
          </a:p>
          <a:p>
            <a:endParaRPr lang="en-CA" dirty="0"/>
          </a:p>
          <a:p>
            <a:r>
              <a:rPr lang="en-CA" dirty="0"/>
              <a:t>Inducers – activate or repress </a:t>
            </a:r>
            <a:r>
              <a:rPr lang="en-CA" b="1" i="1" dirty="0"/>
              <a:t>transcription</a:t>
            </a:r>
            <a:r>
              <a:rPr lang="en-CA" dirty="0"/>
              <a:t> depending on needs of cell and availability of the substrate.</a:t>
            </a:r>
          </a:p>
          <a:p>
            <a:endParaRPr lang="en-CA" dirty="0"/>
          </a:p>
        </p:txBody>
      </p:sp>
    </p:spTree>
    <p:extLst>
      <p:ext uri="{BB962C8B-B14F-4D97-AF65-F5344CB8AC3E}">
        <p14:creationId xmlns:p14="http://schemas.microsoft.com/office/powerpoint/2010/main" val="3075475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Epigenetics – Altering of Genetic Material</a:t>
            </a:r>
          </a:p>
        </p:txBody>
      </p:sp>
      <p:sp>
        <p:nvSpPr>
          <p:cNvPr id="3" name="Content Placeholder 2"/>
          <p:cNvSpPr>
            <a:spLocks noGrp="1"/>
          </p:cNvSpPr>
          <p:nvPr>
            <p:ph idx="1"/>
          </p:nvPr>
        </p:nvSpPr>
        <p:spPr>
          <a:xfrm>
            <a:off x="0" y="1484026"/>
            <a:ext cx="12192000" cy="5373973"/>
          </a:xfrm>
        </p:spPr>
        <p:txBody>
          <a:bodyPr>
            <a:normAutofit/>
          </a:bodyPr>
          <a:lstStyle/>
          <a:p>
            <a:r>
              <a:rPr lang="en-US" dirty="0"/>
              <a:t>“Epigenetics is the reason why a skin cell looks different from a brain cell or a muscle cell. All three cells contain the same DNA, but their genes are expressed differently (turned "on" or "off"), which creates the different cell types.” </a:t>
            </a:r>
            <a:r>
              <a:rPr lang="en-US" dirty="0">
                <a:hlinkClick r:id="rId2"/>
              </a:rPr>
              <a:t>LiveScience</a:t>
            </a:r>
            <a:endParaRPr lang="en-US" dirty="0"/>
          </a:p>
          <a:p>
            <a:pPr marL="0" indent="0">
              <a:buNone/>
            </a:pPr>
            <a:endParaRPr lang="en-US" dirty="0"/>
          </a:p>
          <a:p>
            <a:pPr marL="0" indent="0">
              <a:buNone/>
            </a:pPr>
            <a:r>
              <a:rPr lang="en-US" dirty="0"/>
              <a:t>Modifications or adjustments are made all the time without changing our genes.</a:t>
            </a:r>
          </a:p>
          <a:p>
            <a:r>
              <a:rPr lang="en-CA" b="1" i="1" dirty="0"/>
              <a:t>______________</a:t>
            </a:r>
            <a:r>
              <a:rPr lang="en-CA" dirty="0"/>
              <a:t> through DNA Methylation. </a:t>
            </a:r>
          </a:p>
          <a:p>
            <a:pPr marL="0" indent="0">
              <a:buNone/>
            </a:pPr>
            <a:r>
              <a:rPr lang="en-CA" dirty="0"/>
              <a:t> </a:t>
            </a:r>
          </a:p>
          <a:p>
            <a:endParaRPr lang="en-CA" dirty="0"/>
          </a:p>
          <a:p>
            <a:r>
              <a:rPr lang="en-CA" dirty="0"/>
              <a:t> </a:t>
            </a:r>
            <a:r>
              <a:rPr lang="en-CA" b="1" dirty="0"/>
              <a:t>Histone modification </a:t>
            </a:r>
            <a:r>
              <a:rPr lang="en-CA" dirty="0"/>
              <a:t>–  </a:t>
            </a:r>
          </a:p>
          <a:p>
            <a:pPr marL="0" indent="0">
              <a:buNone/>
            </a:pPr>
            <a:endParaRPr lang="en-CA" dirty="0"/>
          </a:p>
          <a:p>
            <a:pPr marL="0" indent="0">
              <a:buNone/>
            </a:pPr>
            <a:endParaRPr lang="en-CA" dirty="0"/>
          </a:p>
        </p:txBody>
      </p:sp>
    </p:spTree>
    <p:extLst>
      <p:ext uri="{BB962C8B-B14F-4D97-AF65-F5344CB8AC3E}">
        <p14:creationId xmlns:p14="http://schemas.microsoft.com/office/powerpoint/2010/main" val="39982692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Epigenetics – Altering of Genetic Material</a:t>
            </a:r>
          </a:p>
        </p:txBody>
      </p:sp>
      <p:sp>
        <p:nvSpPr>
          <p:cNvPr id="3" name="Content Placeholder 2"/>
          <p:cNvSpPr>
            <a:spLocks noGrp="1"/>
          </p:cNvSpPr>
          <p:nvPr>
            <p:ph idx="1"/>
          </p:nvPr>
        </p:nvSpPr>
        <p:spPr>
          <a:xfrm>
            <a:off x="0" y="1499016"/>
            <a:ext cx="12192000" cy="5358983"/>
          </a:xfrm>
        </p:spPr>
        <p:txBody>
          <a:bodyPr>
            <a:normAutofit lnSpcReduction="10000"/>
          </a:bodyPr>
          <a:lstStyle/>
          <a:p>
            <a:r>
              <a:rPr lang="en-US" dirty="0"/>
              <a:t>“Epigenetics is the reason why a skin cell looks different from a brain cell or a muscle cell. All three cells contain the same DNA, but their genes are expressed differently (turned "on" or "off"), which creates the different cell types.” </a:t>
            </a:r>
            <a:r>
              <a:rPr lang="en-US" dirty="0">
                <a:hlinkClick r:id="rId2"/>
              </a:rPr>
              <a:t>LiveScience</a:t>
            </a:r>
            <a:endParaRPr lang="en-US" dirty="0"/>
          </a:p>
          <a:p>
            <a:pPr marL="0" indent="0">
              <a:buNone/>
            </a:pPr>
            <a:endParaRPr lang="en-US" dirty="0"/>
          </a:p>
          <a:p>
            <a:pPr marL="0" indent="0">
              <a:buNone/>
            </a:pPr>
            <a:r>
              <a:rPr lang="en-US" dirty="0"/>
              <a:t>Modifications or adjustments are made all the time without changing our genes.</a:t>
            </a:r>
          </a:p>
          <a:p>
            <a:r>
              <a:rPr lang="en-CA" b="1" i="1" dirty="0"/>
              <a:t>Capping</a:t>
            </a:r>
            <a:r>
              <a:rPr lang="en-CA" dirty="0"/>
              <a:t> through DNA Methylation. </a:t>
            </a:r>
          </a:p>
          <a:p>
            <a:pPr marL="0" indent="0">
              <a:buNone/>
            </a:pPr>
            <a:r>
              <a:rPr lang="en-CA" dirty="0"/>
              <a:t>Basically, a molecule (a methyl group), bonds with a particular location on the DNA effectively blocking it from being expressed (or read).</a:t>
            </a:r>
          </a:p>
          <a:p>
            <a:endParaRPr lang="en-CA" dirty="0"/>
          </a:p>
          <a:p>
            <a:r>
              <a:rPr lang="en-CA" dirty="0"/>
              <a:t> </a:t>
            </a:r>
            <a:r>
              <a:rPr lang="en-CA" b="1" dirty="0"/>
              <a:t>Histone modification </a:t>
            </a:r>
            <a:r>
              <a:rPr lang="en-CA" dirty="0"/>
              <a:t>– relaxes the bond between DNA and histone and allows that DNA to be read. </a:t>
            </a:r>
          </a:p>
        </p:txBody>
      </p:sp>
    </p:spTree>
    <p:extLst>
      <p:ext uri="{BB962C8B-B14F-4D97-AF65-F5344CB8AC3E}">
        <p14:creationId xmlns:p14="http://schemas.microsoft.com/office/powerpoint/2010/main" val="26812566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a:t>Epigenetics and Cancer</a:t>
            </a:r>
            <a:br>
              <a:rPr lang="en-CA" dirty="0"/>
            </a:br>
            <a:r>
              <a:rPr lang="en-CA" sz="2000" dirty="0">
                <a:solidFill>
                  <a:prstClr val="black"/>
                </a:solidFill>
              </a:rPr>
              <a:t>(we have </a:t>
            </a:r>
            <a:r>
              <a:rPr lang="en-CA" sz="2000" b="1" dirty="0">
                <a:solidFill>
                  <a:prstClr val="black"/>
                </a:solidFill>
              </a:rPr>
              <a:t>all</a:t>
            </a:r>
            <a:r>
              <a:rPr lang="en-CA" sz="2000" dirty="0">
                <a:solidFill>
                  <a:prstClr val="black"/>
                </a:solidFill>
              </a:rPr>
              <a:t> been affected by someone we know or a friend knows who has or had it).</a:t>
            </a:r>
            <a:endParaRPr lang="en-CA" dirty="0"/>
          </a:p>
        </p:txBody>
      </p:sp>
      <p:sp>
        <p:nvSpPr>
          <p:cNvPr id="3" name="Content Placeholder 2"/>
          <p:cNvSpPr>
            <a:spLocks noGrp="1"/>
          </p:cNvSpPr>
          <p:nvPr>
            <p:ph idx="1"/>
          </p:nvPr>
        </p:nvSpPr>
        <p:spPr>
          <a:xfrm>
            <a:off x="0" y="1325562"/>
            <a:ext cx="12192000" cy="5532437"/>
          </a:xfrm>
        </p:spPr>
        <p:txBody>
          <a:bodyPr>
            <a:normAutofit lnSpcReduction="10000"/>
          </a:bodyPr>
          <a:lstStyle/>
          <a:p>
            <a:r>
              <a:rPr lang="en-CA" dirty="0"/>
              <a:t>What is cancer?</a:t>
            </a:r>
          </a:p>
          <a:p>
            <a:endParaRPr lang="en-CA" dirty="0"/>
          </a:p>
          <a:p>
            <a:pPr marL="0" indent="0">
              <a:buNone/>
            </a:pPr>
            <a:endParaRPr lang="en-CA" dirty="0"/>
          </a:p>
          <a:p>
            <a:pPr marL="0" indent="0">
              <a:buNone/>
            </a:pPr>
            <a:endParaRPr lang="en-CA" dirty="0"/>
          </a:p>
          <a:p>
            <a:pPr marL="0" indent="0">
              <a:buNone/>
            </a:pPr>
            <a:endParaRPr lang="en-CA" dirty="0"/>
          </a:p>
          <a:p>
            <a:pPr marL="0" indent="0">
              <a:buNone/>
            </a:pPr>
            <a:endParaRPr lang="en-CA" dirty="0"/>
          </a:p>
          <a:p>
            <a:pPr marL="0" indent="0">
              <a:buNone/>
            </a:pPr>
            <a:endParaRPr lang="en-CA" dirty="0"/>
          </a:p>
          <a:p>
            <a:r>
              <a:rPr lang="en-CA" dirty="0"/>
              <a:t>Many environmental factors help contribute to the risk of cancer. However, when considering treatment then, we need to determine how to inhibit tumour growth by suppressing a “faulty” gene causing uncontrolled growth. Lots of groups that say “__________ helps cancer growth”, when in reality it helps lots of different types of cell growth.</a:t>
            </a:r>
          </a:p>
        </p:txBody>
      </p:sp>
    </p:spTree>
    <p:extLst>
      <p:ext uri="{BB962C8B-B14F-4D97-AF65-F5344CB8AC3E}">
        <p14:creationId xmlns:p14="http://schemas.microsoft.com/office/powerpoint/2010/main" val="3910270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a:t>Epigenetics and Cancer</a:t>
            </a:r>
            <a:br>
              <a:rPr lang="en-CA" dirty="0"/>
            </a:br>
            <a:r>
              <a:rPr lang="en-CA" sz="2000" dirty="0">
                <a:solidFill>
                  <a:prstClr val="black"/>
                </a:solidFill>
              </a:rPr>
              <a:t>(we have </a:t>
            </a:r>
            <a:r>
              <a:rPr lang="en-CA" sz="2000" b="1" dirty="0">
                <a:solidFill>
                  <a:prstClr val="black"/>
                </a:solidFill>
              </a:rPr>
              <a:t>all</a:t>
            </a:r>
            <a:r>
              <a:rPr lang="en-CA" sz="2000" dirty="0">
                <a:solidFill>
                  <a:prstClr val="black"/>
                </a:solidFill>
              </a:rPr>
              <a:t> been affected by someone we know or a friend knows who has or had it).</a:t>
            </a:r>
            <a:endParaRPr lang="en-CA" dirty="0"/>
          </a:p>
        </p:txBody>
      </p:sp>
      <p:sp>
        <p:nvSpPr>
          <p:cNvPr id="3" name="Content Placeholder 2"/>
          <p:cNvSpPr>
            <a:spLocks noGrp="1"/>
          </p:cNvSpPr>
          <p:nvPr>
            <p:ph idx="1"/>
          </p:nvPr>
        </p:nvSpPr>
        <p:spPr>
          <a:xfrm>
            <a:off x="0" y="1325562"/>
            <a:ext cx="12192000" cy="5532437"/>
          </a:xfrm>
        </p:spPr>
        <p:txBody>
          <a:bodyPr>
            <a:normAutofit fontScale="92500" lnSpcReduction="10000"/>
          </a:bodyPr>
          <a:lstStyle/>
          <a:p>
            <a:r>
              <a:rPr lang="en-CA" dirty="0"/>
              <a:t>What is cancer?</a:t>
            </a:r>
          </a:p>
          <a:p>
            <a:pPr marL="0" indent="0">
              <a:buNone/>
            </a:pPr>
            <a:r>
              <a:rPr lang="en-CA" b="1" dirty="0"/>
              <a:t>Cancer is an uncontrolled growth in cells. The stop codon could be altered (due to deletion or insertion). </a:t>
            </a:r>
          </a:p>
          <a:p>
            <a:pPr marL="0" indent="0">
              <a:buNone/>
            </a:pPr>
            <a:r>
              <a:rPr lang="en-CA" b="1" dirty="0"/>
              <a:t>When this change occurs in the DNA of a cell, but the cell keeps </a:t>
            </a:r>
            <a:r>
              <a:rPr lang="en-CA" b="1" i="1" dirty="0" err="1"/>
              <a:t>mitosing</a:t>
            </a:r>
            <a:r>
              <a:rPr lang="en-CA" b="1" dirty="0"/>
              <a:t>, this makes more of the cancer cell.</a:t>
            </a:r>
          </a:p>
          <a:p>
            <a:pPr marL="0" indent="0">
              <a:buNone/>
            </a:pPr>
            <a:r>
              <a:rPr lang="en-CA" b="1" dirty="0"/>
              <a:t>If that cancer cell enters the bloodstream (the tumour gets big enough and breaks off), that’s when it “metastasizes”.</a:t>
            </a:r>
          </a:p>
          <a:p>
            <a:pPr marL="0" indent="0">
              <a:buNone/>
            </a:pPr>
            <a:r>
              <a:rPr lang="en-CA" b="1" dirty="0"/>
              <a:t>When considering the implications of this however, it helps in our potential curing of cancer. Some substances damage cells </a:t>
            </a:r>
            <a:r>
              <a:rPr lang="en-CA" b="1" dirty="0">
                <a:sym typeface="Wingdings" panose="05000000000000000000" pitchFamily="2" charset="2"/>
              </a:rPr>
              <a:t> DNA. Some induce more growth!</a:t>
            </a:r>
            <a:endParaRPr lang="en-CA" b="1" dirty="0"/>
          </a:p>
          <a:p>
            <a:r>
              <a:rPr lang="en-CA" dirty="0"/>
              <a:t>Many environmental factors help contribute to the risk of cancer. However, when considering treatment then, we need to determine how to inhibit tumour growth by suppressing a “faulty” gene causing uncontrolled growth. Lots of groups that say “__________ helps cancer growth”, when in reality it helps lots of different types of cell growth.</a:t>
            </a:r>
          </a:p>
        </p:txBody>
      </p:sp>
    </p:spTree>
    <p:extLst>
      <p:ext uri="{BB962C8B-B14F-4D97-AF65-F5344CB8AC3E}">
        <p14:creationId xmlns:p14="http://schemas.microsoft.com/office/powerpoint/2010/main" val="3743561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Inquiry Questioning about Genetics</a:t>
            </a:r>
          </a:p>
        </p:txBody>
      </p:sp>
      <p:sp>
        <p:nvSpPr>
          <p:cNvPr id="3" name="Content Placeholder 2"/>
          <p:cNvSpPr>
            <a:spLocks noGrp="1"/>
          </p:cNvSpPr>
          <p:nvPr>
            <p:ph idx="1"/>
          </p:nvPr>
        </p:nvSpPr>
        <p:spPr>
          <a:xfrm>
            <a:off x="0" y="1825624"/>
            <a:ext cx="12191999" cy="5032375"/>
          </a:xfrm>
        </p:spPr>
        <p:txBody>
          <a:bodyPr>
            <a:normAutofit fontScale="92500" lnSpcReduction="10000"/>
          </a:bodyPr>
          <a:lstStyle/>
          <a:p>
            <a:pPr marL="0" indent="0">
              <a:buNone/>
            </a:pPr>
            <a:r>
              <a:rPr lang="en-CA" dirty="0"/>
              <a:t>Using your devices – try to answer </a:t>
            </a:r>
            <a:r>
              <a:rPr lang="en-CA" u="sng" dirty="0"/>
              <a:t>one</a:t>
            </a:r>
            <a:r>
              <a:rPr lang="en-CA" dirty="0"/>
              <a:t> of the following questions.</a:t>
            </a:r>
          </a:p>
          <a:p>
            <a:r>
              <a:rPr lang="en-CA" dirty="0"/>
              <a:t>People with orange/red hair normally have blue/green eyes?</a:t>
            </a:r>
          </a:p>
          <a:p>
            <a:r>
              <a:rPr lang="en-CA" dirty="0"/>
              <a:t>What genetic mutation led to __________ types of dog?</a:t>
            </a:r>
          </a:p>
          <a:p>
            <a:r>
              <a:rPr lang="en-CA" dirty="0"/>
              <a:t>Is there a genetic cause to ____________?</a:t>
            </a:r>
          </a:p>
          <a:p>
            <a:r>
              <a:rPr lang="en-CA" dirty="0"/>
              <a:t>Genetics and procedural memory (or innate behaviour) – does my dad pass me learned skills?</a:t>
            </a:r>
          </a:p>
          <a:p>
            <a:r>
              <a:rPr lang="en-CA" dirty="0"/>
              <a:t>Why does it seem like </a:t>
            </a:r>
            <a:r>
              <a:rPr lang="en-CA" b="1" dirty="0"/>
              <a:t>everything</a:t>
            </a:r>
            <a:r>
              <a:rPr lang="en-CA" dirty="0"/>
              <a:t> can cause cancer?</a:t>
            </a:r>
          </a:p>
          <a:p>
            <a:r>
              <a:rPr lang="en-CA" dirty="0"/>
              <a:t>Can marijuana </a:t>
            </a:r>
            <a:r>
              <a:rPr lang="en-CA" b="1" dirty="0"/>
              <a:t>cure </a:t>
            </a:r>
            <a:r>
              <a:rPr lang="en-CA" dirty="0"/>
              <a:t>cancer?</a:t>
            </a:r>
          </a:p>
          <a:p>
            <a:r>
              <a:rPr lang="en-CA" dirty="0"/>
              <a:t>Why does alcohol and smoking cause cancer?</a:t>
            </a:r>
          </a:p>
          <a:p>
            <a:r>
              <a:rPr lang="en-CA" dirty="0"/>
              <a:t>Can CRISPR cure Cancer?</a:t>
            </a:r>
          </a:p>
          <a:p>
            <a:r>
              <a:rPr lang="en-CA" dirty="0"/>
              <a:t>What are benign and malignant (tumours)</a:t>
            </a:r>
          </a:p>
          <a:p>
            <a:endParaRPr lang="en-CA" dirty="0"/>
          </a:p>
        </p:txBody>
      </p:sp>
    </p:spTree>
    <p:extLst>
      <p:ext uri="{BB962C8B-B14F-4D97-AF65-F5344CB8AC3E}">
        <p14:creationId xmlns:p14="http://schemas.microsoft.com/office/powerpoint/2010/main" val="3650716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Designer Babies (12) or </a:t>
            </a:r>
            <a:r>
              <a:rPr lang="en-CA" strike="sngStrike" dirty="0"/>
              <a:t>GMOs (4) </a:t>
            </a:r>
            <a:r>
              <a:rPr lang="en-CA" dirty="0"/>
              <a:t>– Bill Nye Netflix</a:t>
            </a:r>
          </a:p>
        </p:txBody>
      </p:sp>
      <p:sp>
        <p:nvSpPr>
          <p:cNvPr id="3" name="Content Placeholder 2"/>
          <p:cNvSpPr>
            <a:spLocks noGrp="1"/>
          </p:cNvSpPr>
          <p:nvPr>
            <p:ph idx="1"/>
          </p:nvPr>
        </p:nvSpPr>
        <p:spPr/>
        <p:txBody>
          <a:bodyPr/>
          <a:lstStyle/>
          <a:p>
            <a:r>
              <a:rPr lang="en-CA" dirty="0"/>
              <a:t>Critique these. I personally have grown to like Bill Nye a little bit less in recent years given his approach at times.</a:t>
            </a:r>
            <a:br>
              <a:rPr lang="en-CA" dirty="0"/>
            </a:br>
            <a:endParaRPr lang="en-CA" dirty="0"/>
          </a:p>
          <a:p>
            <a:r>
              <a:rPr lang="en-CA" dirty="0"/>
              <a:t>If you have a question, we can pause and discuss!</a:t>
            </a:r>
          </a:p>
          <a:p>
            <a:endParaRPr lang="en-CA" dirty="0"/>
          </a:p>
          <a:p>
            <a:r>
              <a:rPr lang="en-CA" dirty="0"/>
              <a:t>What are three points that stood out?</a:t>
            </a:r>
          </a:p>
          <a:p>
            <a:pPr marL="0" indent="0">
              <a:buNone/>
            </a:pPr>
            <a:endParaRPr lang="en-CA" dirty="0"/>
          </a:p>
        </p:txBody>
      </p:sp>
    </p:spTree>
    <p:extLst>
      <p:ext uri="{BB962C8B-B14F-4D97-AF65-F5344CB8AC3E}">
        <p14:creationId xmlns:p14="http://schemas.microsoft.com/office/powerpoint/2010/main" val="500534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Common Genetic Techniques</a:t>
            </a:r>
            <a:br>
              <a:rPr lang="en-CA" dirty="0"/>
            </a:br>
            <a:r>
              <a:rPr lang="en-CA" sz="1800" dirty="0"/>
              <a:t>Model or simulate common techniques (e.g., agarose gel electrophoresis, polymerase chain reaction, DNA sequencing and DNA fingerprinting) used by molecular geneticists. (S, K, A, STSE)</a:t>
            </a:r>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2033588"/>
            <a:ext cx="7164132" cy="3732212"/>
          </a:xfrm>
        </p:spPr>
      </p:pic>
      <p:sp>
        <p:nvSpPr>
          <p:cNvPr id="5" name="Content Placeholder 4"/>
          <p:cNvSpPr>
            <a:spLocks noGrp="1"/>
          </p:cNvSpPr>
          <p:nvPr>
            <p:ph sz="half" idx="2"/>
          </p:nvPr>
        </p:nvSpPr>
        <p:spPr>
          <a:xfrm>
            <a:off x="7010400" y="2244725"/>
            <a:ext cx="5181600" cy="4351338"/>
          </a:xfrm>
        </p:spPr>
        <p:txBody>
          <a:bodyPr>
            <a:normAutofit fontScale="92500" lnSpcReduction="10000"/>
          </a:bodyPr>
          <a:lstStyle/>
          <a:p>
            <a:r>
              <a:rPr lang="en-CA" dirty="0"/>
              <a:t>Our understanding of Genetics/DNA allows for technologies to analyze/adjust it.</a:t>
            </a:r>
            <a:endParaRPr lang="en-CA" dirty="0">
              <a:hlinkClick r:id="rId3"/>
            </a:endParaRPr>
          </a:p>
          <a:p>
            <a:r>
              <a:rPr lang="en-CA" dirty="0">
                <a:hlinkClick r:id="rId3"/>
              </a:rPr>
              <a:t>Polymerase chain reaction </a:t>
            </a:r>
            <a:r>
              <a:rPr lang="en-CA" dirty="0"/>
              <a:t>facilitates the replication of certain segments of DNA.</a:t>
            </a:r>
          </a:p>
          <a:p>
            <a:r>
              <a:rPr lang="en-CA" dirty="0">
                <a:hlinkClick r:id="rId4"/>
              </a:rPr>
              <a:t>DNA Fingerprinting (or Profiling)</a:t>
            </a:r>
            <a:endParaRPr lang="en-CA" dirty="0"/>
          </a:p>
          <a:p>
            <a:r>
              <a:rPr lang="en-CA" dirty="0">
                <a:hlinkClick r:id="rId5"/>
              </a:rPr>
              <a:t>Agarose Gel Electrophoresis </a:t>
            </a:r>
            <a:r>
              <a:rPr lang="en-CA" dirty="0"/>
              <a:t>(use of a medium and electricity separate molecules based on size – DNA is a molecule, can separate it).</a:t>
            </a:r>
          </a:p>
        </p:txBody>
      </p:sp>
    </p:spTree>
    <p:extLst>
      <p:ext uri="{BB962C8B-B14F-4D97-AF65-F5344CB8AC3E}">
        <p14:creationId xmlns:p14="http://schemas.microsoft.com/office/powerpoint/2010/main" val="33815017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Virtual Lab – Agarose Gel Electrophoresis </a:t>
            </a:r>
          </a:p>
        </p:txBody>
      </p:sp>
      <p:sp>
        <p:nvSpPr>
          <p:cNvPr id="3" name="Content Placeholder 2"/>
          <p:cNvSpPr>
            <a:spLocks noGrp="1"/>
          </p:cNvSpPr>
          <p:nvPr>
            <p:ph sz="half" idx="1"/>
          </p:nvPr>
        </p:nvSpPr>
        <p:spPr/>
        <p:txBody>
          <a:bodyPr/>
          <a:lstStyle/>
          <a:p>
            <a:r>
              <a:rPr lang="en-CA" dirty="0">
                <a:hlinkClick r:id="rId2"/>
              </a:rPr>
              <a:t>http://learn.genetics.utah.edu/content/labs/gel/</a:t>
            </a:r>
            <a:r>
              <a:rPr lang="en-CA" dirty="0"/>
              <a:t> </a:t>
            </a:r>
          </a:p>
          <a:p>
            <a:pPr marL="0" indent="0">
              <a:buNone/>
            </a:pPr>
            <a:r>
              <a:rPr lang="en-CA" b="1" u="sng" dirty="0"/>
              <a:t>Pre-Lab Questions</a:t>
            </a:r>
          </a:p>
          <a:p>
            <a:r>
              <a:rPr lang="en-CA" dirty="0"/>
              <a:t>How is the DNA moved through the gel? How does this connect to our basic understandings of chemistry?</a:t>
            </a:r>
          </a:p>
          <a:p>
            <a:r>
              <a:rPr lang="en-CA" dirty="0"/>
              <a:t>Which strands make it further through the gel, why might this be?</a:t>
            </a:r>
          </a:p>
        </p:txBody>
      </p:sp>
      <p:sp>
        <p:nvSpPr>
          <p:cNvPr id="4" name="Content Placeholder 3"/>
          <p:cNvSpPr>
            <a:spLocks noGrp="1"/>
          </p:cNvSpPr>
          <p:nvPr>
            <p:ph sz="half" idx="2"/>
          </p:nvPr>
        </p:nvSpPr>
        <p:spPr/>
        <p:txBody>
          <a:bodyPr/>
          <a:lstStyle/>
          <a:p>
            <a:pPr marL="0" indent="0">
              <a:buNone/>
            </a:pPr>
            <a:r>
              <a:rPr lang="en-CA" b="1" u="sng" dirty="0"/>
              <a:t>Lab Questions</a:t>
            </a:r>
          </a:p>
          <a:p>
            <a:r>
              <a:rPr lang="en-CA" dirty="0"/>
              <a:t> In 5 points – outline the process to sample the DNA (what do you need, what do you do with the materials)?</a:t>
            </a:r>
          </a:p>
          <a:p>
            <a:endParaRPr lang="en-CA" dirty="0"/>
          </a:p>
          <a:p>
            <a:pPr marL="0" indent="0">
              <a:buNone/>
            </a:pPr>
            <a:r>
              <a:rPr lang="en-CA" b="1" u="sng" dirty="0"/>
              <a:t>Post-Lab</a:t>
            </a:r>
          </a:p>
          <a:p>
            <a:pPr marL="0" indent="0">
              <a:buNone/>
            </a:pPr>
            <a:r>
              <a:rPr lang="en-CA" dirty="0"/>
              <a:t>What are some applications of this technology?</a:t>
            </a:r>
          </a:p>
        </p:txBody>
      </p:sp>
    </p:spTree>
    <p:extLst>
      <p:ext uri="{BB962C8B-B14F-4D97-AF65-F5344CB8AC3E}">
        <p14:creationId xmlns:p14="http://schemas.microsoft.com/office/powerpoint/2010/main" val="14080123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Virtual Lab – Agarose Gel Electrophoresis </a:t>
            </a:r>
          </a:p>
        </p:txBody>
      </p:sp>
      <p:sp>
        <p:nvSpPr>
          <p:cNvPr id="3" name="Content Placeholder 2"/>
          <p:cNvSpPr>
            <a:spLocks noGrp="1"/>
          </p:cNvSpPr>
          <p:nvPr>
            <p:ph sz="half" idx="1"/>
          </p:nvPr>
        </p:nvSpPr>
        <p:spPr/>
        <p:txBody>
          <a:bodyPr/>
          <a:lstStyle/>
          <a:p>
            <a:r>
              <a:rPr lang="en-CA" dirty="0">
                <a:hlinkClick r:id="rId2"/>
              </a:rPr>
              <a:t>http://learn.genetics.utah.edu/content/labs/gel/</a:t>
            </a:r>
            <a:r>
              <a:rPr lang="en-CA" dirty="0"/>
              <a:t> </a:t>
            </a:r>
          </a:p>
          <a:p>
            <a:pPr marL="0" indent="0">
              <a:buNone/>
            </a:pPr>
            <a:r>
              <a:rPr lang="en-CA" b="1" u="sng" dirty="0"/>
              <a:t>Pre-Lab Questions</a:t>
            </a:r>
          </a:p>
          <a:p>
            <a:r>
              <a:rPr lang="en-CA" dirty="0"/>
              <a:t>How is the DNA moved through the gel? How does this connect to our basic understandings of chemistry?</a:t>
            </a:r>
          </a:p>
          <a:p>
            <a:r>
              <a:rPr lang="en-CA" dirty="0"/>
              <a:t>Which strands make it further through the gel, why might this be?</a:t>
            </a:r>
          </a:p>
        </p:txBody>
      </p:sp>
      <p:sp>
        <p:nvSpPr>
          <p:cNvPr id="4" name="Content Placeholder 3"/>
          <p:cNvSpPr>
            <a:spLocks noGrp="1"/>
          </p:cNvSpPr>
          <p:nvPr>
            <p:ph sz="half" idx="2"/>
          </p:nvPr>
        </p:nvSpPr>
        <p:spPr/>
        <p:txBody>
          <a:bodyPr/>
          <a:lstStyle/>
          <a:p>
            <a:pPr marL="0" indent="0">
              <a:buNone/>
            </a:pPr>
            <a:r>
              <a:rPr lang="en-CA" b="1" u="sng" dirty="0"/>
              <a:t>Lab Questions</a:t>
            </a:r>
          </a:p>
          <a:p>
            <a:r>
              <a:rPr lang="en-CA" dirty="0"/>
              <a:t> In 5 points – outline the process to sample the DNA (what do you need, what do you do with the materials)?</a:t>
            </a:r>
          </a:p>
          <a:p>
            <a:endParaRPr lang="en-CA" dirty="0"/>
          </a:p>
          <a:p>
            <a:pPr marL="0" indent="0">
              <a:buNone/>
            </a:pPr>
            <a:r>
              <a:rPr lang="en-CA" b="1" u="sng" dirty="0"/>
              <a:t>Post-Lab</a:t>
            </a:r>
          </a:p>
          <a:p>
            <a:pPr marL="0" indent="0">
              <a:buNone/>
            </a:pPr>
            <a:r>
              <a:rPr lang="en-CA" dirty="0"/>
              <a:t>What are some applications of this technology?</a:t>
            </a:r>
          </a:p>
        </p:txBody>
      </p:sp>
    </p:spTree>
    <p:extLst>
      <p:ext uri="{BB962C8B-B14F-4D97-AF65-F5344CB8AC3E}">
        <p14:creationId xmlns:p14="http://schemas.microsoft.com/office/powerpoint/2010/main" val="2450091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1381</TotalTime>
  <Words>3571</Words>
  <Application>Microsoft Office PowerPoint</Application>
  <PresentationFormat>Widescreen</PresentationFormat>
  <Paragraphs>369</Paragraphs>
  <Slides>55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Calibri Light</vt:lpstr>
      <vt:lpstr>Tahoma</vt:lpstr>
      <vt:lpstr>Office Theme</vt:lpstr>
      <vt:lpstr>Genetics and Biotechnology</vt:lpstr>
      <vt:lpstr>Discovery of DNA Appreciate how the discovery of the DNA molecule as the chemical basis of inheritance has fundamentally transformed the field of biology. (A, STSE)  Research the nature of the predominant scientific culture when scientists such as Erwin Chargaff, Rosalind Franklin, Maurice Wilkins, James Watson and Francis Crick were investigating the chemical basis of inheritance. (A, STSE, S)</vt:lpstr>
      <vt:lpstr>Discovery of DNA Appreciate how the discovery of the DNA molecule as the chemical basis of inheritance has fundamentally transformed the field of biology. (A, STSE)  Research the nature of the predominant scientific culture when scientists such as Erwin Chargaff, Rosalind Franklin, Maurice Wilkins, James Watson and Francis Crick were investigating the chemical basis of inheritance. (A, STSE, S)</vt:lpstr>
      <vt:lpstr>Discovery of DNA Appreciate how the discovery of the DNA molecule as the chemical basis of inheritance has fundamentally transformed the field of biology. (A, STSE)  Research the nature of the predominant scientific culture when scientists such as Erwin Chargaff, Rosalind Franklin, Maurice Wilkins, James Watson and Francis Crick were investigating the chemical basis of inheritance. (A, STSE, S)</vt:lpstr>
      <vt:lpstr>Discovery of DNA Appreciate how the discovery of the DNA molecule as the chemical basis of inheritance has fundamentally transformed the field of biology. (A, STSE)  Research the nature of the predominant scientific culture when scientists such as Erwin Chargaff, Rosalind Franklin, Maurice Wilkins, James Watson and Francis Crick were investigating the chemical basis of inheritance. (A, STSE, S)</vt:lpstr>
      <vt:lpstr>Discovery of DNA Appreciate how the discovery of the DNA molecule as the chemical basis of inheritance has fundamentally transformed the field of biology. (A, STSE)  Research the nature of the predominant scientific culture when scientists such as Erwin Chargaff, Rosalind Franklin, Maurice Wilkins, James Watson and Francis Crick were investigating the chemical basis of inheritance. (A, STSE, S)</vt:lpstr>
      <vt:lpstr>Discovery of DNA Appreciate how the discovery of the DNA molecule as the chemical basis of inheritance has fundamentally transformed the field of biology. (A, STSE)  Research the nature of the predominant scientific culture when scientists such as Erwin Chargaff, Rosalind Franklin, Maurice Wilkins, James Watson and Francis Crick were investigating the chemical basis of inheritance. (A, STSE, S)</vt:lpstr>
      <vt:lpstr>Why do I want to emphasize this, personally?</vt:lpstr>
      <vt:lpstr>Why do I want to emphasize this, personally?</vt:lpstr>
      <vt:lpstr>PowerPoint Presentation</vt:lpstr>
      <vt:lpstr>PowerPoint Presentation</vt:lpstr>
      <vt:lpstr>DNA</vt:lpstr>
      <vt:lpstr>DNA</vt:lpstr>
      <vt:lpstr>Importance of DNA (shape)</vt:lpstr>
      <vt:lpstr>Importance of DNA (shape)</vt:lpstr>
      <vt:lpstr>DNA is a molecule!</vt:lpstr>
      <vt:lpstr>DNA is a molecule!</vt:lpstr>
      <vt:lpstr>How do drugs work?</vt:lpstr>
      <vt:lpstr>How do drugs work?</vt:lpstr>
      <vt:lpstr>DNA Replication and Protein Synthesis Model molecular genetic processes of DNA replication and protein synthesis (i.e., transcription and translation), including the roles of DNA, mRNA, tRNA and rRNA. (K, S)   </vt:lpstr>
      <vt:lpstr>DNA Replication and Protein Synthesis Model molecular genetic processes of DNA replication and protein synthesis (i.e., transcription and translation), including the roles of DNA, mRNA, tRNA and rRNA. (K, S)   </vt:lpstr>
      <vt:lpstr>DNA Replication vs Protein Synthesis</vt:lpstr>
      <vt:lpstr>DNA Replication vs Protein Synthesis</vt:lpstr>
      <vt:lpstr>Transcription</vt:lpstr>
      <vt:lpstr>Transcription</vt:lpstr>
      <vt:lpstr>Translation</vt:lpstr>
      <vt:lpstr>Translation</vt:lpstr>
      <vt:lpstr>PowerPoint Presentation</vt:lpstr>
      <vt:lpstr>Protein Sequencing Practice</vt:lpstr>
      <vt:lpstr>Different types of codons</vt:lpstr>
      <vt:lpstr>DNA Proofreading and Repair Discuss the value of DNA proofreading and repair and its role in preventing genetic mutations. (K)</vt:lpstr>
      <vt:lpstr>What happens if these mistakes are missed?</vt:lpstr>
      <vt:lpstr>What happens if these mistakes are missed?</vt:lpstr>
      <vt:lpstr>Genetic Abnormalities Recognize how various types of gene mutations (e.g., deletion, insertion, point and frameshift) may lead to genetic disorders. (K)</vt:lpstr>
      <vt:lpstr>Genetic Abnormalities Recognize how various types of gene mutations (e.g., deletion, insertion, point and frameshift) may lead to genetic disorders. (K)</vt:lpstr>
      <vt:lpstr>Meiosis and Crossing Over</vt:lpstr>
      <vt:lpstr>Meiosis and Crossing Over</vt:lpstr>
      <vt:lpstr>Karyotypes</vt:lpstr>
      <vt:lpstr>Karyotypes</vt:lpstr>
      <vt:lpstr>PowerPoint Presentation</vt:lpstr>
      <vt:lpstr>Mutations Assess the role of genetic mutation in the process of evolution. (K)</vt:lpstr>
      <vt:lpstr>Mutations Assess the role of genetic mutation in the process of evolution. (K)</vt:lpstr>
      <vt:lpstr>Genetic Expression</vt:lpstr>
      <vt:lpstr>Genetic Expression</vt:lpstr>
      <vt:lpstr>Genetic Expression</vt:lpstr>
      <vt:lpstr>Genetic Expression</vt:lpstr>
      <vt:lpstr>Epigenetics – Altering of Genetic Material</vt:lpstr>
      <vt:lpstr>Epigenetics – Altering of Genetic Material</vt:lpstr>
      <vt:lpstr>Epigenetics and Cancer (we have all been affected by someone we know or a friend knows who has or had it).</vt:lpstr>
      <vt:lpstr>Epigenetics and Cancer (we have all been affected by someone we know or a friend knows who has or had it).</vt:lpstr>
      <vt:lpstr>Inquiry Questioning about Genetics</vt:lpstr>
      <vt:lpstr>Designer Babies (12) or GMOs (4) – Bill Nye Netflix</vt:lpstr>
      <vt:lpstr>Common Genetic Techniques Model or simulate common techniques (e.g., agarose gel electrophoresis, polymerase chain reaction, DNA sequencing and DNA fingerprinting) used by molecular geneticists. (S, K, A, STSE)</vt:lpstr>
      <vt:lpstr>Virtual Lab – Agarose Gel Electrophoresis </vt:lpstr>
      <vt:lpstr>Virtual Lab – Agarose Gel Electrophoresis </vt:lpstr>
    </vt:vector>
  </TitlesOfParts>
  <Company>Prairie South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 and Biotechnology</dc:title>
  <dc:creator>Petlak, Logan</dc:creator>
  <cp:lastModifiedBy>Petlak, Logan</cp:lastModifiedBy>
  <cp:revision>61</cp:revision>
  <cp:lastPrinted>2019-05-27T15:31:31Z</cp:lastPrinted>
  <dcterms:created xsi:type="dcterms:W3CDTF">2017-12-14T19:42:02Z</dcterms:created>
  <dcterms:modified xsi:type="dcterms:W3CDTF">2019-05-27T15:31:56Z</dcterms:modified>
</cp:coreProperties>
</file>