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4"/>
  </p:handoutMasterIdLst>
  <p:sldIdLst>
    <p:sldId id="256" r:id="rId2"/>
    <p:sldId id="257" r:id="rId3"/>
    <p:sldId id="278" r:id="rId4"/>
    <p:sldId id="258" r:id="rId5"/>
    <p:sldId id="259" r:id="rId6"/>
    <p:sldId id="277" r:id="rId7"/>
    <p:sldId id="260" r:id="rId8"/>
    <p:sldId id="279" r:id="rId9"/>
    <p:sldId id="261" r:id="rId10"/>
    <p:sldId id="263" r:id="rId11"/>
    <p:sldId id="264" r:id="rId12"/>
    <p:sldId id="262" r:id="rId13"/>
    <p:sldId id="265" r:id="rId14"/>
    <p:sldId id="266" r:id="rId15"/>
    <p:sldId id="267" r:id="rId16"/>
    <p:sldId id="269" r:id="rId17"/>
    <p:sldId id="272" r:id="rId18"/>
    <p:sldId id="271" r:id="rId19"/>
    <p:sldId id="270" r:id="rId20"/>
    <p:sldId id="273" r:id="rId21"/>
    <p:sldId id="275" r:id="rId22"/>
    <p:sldId id="276"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53F3FA2-7399-4B09-ABFD-E7954473E064}">
          <p14:sldIdLst>
            <p14:sldId id="256"/>
          </p14:sldIdLst>
        </p14:section>
        <p14:section name="Resources" id="{CCAE92AE-C781-403A-A7D0-CD54DFE3BD10}">
          <p14:sldIdLst>
            <p14:sldId id="257"/>
            <p14:sldId id="278"/>
            <p14:sldId id="258"/>
            <p14:sldId id="259"/>
            <p14:sldId id="277"/>
          </p14:sldIdLst>
        </p14:section>
        <p14:section name="Health and Well-Being" id="{078D7721-5DC1-4980-A9A3-02708F143A43}">
          <p14:sldIdLst>
            <p14:sldId id="260"/>
            <p14:sldId id="279"/>
            <p14:sldId id="261"/>
            <p14:sldId id="263"/>
            <p14:sldId id="264"/>
            <p14:sldId id="262"/>
            <p14:sldId id="265"/>
            <p14:sldId id="266"/>
            <p14:sldId id="267"/>
            <p14:sldId id="269"/>
            <p14:sldId id="272"/>
            <p14:sldId id="271"/>
            <p14:sldId id="270"/>
            <p14:sldId id="273"/>
            <p14:sldId id="275"/>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8743" autoAdjust="0"/>
    <p:restoredTop sz="94660"/>
  </p:normalViewPr>
  <p:slideViewPr>
    <p:cSldViewPr snapToGrid="0">
      <p:cViewPr varScale="1">
        <p:scale>
          <a:sx n="69" d="100"/>
          <a:sy n="69" d="100"/>
        </p:scale>
        <p:origin x="24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D039E35-3AF2-4BFB-A609-5EF9A8E16B1B}" type="datetimeFigureOut">
              <a:rPr lang="en-CA" smtClean="0"/>
              <a:t>4/08/19</a:t>
            </a:fld>
            <a:endParaRPr lang="en-CA"/>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8C970BD0-1208-4092-A2AC-93208BAE315B}" type="slidenum">
              <a:rPr lang="en-CA" smtClean="0"/>
              <a:t>‹#›</a:t>
            </a:fld>
            <a:endParaRPr lang="en-CA"/>
          </a:p>
        </p:txBody>
      </p:sp>
    </p:spTree>
    <p:extLst>
      <p:ext uri="{BB962C8B-B14F-4D97-AF65-F5344CB8AC3E}">
        <p14:creationId xmlns:p14="http://schemas.microsoft.com/office/powerpoint/2010/main" val="27140179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28A77708-FB6C-4C21-A62F-6EA76B6BDC63}" type="datetimeFigureOut">
              <a:rPr lang="en-CA" smtClean="0"/>
              <a:t>4/08/19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2969713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8A77708-FB6C-4C21-A62F-6EA76B6BDC63}" type="datetimeFigureOut">
              <a:rPr lang="en-CA" smtClean="0"/>
              <a:t>4/08/19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2986881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A77708-FB6C-4C21-A62F-6EA76B6BDC63}" type="datetimeFigureOut">
              <a:rPr lang="en-CA" smtClean="0"/>
              <a:t>4/08/19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3411226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28A77708-FB6C-4C21-A62F-6EA76B6BDC63}" type="datetimeFigureOut">
              <a:rPr lang="en-CA" smtClean="0"/>
              <a:t>4/08/19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178017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28A77708-FB6C-4C21-A62F-6EA76B6BDC63}" type="datetimeFigureOut">
              <a:rPr lang="en-CA" smtClean="0"/>
              <a:t>4/08/19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3437454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28A77708-FB6C-4C21-A62F-6EA76B6BDC63}" type="datetimeFigureOut">
              <a:rPr lang="en-CA" smtClean="0"/>
              <a:t>4/08/19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1349080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77708-FB6C-4C21-A62F-6EA76B6BDC63}" type="datetimeFigureOut">
              <a:rPr lang="en-CA" smtClean="0"/>
              <a:t>4/08/19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1429215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A77708-FB6C-4C21-A62F-6EA76B6BDC63}" type="datetimeFigureOut">
              <a:rPr lang="en-CA" smtClean="0"/>
              <a:t>4/08/19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1514468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A77708-FB6C-4C21-A62F-6EA76B6BDC63}" type="datetimeFigureOut">
              <a:rPr lang="en-CA" smtClean="0"/>
              <a:t>4/08/19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332455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8A77708-FB6C-4C21-A62F-6EA76B6BDC63}" type="datetimeFigureOut">
              <a:rPr lang="en-CA" smtClean="0"/>
              <a:t>4/08/19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3706153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8A77708-FB6C-4C21-A62F-6EA76B6BDC63}" type="datetimeFigureOut">
              <a:rPr lang="en-CA" smtClean="0"/>
              <a:t>4/08/19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E50BF61-0DEF-4DD8-A606-A3D1505DD265}" type="slidenum">
              <a:rPr lang="en-CA" smtClean="0"/>
              <a:t>‹#›</a:t>
            </a:fld>
            <a:endParaRPr lang="en-CA"/>
          </a:p>
        </p:txBody>
      </p:sp>
    </p:spTree>
    <p:extLst>
      <p:ext uri="{BB962C8B-B14F-4D97-AF65-F5344CB8AC3E}">
        <p14:creationId xmlns:p14="http://schemas.microsoft.com/office/powerpoint/2010/main" val="2564141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A77708-FB6C-4C21-A62F-6EA76B6BDC63}" type="datetimeFigureOut">
              <a:rPr lang="en-CA" smtClean="0"/>
              <a:t>4/08/19</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50BF61-0DEF-4DD8-A606-A3D1505DD265}" type="slidenum">
              <a:rPr lang="en-CA" smtClean="0"/>
              <a:t>‹#›</a:t>
            </a:fld>
            <a:endParaRPr lang="en-CA"/>
          </a:p>
        </p:txBody>
      </p:sp>
    </p:spTree>
    <p:extLst>
      <p:ext uri="{BB962C8B-B14F-4D97-AF65-F5344CB8AC3E}">
        <p14:creationId xmlns:p14="http://schemas.microsoft.com/office/powerpoint/2010/main" val="106626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transsask.ca/wp-content/uploads/2019/02/Saskatchewan-Medical-Transition-Guide-Final-Draft-1.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rainbowyouth.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moosejawpride.ca/" TargetMode="External"/><Relationship Id="rId2" Type="http://schemas.openxmlformats.org/officeDocument/2006/relationships/hyperlink" Target="https://www.outsaskatoon.ca/" TargetMode="External"/><Relationship Id="rId1" Type="http://schemas.openxmlformats.org/officeDocument/2006/relationships/slideLayout" Target="../slideLayouts/slideLayout2.xml"/><Relationship Id="rId5" Type="http://schemas.openxmlformats.org/officeDocument/2006/relationships/hyperlink" Target="http://www.transsask.ca/" TargetMode="External"/><Relationship Id="rId4" Type="http://schemas.openxmlformats.org/officeDocument/2006/relationships/hyperlink" Target="https://education.usask.ca/fyrefly/"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edu.gov.on.ca/eng/curriculum/secondary/health9to12.pdf" TargetMode="External"/><Relationship Id="rId7" Type="http://schemas.openxmlformats.org/officeDocument/2006/relationships/hyperlink" Target="http://www.wpath.org/" TargetMode="External"/><Relationship Id="rId2" Type="http://schemas.openxmlformats.org/officeDocument/2006/relationships/hyperlink" Target="http://www.ohtn.on.ca/Pages/Knowledge-Exchange/Rapid-Responses/Documents/RR79.pdf" TargetMode="External"/><Relationship Id="rId1" Type="http://schemas.openxmlformats.org/officeDocument/2006/relationships/slideLayout" Target="../slideLayouts/slideLayout2.xml"/><Relationship Id="rId6" Type="http://schemas.openxmlformats.org/officeDocument/2006/relationships/hyperlink" Target="https://www.translifeline.org/" TargetMode="External"/><Relationship Id="rId5" Type="http://schemas.openxmlformats.org/officeDocument/2006/relationships/hyperlink" Target="http://www.thelancet.com/series/transgender-health" TargetMode="External"/><Relationship Id="rId4" Type="http://schemas.openxmlformats.org/officeDocument/2006/relationships/hyperlink" Target="http://teenhealthsource.com/topics/giso/"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tinder.com/"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tinder.com/"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video" Target="https://www.youtube.com/embed/TMfStd3v330" TargetMode="External"/><Relationship Id="rId4" Type="http://schemas.openxmlformats.org/officeDocument/2006/relationships/hyperlink" Target="https://www.youtube.com/watch?v=oQbei5JGiT8"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video" Target="https://www.youtube.com/embed/TMfStd3v330" TargetMode="External"/><Relationship Id="rId4" Type="http://schemas.openxmlformats.org/officeDocument/2006/relationships/hyperlink" Target="https://www.youtube.com/watch?v=oQbei5JGiT8"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LGBTQ2+ Health</a:t>
            </a:r>
          </a:p>
        </p:txBody>
      </p:sp>
      <p:sp>
        <p:nvSpPr>
          <p:cNvPr id="3" name="Subtitle 2"/>
          <p:cNvSpPr>
            <a:spLocks noGrp="1"/>
          </p:cNvSpPr>
          <p:nvPr>
            <p:ph type="subTitle" idx="1"/>
          </p:nvPr>
        </p:nvSpPr>
        <p:spPr/>
        <p:txBody>
          <a:bodyPr>
            <a:normAutofit lnSpcReduction="10000"/>
          </a:bodyPr>
          <a:lstStyle/>
          <a:p>
            <a:r>
              <a:rPr lang="en-US" dirty="0"/>
              <a:t>GSD20.4 - I can make informed decisions for my sexual health and wellbeing and identify resources to help myself and others who are GSD individuals.</a:t>
            </a:r>
            <a:br>
              <a:rPr lang="en-US" dirty="0"/>
            </a:br>
            <a:r>
              <a:rPr lang="en-US" dirty="0"/>
              <a:t>GSD20.3- I can identify factors that affect the health of GSD individuals and explain consequences on their health.</a:t>
            </a:r>
            <a:endParaRPr lang="en-CA" dirty="0"/>
          </a:p>
        </p:txBody>
      </p:sp>
    </p:spTree>
    <p:extLst>
      <p:ext uri="{BB962C8B-B14F-4D97-AF65-F5344CB8AC3E}">
        <p14:creationId xmlns:p14="http://schemas.microsoft.com/office/powerpoint/2010/main" val="2790797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Saskatchewan Medical Transition Guide</a:t>
            </a:r>
            <a:br>
              <a:rPr lang="en-CA" dirty="0"/>
            </a:br>
            <a:r>
              <a:rPr lang="en-CA" sz="2700" dirty="0">
                <a:hlinkClick r:id="rId2"/>
              </a:rPr>
              <a:t>http://www.transsask.ca/wp-content/uploads/2019/02/Saskatchewan-Medical-Transition-Guide-Final-Draft-1.pdf</a:t>
            </a:r>
            <a:r>
              <a:rPr lang="en-CA" sz="2700" dirty="0"/>
              <a:t> </a:t>
            </a:r>
          </a:p>
        </p:txBody>
      </p:sp>
      <p:sp>
        <p:nvSpPr>
          <p:cNvPr id="3" name="Content Placeholder 2"/>
          <p:cNvSpPr>
            <a:spLocks noGrp="1"/>
          </p:cNvSpPr>
          <p:nvPr>
            <p:ph idx="1"/>
          </p:nvPr>
        </p:nvSpPr>
        <p:spPr>
          <a:xfrm>
            <a:off x="357809" y="1825624"/>
            <a:ext cx="11675165" cy="5032375"/>
          </a:xfrm>
        </p:spPr>
        <p:txBody>
          <a:bodyPr>
            <a:normAutofit/>
          </a:bodyPr>
          <a:lstStyle/>
          <a:p>
            <a:r>
              <a:rPr lang="en-US" dirty="0"/>
              <a:t>Give the SK Medical Transition Guide a read over and answer the following:</a:t>
            </a:r>
            <a:br>
              <a:rPr lang="en-US" dirty="0"/>
            </a:br>
            <a:endParaRPr lang="en-US" dirty="0"/>
          </a:p>
          <a:p>
            <a:pPr marL="0" indent="0">
              <a:buNone/>
            </a:pPr>
            <a:r>
              <a:rPr lang="en-US" dirty="0"/>
              <a:t>1.	Where are services for transitioning mostly offered in Canada?</a:t>
            </a:r>
          </a:p>
          <a:p>
            <a:pPr marL="0" indent="0">
              <a:buNone/>
            </a:pPr>
            <a:r>
              <a:rPr lang="en-US" dirty="0"/>
              <a:t>2.	How many different doctors offer supports in SK? What can we infer form this?</a:t>
            </a:r>
          </a:p>
          <a:p>
            <a:pPr marL="0" indent="0">
              <a:buNone/>
            </a:pPr>
            <a:r>
              <a:rPr lang="en-US" dirty="0"/>
              <a:t>3.	What is a specific type of medical transition that was either unknown or particularly interesting to you?</a:t>
            </a:r>
          </a:p>
          <a:p>
            <a:pPr marL="0" indent="0">
              <a:buNone/>
            </a:pPr>
            <a:r>
              <a:rPr lang="en-US" dirty="0"/>
              <a:t>4.	Are there things that you feel should be covered, but are not and require additional out of pocket expenses?</a:t>
            </a:r>
          </a:p>
          <a:p>
            <a:endParaRPr lang="en-CA" dirty="0"/>
          </a:p>
        </p:txBody>
      </p:sp>
    </p:spTree>
    <p:extLst>
      <p:ext uri="{BB962C8B-B14F-4D97-AF65-F5344CB8AC3E}">
        <p14:creationId xmlns:p14="http://schemas.microsoft.com/office/powerpoint/2010/main" val="2684781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are other resources available to members of the LGBTQ2+ community?</a:t>
            </a:r>
          </a:p>
        </p:txBody>
      </p:sp>
      <p:sp>
        <p:nvSpPr>
          <p:cNvPr id="3" name="Content Placeholder 2"/>
          <p:cNvSpPr>
            <a:spLocks noGrp="1"/>
          </p:cNvSpPr>
          <p:nvPr>
            <p:ph idx="1"/>
          </p:nvPr>
        </p:nvSpPr>
        <p:spPr/>
        <p:txBody>
          <a:bodyPr/>
          <a:lstStyle/>
          <a:p>
            <a:r>
              <a:rPr lang="en-CA" dirty="0"/>
              <a:t>What are resources available in SK? What do they offer?</a:t>
            </a:r>
            <a:br>
              <a:rPr lang="en-CA" dirty="0"/>
            </a:br>
            <a:br>
              <a:rPr lang="en-CA" dirty="0"/>
            </a:br>
            <a:endParaRPr lang="en-CA" dirty="0"/>
          </a:p>
        </p:txBody>
      </p:sp>
    </p:spTree>
    <p:extLst>
      <p:ext uri="{BB962C8B-B14F-4D97-AF65-F5344CB8AC3E}">
        <p14:creationId xmlns:p14="http://schemas.microsoft.com/office/powerpoint/2010/main" val="3025572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are other resources available to members of the LGBTQ2+ community?</a:t>
            </a:r>
          </a:p>
        </p:txBody>
      </p:sp>
      <p:sp>
        <p:nvSpPr>
          <p:cNvPr id="3" name="Content Placeholder 2"/>
          <p:cNvSpPr>
            <a:spLocks noGrp="1"/>
          </p:cNvSpPr>
          <p:nvPr>
            <p:ph idx="1"/>
          </p:nvPr>
        </p:nvSpPr>
        <p:spPr/>
        <p:txBody>
          <a:bodyPr/>
          <a:lstStyle/>
          <a:p>
            <a:r>
              <a:rPr lang="en-CA" dirty="0"/>
              <a:t>What are resources available in SK? What do they offer?</a:t>
            </a:r>
            <a:br>
              <a:rPr lang="en-CA" dirty="0"/>
            </a:br>
            <a:br>
              <a:rPr lang="en-CA" dirty="0"/>
            </a:br>
            <a:r>
              <a:rPr lang="en-CA" dirty="0"/>
              <a:t>Planned Parenthood – Regina/Saskatoon</a:t>
            </a:r>
            <a:br>
              <a:rPr lang="en-CA" dirty="0"/>
            </a:br>
            <a:r>
              <a:rPr lang="en-CA" dirty="0"/>
              <a:t>Teen Wellness Clinic – (confidential) STI testing, contraception, bloodwork, emergency contraception, education, parenting classes, counselling.</a:t>
            </a:r>
            <a:br>
              <a:rPr lang="en-CA" dirty="0"/>
            </a:br>
            <a:r>
              <a:rPr lang="en-CA" dirty="0"/>
              <a:t>*Family Wellness Clinic* - </a:t>
            </a:r>
            <a:br>
              <a:rPr lang="en-CA" dirty="0"/>
            </a:br>
            <a:r>
              <a:rPr lang="en-CA" dirty="0"/>
              <a:t>School GSAs, Counsellors, Allies – </a:t>
            </a:r>
            <a:br>
              <a:rPr lang="en-CA" dirty="0"/>
            </a:br>
            <a:r>
              <a:rPr lang="en-CA" dirty="0"/>
              <a:t>Moose Jaw Pride, OUT Saskatoon, </a:t>
            </a:r>
            <a:r>
              <a:rPr lang="en-CA" dirty="0">
                <a:hlinkClick r:id="rId2"/>
              </a:rPr>
              <a:t>Rainbow Youth Centre</a:t>
            </a:r>
            <a:br>
              <a:rPr lang="en-CA" dirty="0"/>
            </a:br>
            <a:br>
              <a:rPr lang="en-CA" dirty="0"/>
            </a:br>
            <a:endParaRPr lang="en-CA" dirty="0"/>
          </a:p>
        </p:txBody>
      </p:sp>
    </p:spTree>
    <p:extLst>
      <p:ext uri="{BB962C8B-B14F-4D97-AF65-F5344CB8AC3E}">
        <p14:creationId xmlns:p14="http://schemas.microsoft.com/office/powerpoint/2010/main" val="509389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are other resources available to members of the LGBTQ2+ community?</a:t>
            </a:r>
          </a:p>
        </p:txBody>
      </p:sp>
      <p:sp>
        <p:nvSpPr>
          <p:cNvPr id="3" name="Content Placeholder 2"/>
          <p:cNvSpPr>
            <a:spLocks noGrp="1"/>
          </p:cNvSpPr>
          <p:nvPr>
            <p:ph idx="1"/>
          </p:nvPr>
        </p:nvSpPr>
        <p:spPr/>
        <p:txBody>
          <a:bodyPr/>
          <a:lstStyle/>
          <a:p>
            <a:r>
              <a:rPr lang="en-CA" dirty="0"/>
              <a:t>What are resources available in SK? What do they offer?</a:t>
            </a:r>
            <a:br>
              <a:rPr lang="en-CA" dirty="0"/>
            </a:br>
            <a:br>
              <a:rPr lang="en-CA" dirty="0"/>
            </a:br>
            <a:r>
              <a:rPr lang="en-CA" dirty="0">
                <a:hlinkClick r:id="rId2"/>
              </a:rPr>
              <a:t>OutSaskatoon</a:t>
            </a:r>
            <a:br>
              <a:rPr lang="en-CA" dirty="0"/>
            </a:br>
            <a:r>
              <a:rPr lang="en-CA" dirty="0">
                <a:hlinkClick r:id="rId3"/>
              </a:rPr>
              <a:t>MJ Pride</a:t>
            </a:r>
            <a:br>
              <a:rPr lang="en-CA" dirty="0"/>
            </a:br>
            <a:r>
              <a:rPr lang="en-CA" dirty="0">
                <a:hlinkClick r:id="rId4"/>
              </a:rPr>
              <a:t>Camp Fyrefly – University of Saskatchewan</a:t>
            </a:r>
            <a:br>
              <a:rPr lang="en-CA" dirty="0"/>
            </a:br>
            <a:r>
              <a:rPr lang="en-CA" dirty="0">
                <a:hlinkClick r:id="rId5"/>
              </a:rPr>
              <a:t>TransSask Support Services</a:t>
            </a:r>
            <a:endParaRPr lang="en-CA" dirty="0"/>
          </a:p>
        </p:txBody>
      </p:sp>
    </p:spTree>
    <p:extLst>
      <p:ext uri="{BB962C8B-B14F-4D97-AF65-F5344CB8AC3E}">
        <p14:creationId xmlns:p14="http://schemas.microsoft.com/office/powerpoint/2010/main" val="1888132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are other resources available to members of the LGBTQ2+ community?</a:t>
            </a:r>
          </a:p>
        </p:txBody>
      </p:sp>
      <p:sp>
        <p:nvSpPr>
          <p:cNvPr id="3" name="Content Placeholder 2"/>
          <p:cNvSpPr>
            <a:spLocks noGrp="1"/>
          </p:cNvSpPr>
          <p:nvPr>
            <p:ph idx="1"/>
          </p:nvPr>
        </p:nvSpPr>
        <p:spPr>
          <a:xfrm>
            <a:off x="838200" y="1825624"/>
            <a:ext cx="10515600" cy="5032375"/>
          </a:xfrm>
        </p:spPr>
        <p:txBody>
          <a:bodyPr>
            <a:normAutofit fontScale="85000" lnSpcReduction="20000"/>
          </a:bodyPr>
          <a:lstStyle/>
          <a:p>
            <a:r>
              <a:rPr lang="en-CA" dirty="0"/>
              <a:t>What are resources available elsewhere? What do they offer?</a:t>
            </a:r>
            <a:br>
              <a:rPr lang="en-CA" dirty="0"/>
            </a:br>
            <a:br>
              <a:rPr lang="en-CA" dirty="0"/>
            </a:br>
            <a:endParaRPr lang="en-CA" dirty="0"/>
          </a:p>
          <a:p>
            <a:pPr marL="0" indent="0">
              <a:buNone/>
            </a:pPr>
            <a:r>
              <a:rPr lang="en-US" dirty="0"/>
              <a:t>Facilitators and barriers to health care for lesbian, gay and bisexual (LGB) People Rapid Response Service. (2014). Rapid Response: Facilitators and barriers to health care for lesbian, gay and bisexual (LGB) people. Retrieved from </a:t>
            </a:r>
            <a:r>
              <a:rPr lang="en-US" dirty="0">
                <a:hlinkClick r:id="rId2"/>
              </a:rPr>
              <a:t>http://www.ohtn.on.ca/Pages/Knowledge-Exchange/Rapid-Responses/Documents/RR79.pdf</a:t>
            </a:r>
            <a:r>
              <a:rPr lang="en-US" dirty="0"/>
              <a:t>  </a:t>
            </a:r>
          </a:p>
          <a:p>
            <a:pPr marL="0" indent="0">
              <a:buNone/>
            </a:pPr>
            <a:r>
              <a:rPr lang="en-US" dirty="0"/>
              <a:t>Ministry of Education, Ontario. (2015). The Ontario curriculum grades 9 to 12; Health and physical education. </a:t>
            </a:r>
            <a:r>
              <a:rPr lang="en-US" dirty="0">
                <a:hlinkClick r:id="rId3"/>
              </a:rPr>
              <a:t>http://www.edu.gov.on.ca/eng/curriculum/secondary/health9to12.pdf</a:t>
            </a:r>
            <a:r>
              <a:rPr lang="en-US" dirty="0"/>
              <a:t>  </a:t>
            </a:r>
          </a:p>
          <a:p>
            <a:pPr marL="0" indent="0">
              <a:buNone/>
            </a:pPr>
            <a:r>
              <a:rPr lang="en-US" dirty="0"/>
              <a:t>Teen Health Source. </a:t>
            </a:r>
            <a:r>
              <a:rPr lang="en-US" dirty="0">
                <a:hlinkClick r:id="rId4"/>
              </a:rPr>
              <a:t>http://teenhealthsource.com/topics/giso/</a:t>
            </a:r>
            <a:r>
              <a:rPr lang="en-US" dirty="0"/>
              <a:t>  </a:t>
            </a:r>
          </a:p>
          <a:p>
            <a:pPr marL="0" indent="0">
              <a:buNone/>
            </a:pPr>
            <a:r>
              <a:rPr lang="en-US" dirty="0"/>
              <a:t>The Lancet. (2016). Transgender Health. Retrieved from </a:t>
            </a:r>
            <a:r>
              <a:rPr lang="en-US" dirty="0">
                <a:hlinkClick r:id="rId5"/>
              </a:rPr>
              <a:t>http://www.thelancet.com/series/transgender-health</a:t>
            </a:r>
            <a:r>
              <a:rPr lang="en-US" dirty="0"/>
              <a:t>  </a:t>
            </a:r>
          </a:p>
          <a:p>
            <a:pPr marL="0" indent="0">
              <a:buNone/>
            </a:pPr>
            <a:r>
              <a:rPr lang="en-CA" dirty="0"/>
              <a:t>Trans Lifeline. </a:t>
            </a:r>
            <a:r>
              <a:rPr lang="en-CA" dirty="0">
                <a:hlinkClick r:id="rId6"/>
              </a:rPr>
              <a:t>https://www.translifeline.org/</a:t>
            </a:r>
            <a:r>
              <a:rPr lang="en-CA" dirty="0"/>
              <a:t>  </a:t>
            </a:r>
          </a:p>
          <a:p>
            <a:pPr marL="0" indent="0">
              <a:buNone/>
            </a:pPr>
            <a:r>
              <a:rPr lang="en-US" dirty="0"/>
              <a:t>World Professional Association for Transgender Health </a:t>
            </a:r>
            <a:r>
              <a:rPr lang="en-US" dirty="0">
                <a:hlinkClick r:id="rId7"/>
              </a:rPr>
              <a:t>http://www.wpath.org/</a:t>
            </a:r>
            <a:r>
              <a:rPr lang="en-US" dirty="0"/>
              <a:t> </a:t>
            </a:r>
            <a:endParaRPr lang="en-CA" dirty="0"/>
          </a:p>
          <a:p>
            <a:endParaRPr lang="en-CA" dirty="0"/>
          </a:p>
        </p:txBody>
      </p:sp>
    </p:spTree>
    <p:extLst>
      <p:ext uri="{BB962C8B-B14F-4D97-AF65-F5344CB8AC3E}">
        <p14:creationId xmlns:p14="http://schemas.microsoft.com/office/powerpoint/2010/main" val="3450784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Influences on Sexual Decision-Making</a:t>
            </a:r>
          </a:p>
        </p:txBody>
      </p:sp>
      <p:sp>
        <p:nvSpPr>
          <p:cNvPr id="3" name="Content Placeholder 2"/>
          <p:cNvSpPr>
            <a:spLocks noGrp="1"/>
          </p:cNvSpPr>
          <p:nvPr>
            <p:ph idx="1"/>
          </p:nvPr>
        </p:nvSpPr>
        <p:spPr>
          <a:xfrm>
            <a:off x="238539" y="1825625"/>
            <a:ext cx="11115261" cy="4932984"/>
          </a:xfrm>
        </p:spPr>
        <p:txBody>
          <a:bodyPr/>
          <a:lstStyle/>
          <a:p>
            <a:pPr marL="0" indent="0">
              <a:buNone/>
            </a:pPr>
            <a:r>
              <a:rPr lang="en-CA" dirty="0"/>
              <a:t>What all influences an individual’s sexual decision-making?</a:t>
            </a:r>
          </a:p>
        </p:txBody>
      </p:sp>
    </p:spTree>
    <p:extLst>
      <p:ext uri="{BB962C8B-B14F-4D97-AF65-F5344CB8AC3E}">
        <p14:creationId xmlns:p14="http://schemas.microsoft.com/office/powerpoint/2010/main" val="2575899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Influences on Sexual Decision-Making</a:t>
            </a:r>
          </a:p>
        </p:txBody>
      </p:sp>
      <p:sp>
        <p:nvSpPr>
          <p:cNvPr id="3" name="Content Placeholder 2"/>
          <p:cNvSpPr>
            <a:spLocks noGrp="1"/>
          </p:cNvSpPr>
          <p:nvPr>
            <p:ph idx="1"/>
          </p:nvPr>
        </p:nvSpPr>
        <p:spPr>
          <a:xfrm>
            <a:off x="238539" y="1357746"/>
            <a:ext cx="11953461" cy="5500254"/>
          </a:xfrm>
        </p:spPr>
        <p:txBody>
          <a:bodyPr>
            <a:normAutofit lnSpcReduction="10000"/>
          </a:bodyPr>
          <a:lstStyle/>
          <a:p>
            <a:pPr marL="0" indent="0">
              <a:buNone/>
            </a:pPr>
            <a:r>
              <a:rPr lang="en-CA" dirty="0"/>
              <a:t>What all influences an individual’s sexual decision-making?</a:t>
            </a:r>
            <a:br>
              <a:rPr lang="en-CA" dirty="0"/>
            </a:br>
            <a:br>
              <a:rPr lang="en-CA" dirty="0"/>
            </a:br>
            <a:r>
              <a:rPr lang="en-CA" dirty="0"/>
              <a:t>Home life</a:t>
            </a:r>
            <a:br>
              <a:rPr lang="en-CA" dirty="0"/>
            </a:br>
            <a:r>
              <a:rPr lang="en-CA" dirty="0"/>
              <a:t>Education – what you know about sexual health</a:t>
            </a:r>
            <a:br>
              <a:rPr lang="en-CA" dirty="0"/>
            </a:br>
            <a:r>
              <a:rPr lang="en-CA" dirty="0"/>
              <a:t>Beliefs – “when is it okay to be sexually active?”</a:t>
            </a:r>
            <a:br>
              <a:rPr lang="en-CA" dirty="0"/>
            </a:br>
            <a:r>
              <a:rPr lang="en-CA" dirty="0"/>
              <a:t>Body/Physical “Limits” – </a:t>
            </a:r>
            <a:br>
              <a:rPr lang="en-CA" dirty="0"/>
            </a:br>
            <a:r>
              <a:rPr lang="en-CA" dirty="0"/>
              <a:t>Body Confidence </a:t>
            </a:r>
            <a:br>
              <a:rPr lang="en-CA" dirty="0"/>
            </a:br>
            <a:r>
              <a:rPr lang="en-CA" dirty="0"/>
              <a:t>Peer/Social (Partner) Pressure</a:t>
            </a:r>
            <a:br>
              <a:rPr lang="en-CA" dirty="0"/>
            </a:br>
            <a:r>
              <a:rPr lang="en-CA" dirty="0"/>
              <a:t>Person you’re with/potential partner</a:t>
            </a:r>
            <a:br>
              <a:rPr lang="en-CA" dirty="0"/>
            </a:br>
            <a:r>
              <a:rPr lang="en-CA" dirty="0"/>
              <a:t>Personal experience </a:t>
            </a:r>
            <a:br>
              <a:rPr lang="en-CA" dirty="0"/>
            </a:br>
            <a:r>
              <a:rPr lang="en-CA" dirty="0"/>
              <a:t>Mental health/mental state (could be in a vulnerable state of mind)</a:t>
            </a:r>
            <a:br>
              <a:rPr lang="en-CA" dirty="0"/>
            </a:br>
            <a:r>
              <a:rPr lang="en-CA" dirty="0"/>
              <a:t>Chemical, drugs, alcohol influence.</a:t>
            </a:r>
            <a:br>
              <a:rPr lang="en-CA" dirty="0"/>
            </a:br>
            <a:r>
              <a:rPr lang="en-CA" dirty="0"/>
              <a:t>Setting</a:t>
            </a:r>
            <a:br>
              <a:rPr lang="en-CA" dirty="0"/>
            </a:br>
            <a:r>
              <a:rPr lang="en-CA" dirty="0"/>
              <a:t>Media – what you see/what you watch</a:t>
            </a:r>
            <a:br>
              <a:rPr lang="en-CA" dirty="0"/>
            </a:br>
            <a:r>
              <a:rPr lang="en-CA" dirty="0"/>
              <a:t>Curiosity</a:t>
            </a:r>
          </a:p>
        </p:txBody>
      </p:sp>
    </p:spTree>
    <p:extLst>
      <p:ext uri="{BB962C8B-B14F-4D97-AF65-F5344CB8AC3E}">
        <p14:creationId xmlns:p14="http://schemas.microsoft.com/office/powerpoint/2010/main" val="285963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Influences on Sexual Decision-Making</a:t>
            </a:r>
          </a:p>
        </p:txBody>
      </p:sp>
      <p:sp>
        <p:nvSpPr>
          <p:cNvPr id="3" name="Content Placeholder 2"/>
          <p:cNvSpPr>
            <a:spLocks noGrp="1"/>
          </p:cNvSpPr>
          <p:nvPr>
            <p:ph idx="1"/>
          </p:nvPr>
        </p:nvSpPr>
        <p:spPr>
          <a:xfrm>
            <a:off x="384312" y="1825625"/>
            <a:ext cx="11807687" cy="4760706"/>
          </a:xfrm>
        </p:spPr>
        <p:txBody>
          <a:bodyPr>
            <a:normAutofit fontScale="92500" lnSpcReduction="10000"/>
          </a:bodyPr>
          <a:lstStyle/>
          <a:p>
            <a:pPr marL="0" indent="0">
              <a:buNone/>
            </a:pPr>
            <a:r>
              <a:rPr lang="en-CA" dirty="0"/>
              <a:t>What all influences an individual’s sexual decision-making?</a:t>
            </a:r>
            <a:br>
              <a:rPr lang="en-CA" dirty="0"/>
            </a:br>
            <a:br>
              <a:rPr lang="en-CA" dirty="0"/>
            </a:br>
            <a:endParaRPr lang="en-CA" dirty="0"/>
          </a:p>
          <a:p>
            <a:r>
              <a:rPr lang="en-CA" dirty="0"/>
              <a:t>Personal values</a:t>
            </a:r>
          </a:p>
          <a:p>
            <a:r>
              <a:rPr lang="en-CA" dirty="0"/>
              <a:t>Limits and communicating them (emotional/physical)</a:t>
            </a:r>
          </a:p>
          <a:p>
            <a:r>
              <a:rPr lang="en-CA" dirty="0"/>
              <a:t>Being aware of/respecting limits of others.</a:t>
            </a:r>
          </a:p>
          <a:p>
            <a:r>
              <a:rPr lang="en-CA" dirty="0"/>
              <a:t>Peer/family expectations.</a:t>
            </a:r>
          </a:p>
          <a:p>
            <a:r>
              <a:rPr lang="en-CA" dirty="0"/>
              <a:t>Media messages</a:t>
            </a:r>
          </a:p>
          <a:p>
            <a:r>
              <a:rPr lang="en-CA" dirty="0"/>
              <a:t>Substance use</a:t>
            </a:r>
          </a:p>
          <a:p>
            <a:r>
              <a:rPr lang="en-CA" dirty="0"/>
              <a:t>Religion</a:t>
            </a:r>
          </a:p>
          <a:p>
            <a:r>
              <a:rPr lang="en-CA" dirty="0"/>
              <a:t>Physical and/or emotional desires.</a:t>
            </a:r>
          </a:p>
        </p:txBody>
      </p:sp>
    </p:spTree>
    <p:extLst>
      <p:ext uri="{BB962C8B-B14F-4D97-AF65-F5344CB8AC3E}">
        <p14:creationId xmlns:p14="http://schemas.microsoft.com/office/powerpoint/2010/main" val="161990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Stressful Sexual Situations</a:t>
            </a:r>
          </a:p>
        </p:txBody>
      </p:sp>
      <p:sp>
        <p:nvSpPr>
          <p:cNvPr id="3" name="Content Placeholder 2"/>
          <p:cNvSpPr>
            <a:spLocks noGrp="1"/>
          </p:cNvSpPr>
          <p:nvPr>
            <p:ph idx="1"/>
          </p:nvPr>
        </p:nvSpPr>
        <p:spPr/>
        <p:txBody>
          <a:bodyPr>
            <a:normAutofit/>
          </a:bodyPr>
          <a:lstStyle/>
          <a:p>
            <a:pPr marL="0" indent="0">
              <a:buNone/>
            </a:pPr>
            <a:r>
              <a:rPr lang="en-CA" dirty="0"/>
              <a:t>What are some examples of stressful sexual situations?</a:t>
            </a:r>
          </a:p>
          <a:p>
            <a:r>
              <a:rPr lang="en-US" dirty="0"/>
              <a:t>  </a:t>
            </a:r>
          </a:p>
          <a:p>
            <a:r>
              <a:rPr lang="en-US" dirty="0"/>
              <a:t> </a:t>
            </a:r>
          </a:p>
          <a:p>
            <a:r>
              <a:rPr lang="en-US" dirty="0"/>
              <a:t> </a:t>
            </a:r>
          </a:p>
          <a:p>
            <a:endParaRPr lang="en-US" dirty="0"/>
          </a:p>
          <a:p>
            <a:endParaRPr lang="en-US" dirty="0"/>
          </a:p>
          <a:p>
            <a:pPr marL="0" indent="0">
              <a:buNone/>
            </a:pPr>
            <a:r>
              <a:rPr lang="en-US" dirty="0"/>
              <a:t>How do we personal and interpersonal skills to deal with personally stressful situations or to help others deal with them? What are barriers to doing “what we know we should do”?</a:t>
            </a:r>
            <a:endParaRPr lang="en-CA" dirty="0"/>
          </a:p>
          <a:p>
            <a:endParaRPr lang="en-CA" dirty="0"/>
          </a:p>
        </p:txBody>
      </p:sp>
    </p:spTree>
    <p:extLst>
      <p:ext uri="{BB962C8B-B14F-4D97-AF65-F5344CB8AC3E}">
        <p14:creationId xmlns:p14="http://schemas.microsoft.com/office/powerpoint/2010/main" val="4182134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Stressful Sexual Situations</a:t>
            </a:r>
          </a:p>
        </p:txBody>
      </p:sp>
      <p:sp>
        <p:nvSpPr>
          <p:cNvPr id="3" name="Content Placeholder 2"/>
          <p:cNvSpPr>
            <a:spLocks noGrp="1"/>
          </p:cNvSpPr>
          <p:nvPr>
            <p:ph idx="1"/>
          </p:nvPr>
        </p:nvSpPr>
        <p:spPr>
          <a:xfrm>
            <a:off x="374073" y="1825625"/>
            <a:ext cx="11402291" cy="4667250"/>
          </a:xfrm>
        </p:spPr>
        <p:txBody>
          <a:bodyPr>
            <a:normAutofit/>
          </a:bodyPr>
          <a:lstStyle/>
          <a:p>
            <a:pPr marL="0" indent="0">
              <a:buNone/>
            </a:pPr>
            <a:r>
              <a:rPr lang="en-CA" dirty="0"/>
              <a:t>What are some examples of stressful sexual situations?</a:t>
            </a:r>
          </a:p>
          <a:p>
            <a:r>
              <a:rPr lang="en-US" dirty="0"/>
              <a:t>Meeting romantic partners found with the help of technology, </a:t>
            </a:r>
          </a:p>
          <a:p>
            <a:r>
              <a:rPr lang="en-US" dirty="0"/>
              <a:t>Being asked to engage in unsafe sex, </a:t>
            </a:r>
          </a:p>
          <a:p>
            <a:r>
              <a:rPr lang="en-US" dirty="0"/>
              <a:t>Coming out or having a friend come out to you.</a:t>
            </a:r>
          </a:p>
          <a:p>
            <a:endParaRPr lang="en-US" dirty="0"/>
          </a:p>
          <a:p>
            <a:endParaRPr lang="en-US" dirty="0"/>
          </a:p>
          <a:p>
            <a:pPr marL="0" indent="0">
              <a:buNone/>
            </a:pPr>
            <a:r>
              <a:rPr lang="en-US" dirty="0"/>
              <a:t>How do we use personal and interpersonal skills to deal with personally stressful situations or to help others deal with them? What are barriers to doing “what we know we should do”?</a:t>
            </a:r>
            <a:endParaRPr lang="en-CA" dirty="0"/>
          </a:p>
          <a:p>
            <a:endParaRPr lang="en-CA" dirty="0"/>
          </a:p>
        </p:txBody>
      </p:sp>
    </p:spTree>
    <p:extLst>
      <p:ext uri="{BB962C8B-B14F-4D97-AF65-F5344CB8AC3E}">
        <p14:creationId xmlns:p14="http://schemas.microsoft.com/office/powerpoint/2010/main" val="919735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Online Dating Apps</a:t>
            </a:r>
          </a:p>
        </p:txBody>
      </p:sp>
      <p:sp>
        <p:nvSpPr>
          <p:cNvPr id="4" name="Content Placeholder 3"/>
          <p:cNvSpPr>
            <a:spLocks noGrp="1"/>
          </p:cNvSpPr>
          <p:nvPr>
            <p:ph sz="half" idx="1"/>
          </p:nvPr>
        </p:nvSpPr>
        <p:spPr>
          <a:xfrm>
            <a:off x="397565" y="1825624"/>
            <a:ext cx="5622235" cy="4707697"/>
          </a:xfrm>
        </p:spPr>
        <p:txBody>
          <a:bodyPr>
            <a:normAutofit fontScale="92500" lnSpcReduction="10000"/>
          </a:bodyPr>
          <a:lstStyle/>
          <a:p>
            <a:r>
              <a:rPr lang="en-CA" dirty="0"/>
              <a:t>What are some examples of dating websites and apps?</a:t>
            </a:r>
          </a:p>
          <a:p>
            <a:endParaRPr lang="en-CA" dirty="0"/>
          </a:p>
          <a:p>
            <a:r>
              <a:rPr lang="en-CA" dirty="0"/>
              <a:t>What are potential issues and concerns of these apps?</a:t>
            </a:r>
            <a:br>
              <a:rPr lang="en-CA" dirty="0"/>
            </a:br>
            <a:endParaRPr lang="en-CA" dirty="0"/>
          </a:p>
          <a:p>
            <a:r>
              <a:rPr lang="en-CA" dirty="0"/>
              <a:t>Are there “alarm bells”?</a:t>
            </a:r>
            <a:br>
              <a:rPr lang="en-CA" dirty="0"/>
            </a:br>
            <a:endParaRPr lang="en-CA" dirty="0"/>
          </a:p>
          <a:p>
            <a:r>
              <a:rPr lang="en-CA" dirty="0"/>
              <a:t>What is acceptable and what isn’t?</a:t>
            </a:r>
          </a:p>
          <a:p>
            <a:endParaRPr lang="en-CA" dirty="0"/>
          </a:p>
          <a:p>
            <a:r>
              <a:rPr lang="en-CA" dirty="0"/>
              <a:t>Is it okay to just “hook up”?</a:t>
            </a:r>
          </a:p>
        </p:txBody>
      </p:sp>
      <p:pic>
        <p:nvPicPr>
          <p:cNvPr id="7" name="Content Placeholder 6">
            <a:hlinkClick r:id="rId2"/>
          </p:cNvPr>
          <p:cNvPicPr>
            <a:picLocks noGrp="1" noChangeAspect="1"/>
          </p:cNvPicPr>
          <p:nvPr>
            <p:ph sz="half" idx="2"/>
          </p:nvPr>
        </p:nvPicPr>
        <p:blipFill>
          <a:blip r:embed="rId3"/>
          <a:stretch>
            <a:fillRect/>
          </a:stretch>
        </p:blipFill>
        <p:spPr>
          <a:xfrm>
            <a:off x="7476089" y="1690688"/>
            <a:ext cx="3877711" cy="3877711"/>
          </a:xfrm>
          <a:prstGeom prst="rect">
            <a:avLst/>
          </a:prstGeom>
        </p:spPr>
      </p:pic>
    </p:spTree>
    <p:extLst>
      <p:ext uri="{BB962C8B-B14F-4D97-AF65-F5344CB8AC3E}">
        <p14:creationId xmlns:p14="http://schemas.microsoft.com/office/powerpoint/2010/main" val="3267423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Online Dating Apps</a:t>
            </a:r>
          </a:p>
        </p:txBody>
      </p:sp>
      <p:sp>
        <p:nvSpPr>
          <p:cNvPr id="4" name="Content Placeholder 3"/>
          <p:cNvSpPr>
            <a:spLocks noGrp="1"/>
          </p:cNvSpPr>
          <p:nvPr>
            <p:ph sz="half" idx="1"/>
          </p:nvPr>
        </p:nvSpPr>
        <p:spPr>
          <a:xfrm>
            <a:off x="397565" y="1825624"/>
            <a:ext cx="6705600" cy="5032376"/>
          </a:xfrm>
        </p:spPr>
        <p:txBody>
          <a:bodyPr>
            <a:normAutofit fontScale="92500" lnSpcReduction="20000"/>
          </a:bodyPr>
          <a:lstStyle/>
          <a:p>
            <a:r>
              <a:rPr lang="en-CA" dirty="0"/>
              <a:t>What are some examples of dating websites and apps?</a:t>
            </a:r>
          </a:p>
          <a:p>
            <a:pPr marL="0" indent="0">
              <a:buNone/>
            </a:pPr>
            <a:r>
              <a:rPr lang="en-CA" b="1" dirty="0">
                <a:solidFill>
                  <a:schemeClr val="tx2"/>
                </a:solidFill>
              </a:rPr>
              <a:t>Tinder, Grindr, Christian Mingle, Elite Singles, Ashley Madison</a:t>
            </a:r>
          </a:p>
          <a:p>
            <a:r>
              <a:rPr lang="en-CA" dirty="0"/>
              <a:t>What are potential issues and concerns of these apps?</a:t>
            </a:r>
            <a:br>
              <a:rPr lang="en-CA" dirty="0"/>
            </a:br>
            <a:endParaRPr lang="en-CA" dirty="0"/>
          </a:p>
          <a:p>
            <a:r>
              <a:rPr lang="en-CA" dirty="0"/>
              <a:t>Are there “alarm bells”?</a:t>
            </a:r>
            <a:br>
              <a:rPr lang="en-CA" dirty="0"/>
            </a:br>
            <a:r>
              <a:rPr lang="en-CA" b="1" dirty="0">
                <a:solidFill>
                  <a:schemeClr val="tx2"/>
                </a:solidFill>
              </a:rPr>
              <a:t>Are these “alarm bells” subjective?</a:t>
            </a:r>
            <a:br>
              <a:rPr lang="en-CA" dirty="0"/>
            </a:br>
            <a:endParaRPr lang="en-CA" dirty="0"/>
          </a:p>
          <a:p>
            <a:r>
              <a:rPr lang="en-CA" dirty="0"/>
              <a:t>What is acceptable and what isn’t?</a:t>
            </a:r>
          </a:p>
          <a:p>
            <a:pPr marL="0" indent="0">
              <a:buNone/>
            </a:pPr>
            <a:endParaRPr lang="en-CA" dirty="0"/>
          </a:p>
          <a:p>
            <a:r>
              <a:rPr lang="en-CA" dirty="0"/>
              <a:t>Is it okay to just “hook up”?</a:t>
            </a:r>
            <a:br>
              <a:rPr lang="en-CA" dirty="0"/>
            </a:br>
            <a:r>
              <a:rPr lang="en-CA" b="1" dirty="0">
                <a:solidFill>
                  <a:schemeClr val="tx2"/>
                </a:solidFill>
              </a:rPr>
              <a:t>Yes? No?</a:t>
            </a:r>
          </a:p>
        </p:txBody>
      </p:sp>
      <p:pic>
        <p:nvPicPr>
          <p:cNvPr id="7" name="Content Placeholder 6">
            <a:hlinkClick r:id="rId2"/>
          </p:cNvPr>
          <p:cNvPicPr>
            <a:picLocks noGrp="1" noChangeAspect="1"/>
          </p:cNvPicPr>
          <p:nvPr>
            <p:ph sz="half" idx="2"/>
          </p:nvPr>
        </p:nvPicPr>
        <p:blipFill>
          <a:blip r:embed="rId3"/>
          <a:stretch>
            <a:fillRect/>
          </a:stretch>
        </p:blipFill>
        <p:spPr>
          <a:xfrm>
            <a:off x="7476089" y="1690688"/>
            <a:ext cx="3877711" cy="3877711"/>
          </a:xfrm>
          <a:prstGeom prst="rect">
            <a:avLst/>
          </a:prstGeom>
        </p:spPr>
      </p:pic>
    </p:spTree>
    <p:extLst>
      <p:ext uri="{BB962C8B-B14F-4D97-AF65-F5344CB8AC3E}">
        <p14:creationId xmlns:p14="http://schemas.microsoft.com/office/powerpoint/2010/main" val="3621561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Consent &amp; Coping</a:t>
            </a:r>
            <a:br>
              <a:rPr lang="en-CA" dirty="0"/>
            </a:br>
            <a:r>
              <a:rPr lang="en-US" sz="2700" dirty="0"/>
              <a:t>Explain how the concept of consent, sexual limits and communication contributes to overall health and wellbeing.</a:t>
            </a:r>
            <a:endParaRPr lang="en-CA" dirty="0"/>
          </a:p>
        </p:txBody>
      </p:sp>
      <p:sp>
        <p:nvSpPr>
          <p:cNvPr id="4" name="Content Placeholder 3"/>
          <p:cNvSpPr>
            <a:spLocks noGrp="1"/>
          </p:cNvSpPr>
          <p:nvPr>
            <p:ph sz="half" idx="1"/>
          </p:nvPr>
        </p:nvSpPr>
        <p:spPr>
          <a:xfrm>
            <a:off x="334617" y="1825625"/>
            <a:ext cx="5181600" cy="4351338"/>
          </a:xfrm>
        </p:spPr>
        <p:txBody>
          <a:bodyPr/>
          <a:lstStyle/>
          <a:p>
            <a:r>
              <a:rPr lang="en-CA" dirty="0"/>
              <a:t>What is consent? What are sexual limits?</a:t>
            </a:r>
            <a:br>
              <a:rPr lang="en-CA" dirty="0"/>
            </a:br>
            <a:br>
              <a:rPr lang="en-CA" dirty="0"/>
            </a:br>
            <a:br>
              <a:rPr lang="en-CA" dirty="0"/>
            </a:br>
            <a:endParaRPr lang="en-CA" dirty="0"/>
          </a:p>
          <a:p>
            <a:r>
              <a:rPr lang="en-CA" dirty="0"/>
              <a:t>How does communication connect into both?</a:t>
            </a:r>
          </a:p>
        </p:txBody>
      </p:sp>
      <p:pic>
        <p:nvPicPr>
          <p:cNvPr id="6" name="TMfStd3v330"/>
          <p:cNvPicPr>
            <a:picLocks noGrp="1" noRot="1" noChangeAspect="1"/>
          </p:cNvPicPr>
          <p:nvPr>
            <p:ph sz="half" idx="2"/>
            <a:videoFile r:link="rId1"/>
          </p:nvPr>
        </p:nvPicPr>
        <p:blipFill>
          <a:blip r:embed="rId3"/>
          <a:stretch>
            <a:fillRect/>
          </a:stretch>
        </p:blipFill>
        <p:spPr>
          <a:xfrm>
            <a:off x="6019800" y="1825625"/>
            <a:ext cx="6152444" cy="3460750"/>
          </a:xfrm>
          <a:prstGeom prst="rect">
            <a:avLst/>
          </a:prstGeom>
        </p:spPr>
      </p:pic>
      <p:sp>
        <p:nvSpPr>
          <p:cNvPr id="7" name="TextBox 6"/>
          <p:cNvSpPr txBox="1"/>
          <p:nvPr/>
        </p:nvSpPr>
        <p:spPr>
          <a:xfrm>
            <a:off x="6997148" y="5857461"/>
            <a:ext cx="4717774" cy="584775"/>
          </a:xfrm>
          <a:prstGeom prst="rect">
            <a:avLst/>
          </a:prstGeom>
          <a:noFill/>
        </p:spPr>
        <p:txBody>
          <a:bodyPr wrap="square" rtlCol="0">
            <a:spAutoFit/>
          </a:bodyPr>
          <a:lstStyle/>
          <a:p>
            <a:r>
              <a:rPr lang="en-CA" sz="3200" dirty="0">
                <a:hlinkClick r:id="rId4"/>
              </a:rPr>
              <a:t>Tea Consent</a:t>
            </a:r>
            <a:r>
              <a:rPr lang="en-CA" sz="3200" dirty="0"/>
              <a:t> - Video</a:t>
            </a:r>
          </a:p>
        </p:txBody>
      </p:sp>
    </p:spTree>
    <p:extLst>
      <p:ext uri="{BB962C8B-B14F-4D97-AF65-F5344CB8AC3E}">
        <p14:creationId xmlns:p14="http://schemas.microsoft.com/office/powerpoint/2010/main" val="1895047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Consent &amp; Coping</a:t>
            </a:r>
            <a:br>
              <a:rPr lang="en-CA" dirty="0"/>
            </a:br>
            <a:r>
              <a:rPr lang="en-US" sz="2700" dirty="0"/>
              <a:t>Explain how the concept of consent, sexual limits and communication contributes to overall health and wellbeing.</a:t>
            </a:r>
            <a:endParaRPr lang="en-CA" dirty="0"/>
          </a:p>
        </p:txBody>
      </p:sp>
      <p:sp>
        <p:nvSpPr>
          <p:cNvPr id="4" name="Content Placeholder 3"/>
          <p:cNvSpPr>
            <a:spLocks noGrp="1"/>
          </p:cNvSpPr>
          <p:nvPr>
            <p:ph sz="half" idx="1"/>
          </p:nvPr>
        </p:nvSpPr>
        <p:spPr>
          <a:xfrm>
            <a:off x="334617" y="1825625"/>
            <a:ext cx="5181600" cy="4351338"/>
          </a:xfrm>
        </p:spPr>
        <p:txBody>
          <a:bodyPr/>
          <a:lstStyle/>
          <a:p>
            <a:r>
              <a:rPr lang="en-CA" dirty="0"/>
              <a:t>What is consent? What are sexual limits?</a:t>
            </a:r>
            <a:br>
              <a:rPr lang="en-CA" dirty="0"/>
            </a:br>
            <a:br>
              <a:rPr lang="en-CA" dirty="0"/>
            </a:br>
            <a:br>
              <a:rPr lang="en-CA" dirty="0"/>
            </a:br>
            <a:endParaRPr lang="en-CA" dirty="0"/>
          </a:p>
          <a:p>
            <a:r>
              <a:rPr lang="en-CA" dirty="0"/>
              <a:t>How does communication connect into both?</a:t>
            </a:r>
          </a:p>
        </p:txBody>
      </p:sp>
      <p:pic>
        <p:nvPicPr>
          <p:cNvPr id="6" name="TMfStd3v330"/>
          <p:cNvPicPr>
            <a:picLocks noGrp="1" noRot="1" noChangeAspect="1"/>
          </p:cNvPicPr>
          <p:nvPr>
            <p:ph sz="half" idx="2"/>
            <a:videoFile r:link="rId1"/>
          </p:nvPr>
        </p:nvPicPr>
        <p:blipFill>
          <a:blip r:embed="rId3"/>
          <a:stretch>
            <a:fillRect/>
          </a:stretch>
        </p:blipFill>
        <p:spPr>
          <a:xfrm>
            <a:off x="6019800" y="1825625"/>
            <a:ext cx="6152444" cy="3460750"/>
          </a:xfrm>
          <a:prstGeom prst="rect">
            <a:avLst/>
          </a:prstGeom>
        </p:spPr>
      </p:pic>
      <p:sp>
        <p:nvSpPr>
          <p:cNvPr id="7" name="TextBox 6"/>
          <p:cNvSpPr txBox="1"/>
          <p:nvPr/>
        </p:nvSpPr>
        <p:spPr>
          <a:xfrm>
            <a:off x="6997148" y="5857461"/>
            <a:ext cx="4717774" cy="584775"/>
          </a:xfrm>
          <a:prstGeom prst="rect">
            <a:avLst/>
          </a:prstGeom>
          <a:noFill/>
        </p:spPr>
        <p:txBody>
          <a:bodyPr wrap="square" rtlCol="0">
            <a:spAutoFit/>
          </a:bodyPr>
          <a:lstStyle/>
          <a:p>
            <a:r>
              <a:rPr lang="en-CA" sz="3200" dirty="0">
                <a:hlinkClick r:id="rId4"/>
              </a:rPr>
              <a:t>Tea Consent</a:t>
            </a:r>
            <a:r>
              <a:rPr lang="en-CA" sz="3200" dirty="0"/>
              <a:t> - Video</a:t>
            </a:r>
          </a:p>
        </p:txBody>
      </p:sp>
    </p:spTree>
    <p:extLst>
      <p:ext uri="{BB962C8B-B14F-4D97-AF65-F5344CB8AC3E}">
        <p14:creationId xmlns:p14="http://schemas.microsoft.com/office/powerpoint/2010/main" val="861809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Factors that affect health of LGBTQ2+ individuals</a:t>
            </a:r>
          </a:p>
        </p:txBody>
      </p:sp>
      <p:sp>
        <p:nvSpPr>
          <p:cNvPr id="6" name="Text Placeholder 5"/>
          <p:cNvSpPr>
            <a:spLocks noGrp="1"/>
          </p:cNvSpPr>
          <p:nvPr>
            <p:ph type="body" idx="1"/>
          </p:nvPr>
        </p:nvSpPr>
        <p:spPr/>
        <p:txBody>
          <a:bodyPr/>
          <a:lstStyle/>
          <a:p>
            <a:r>
              <a:rPr lang="en-US" dirty="0"/>
              <a:t>GSD20.3</a:t>
            </a:r>
          </a:p>
          <a:p>
            <a:r>
              <a:rPr lang="en-US" dirty="0"/>
              <a:t>I can identify factors that affect the health of GSD individuals and explain consequences on their health.</a:t>
            </a:r>
            <a:endParaRPr lang="en-CA" dirty="0"/>
          </a:p>
        </p:txBody>
      </p:sp>
    </p:spTree>
    <p:extLst>
      <p:ext uri="{BB962C8B-B14F-4D97-AF65-F5344CB8AC3E}">
        <p14:creationId xmlns:p14="http://schemas.microsoft.com/office/powerpoint/2010/main" val="3690337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Understanding our Gender Identity and Sexual Orientation</a:t>
            </a:r>
          </a:p>
        </p:txBody>
      </p:sp>
      <p:sp>
        <p:nvSpPr>
          <p:cNvPr id="3" name="Content Placeholder 2"/>
          <p:cNvSpPr>
            <a:spLocks noGrp="1"/>
          </p:cNvSpPr>
          <p:nvPr>
            <p:ph idx="1"/>
          </p:nvPr>
        </p:nvSpPr>
        <p:spPr>
          <a:xfrm>
            <a:off x="556591" y="1825624"/>
            <a:ext cx="10797209" cy="5032375"/>
          </a:xfrm>
        </p:spPr>
        <p:txBody>
          <a:bodyPr>
            <a:normAutofit fontScale="92500" lnSpcReduction="20000"/>
          </a:bodyPr>
          <a:lstStyle/>
          <a:p>
            <a:pPr marL="0" indent="0">
              <a:buNone/>
            </a:pPr>
            <a:r>
              <a:rPr lang="en-CA" dirty="0"/>
              <a:t>What are societal factors that influence these? How might they do so? How does personal perception of these play a role?</a:t>
            </a:r>
            <a:br>
              <a:rPr lang="en-CA" dirty="0"/>
            </a:br>
            <a:endParaRPr lang="en-CA" dirty="0"/>
          </a:p>
          <a:p>
            <a:r>
              <a:rPr lang="en-US" dirty="0"/>
              <a:t> </a:t>
            </a:r>
          </a:p>
          <a:p>
            <a:r>
              <a:rPr lang="en-US" dirty="0"/>
              <a:t> </a:t>
            </a:r>
          </a:p>
          <a:p>
            <a:r>
              <a:rPr lang="en-US" dirty="0"/>
              <a:t> </a:t>
            </a:r>
          </a:p>
          <a:p>
            <a:r>
              <a:rPr lang="en-US" dirty="0"/>
              <a:t> </a:t>
            </a:r>
          </a:p>
          <a:p>
            <a:r>
              <a:rPr lang="en-US" dirty="0"/>
              <a:t> </a:t>
            </a:r>
          </a:p>
          <a:p>
            <a:r>
              <a:rPr lang="en-US" dirty="0"/>
              <a:t> </a:t>
            </a:r>
          </a:p>
          <a:p>
            <a:r>
              <a:rPr lang="en-US" dirty="0"/>
              <a:t> </a:t>
            </a:r>
          </a:p>
          <a:p>
            <a:r>
              <a:rPr lang="en-US" dirty="0"/>
              <a:t> </a:t>
            </a:r>
          </a:p>
          <a:p>
            <a:r>
              <a:rPr lang="en-CA" dirty="0"/>
              <a:t> </a:t>
            </a:r>
          </a:p>
        </p:txBody>
      </p:sp>
    </p:spTree>
    <p:extLst>
      <p:ext uri="{BB962C8B-B14F-4D97-AF65-F5344CB8AC3E}">
        <p14:creationId xmlns:p14="http://schemas.microsoft.com/office/powerpoint/2010/main" val="2128725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Understanding our Gender Identity and Sexual Orientation</a:t>
            </a:r>
          </a:p>
        </p:txBody>
      </p:sp>
      <p:sp>
        <p:nvSpPr>
          <p:cNvPr id="3" name="Content Placeholder 2"/>
          <p:cNvSpPr>
            <a:spLocks noGrp="1"/>
          </p:cNvSpPr>
          <p:nvPr>
            <p:ph idx="1"/>
          </p:nvPr>
        </p:nvSpPr>
        <p:spPr>
          <a:xfrm>
            <a:off x="556591" y="1825624"/>
            <a:ext cx="10797209" cy="5032375"/>
          </a:xfrm>
        </p:spPr>
        <p:txBody>
          <a:bodyPr>
            <a:normAutofit fontScale="92500" lnSpcReduction="20000"/>
          </a:bodyPr>
          <a:lstStyle/>
          <a:p>
            <a:pPr marL="0" indent="0">
              <a:buNone/>
            </a:pPr>
            <a:r>
              <a:rPr lang="en-CA" dirty="0"/>
              <a:t>What are societal factors that influence these? How might they do so? How does personal perception of these play a role?</a:t>
            </a:r>
            <a:br>
              <a:rPr lang="en-CA" dirty="0"/>
            </a:br>
            <a:endParaRPr lang="en-CA" dirty="0"/>
          </a:p>
          <a:p>
            <a:r>
              <a:rPr lang="en-US" dirty="0"/>
              <a:t>acceptance, </a:t>
            </a:r>
          </a:p>
          <a:p>
            <a:r>
              <a:rPr lang="en-US" dirty="0"/>
              <a:t>stigma, </a:t>
            </a:r>
          </a:p>
          <a:p>
            <a:r>
              <a:rPr lang="en-US" dirty="0"/>
              <a:t>culture, </a:t>
            </a:r>
          </a:p>
          <a:p>
            <a:r>
              <a:rPr lang="en-US" dirty="0"/>
              <a:t>religion, </a:t>
            </a:r>
          </a:p>
          <a:p>
            <a:r>
              <a:rPr lang="en-US" dirty="0"/>
              <a:t>media, </a:t>
            </a:r>
          </a:p>
          <a:p>
            <a:r>
              <a:rPr lang="en-US" dirty="0"/>
              <a:t>stereotypes, </a:t>
            </a:r>
          </a:p>
          <a:p>
            <a:r>
              <a:rPr lang="en-US" dirty="0"/>
              <a:t>homophobia, </a:t>
            </a:r>
          </a:p>
          <a:p>
            <a:r>
              <a:rPr lang="en-US" dirty="0"/>
              <a:t>self-image, </a:t>
            </a:r>
          </a:p>
          <a:p>
            <a:r>
              <a:rPr lang="en-US" dirty="0"/>
              <a:t>self-awareness</a:t>
            </a:r>
            <a:r>
              <a:rPr lang="en-CA" dirty="0"/>
              <a:t> </a:t>
            </a:r>
          </a:p>
        </p:txBody>
      </p:sp>
    </p:spTree>
    <p:extLst>
      <p:ext uri="{BB962C8B-B14F-4D97-AF65-F5344CB8AC3E}">
        <p14:creationId xmlns:p14="http://schemas.microsoft.com/office/powerpoint/2010/main" val="2426800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Rights and Access</a:t>
            </a:r>
          </a:p>
        </p:txBody>
      </p:sp>
      <p:sp>
        <p:nvSpPr>
          <p:cNvPr id="4" name="Content Placeholder 3"/>
          <p:cNvSpPr>
            <a:spLocks noGrp="1"/>
          </p:cNvSpPr>
          <p:nvPr>
            <p:ph sz="half" idx="1"/>
          </p:nvPr>
        </p:nvSpPr>
        <p:spPr>
          <a:xfrm>
            <a:off x="159026" y="1825624"/>
            <a:ext cx="5860774" cy="5211279"/>
          </a:xfrm>
        </p:spPr>
        <p:txBody>
          <a:bodyPr>
            <a:normAutofit fontScale="92500" lnSpcReduction="10000"/>
          </a:bodyPr>
          <a:lstStyle/>
          <a:p>
            <a:r>
              <a:rPr lang="en-CA" dirty="0"/>
              <a:t>How do these factors influence an individual’s capacity to access rights, services, and other areas affecting health and well-being?</a:t>
            </a:r>
            <a:br>
              <a:rPr lang="en-CA" dirty="0"/>
            </a:br>
            <a:br>
              <a:rPr lang="en-CA" dirty="0"/>
            </a:br>
            <a:r>
              <a:rPr lang="en-CA" dirty="0"/>
              <a:t>Examples:</a:t>
            </a:r>
            <a:br>
              <a:rPr lang="en-CA" dirty="0"/>
            </a:br>
            <a:r>
              <a:rPr lang="en-US" dirty="0"/>
              <a:t>medical treatment (see d.), </a:t>
            </a:r>
            <a:br>
              <a:rPr lang="en-US" dirty="0"/>
            </a:br>
            <a:r>
              <a:rPr lang="en-US" dirty="0"/>
              <a:t>washrooms (see c.), </a:t>
            </a:r>
            <a:br>
              <a:rPr lang="en-US" dirty="0"/>
            </a:br>
            <a:r>
              <a:rPr lang="en-US" dirty="0"/>
              <a:t>jobs (see b.), </a:t>
            </a:r>
            <a:br>
              <a:rPr lang="en-US" dirty="0"/>
            </a:br>
            <a:r>
              <a:rPr lang="en-US" dirty="0"/>
              <a:t>housing (see a.), </a:t>
            </a:r>
            <a:br>
              <a:rPr lang="en-US" dirty="0"/>
            </a:br>
            <a:r>
              <a:rPr lang="en-US" dirty="0"/>
              <a:t>education (see e.)</a:t>
            </a:r>
            <a:br>
              <a:rPr lang="en-US" dirty="0"/>
            </a:br>
            <a:r>
              <a:rPr lang="en-US" dirty="0"/>
              <a:t>homeless shelters (see f.), </a:t>
            </a:r>
            <a:br>
              <a:rPr lang="en-US" dirty="0"/>
            </a:br>
            <a:r>
              <a:rPr lang="en-US" dirty="0"/>
              <a:t>sports institutions (see g.), </a:t>
            </a:r>
            <a:br>
              <a:rPr lang="en-US" dirty="0"/>
            </a:br>
            <a:r>
              <a:rPr lang="en-US" dirty="0"/>
              <a:t>businesses (see h.),</a:t>
            </a:r>
            <a:endParaRPr lang="en-CA" dirty="0"/>
          </a:p>
        </p:txBody>
      </p:sp>
      <p:sp>
        <p:nvSpPr>
          <p:cNvPr id="5" name="Content Placeholder 4"/>
          <p:cNvSpPr>
            <a:spLocks noGrp="1"/>
          </p:cNvSpPr>
          <p:nvPr>
            <p:ph sz="half" idx="2"/>
          </p:nvPr>
        </p:nvSpPr>
        <p:spPr>
          <a:xfrm>
            <a:off x="6172200" y="1825624"/>
            <a:ext cx="5181600" cy="5032375"/>
          </a:xfrm>
        </p:spPr>
        <p:txBody>
          <a:bodyPr>
            <a:normAutofit fontScale="92500" lnSpcReduction="10000"/>
          </a:bodyPr>
          <a:lstStyle/>
          <a:p>
            <a:r>
              <a:rPr lang="en-CA" dirty="0"/>
              <a:t>Examples we’ve discussed:</a:t>
            </a:r>
            <a:br>
              <a:rPr lang="en-CA" dirty="0"/>
            </a:br>
            <a:r>
              <a:rPr lang="en-CA" dirty="0"/>
              <a:t>a. - “The Gay Agenda” </a:t>
            </a:r>
            <a:r>
              <a:rPr lang="en-CA" dirty="0" err="1"/>
              <a:t>TEDTalk</a:t>
            </a:r>
            <a:br>
              <a:rPr lang="en-CA" dirty="0"/>
            </a:br>
            <a:r>
              <a:rPr lang="en-CA" dirty="0"/>
              <a:t>b. - Military Policies (Canada and USA’s “Don’t Ask, Don’t Tell”</a:t>
            </a:r>
            <a:br>
              <a:rPr lang="en-CA" dirty="0"/>
            </a:br>
            <a:r>
              <a:rPr lang="en-CA" dirty="0"/>
              <a:t>c. – All Gender Washroom at Central</a:t>
            </a:r>
            <a:br>
              <a:rPr lang="en-CA" dirty="0"/>
            </a:br>
            <a:r>
              <a:rPr lang="en-CA" dirty="0"/>
              <a:t>d. Sask Transition Guide</a:t>
            </a:r>
            <a:br>
              <a:rPr lang="en-CA" dirty="0"/>
            </a:br>
            <a:r>
              <a:rPr lang="en-CA" dirty="0"/>
              <a:t>e. Ontario Sex Ed Curriculum</a:t>
            </a:r>
            <a:br>
              <a:rPr lang="en-CA" dirty="0"/>
            </a:br>
            <a:r>
              <a:rPr lang="en-CA" dirty="0"/>
              <a:t>f. LGBTQ2+ denied access to shelters (religion-affiliated)</a:t>
            </a:r>
            <a:br>
              <a:rPr lang="en-CA" dirty="0"/>
            </a:br>
            <a:r>
              <a:rPr lang="en-CA" dirty="0"/>
              <a:t>g. Gender division in sport, gender requirements in ballroom dancing.</a:t>
            </a:r>
            <a:br>
              <a:rPr lang="en-CA" dirty="0"/>
            </a:br>
            <a:r>
              <a:rPr lang="en-CA" dirty="0"/>
              <a:t>h. not serving LGBTQ2+ members (or other individuals of diversity)</a:t>
            </a:r>
          </a:p>
        </p:txBody>
      </p:sp>
    </p:spTree>
    <p:extLst>
      <p:ext uri="{BB962C8B-B14F-4D97-AF65-F5344CB8AC3E}">
        <p14:creationId xmlns:p14="http://schemas.microsoft.com/office/powerpoint/2010/main" val="3057571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Gender Transitioning</a:t>
            </a:r>
          </a:p>
        </p:txBody>
      </p:sp>
      <p:sp>
        <p:nvSpPr>
          <p:cNvPr id="6" name="Content Placeholder 5"/>
          <p:cNvSpPr>
            <a:spLocks noGrp="1"/>
          </p:cNvSpPr>
          <p:nvPr>
            <p:ph idx="1"/>
          </p:nvPr>
        </p:nvSpPr>
        <p:spPr>
          <a:xfrm>
            <a:off x="490330" y="1825625"/>
            <a:ext cx="10863470" cy="4351338"/>
          </a:xfrm>
        </p:spPr>
        <p:txBody>
          <a:bodyPr/>
          <a:lstStyle/>
          <a:p>
            <a:r>
              <a:rPr lang="en-CA" dirty="0"/>
              <a:t>What all goes into it?</a:t>
            </a:r>
            <a:br>
              <a:rPr lang="en-CA" dirty="0"/>
            </a:br>
            <a:br>
              <a:rPr lang="en-CA" dirty="0"/>
            </a:br>
            <a:br>
              <a:rPr lang="en-CA" dirty="0"/>
            </a:br>
            <a:br>
              <a:rPr lang="en-CA" dirty="0"/>
            </a:br>
            <a:br>
              <a:rPr lang="en-CA" dirty="0"/>
            </a:br>
            <a:br>
              <a:rPr lang="en-CA" dirty="0"/>
            </a:br>
            <a:br>
              <a:rPr lang="en-CA" dirty="0"/>
            </a:br>
            <a:endParaRPr lang="en-CA" dirty="0"/>
          </a:p>
          <a:p>
            <a:r>
              <a:rPr lang="en-CA" dirty="0"/>
              <a:t>Does this look the same from case-case or person-person?</a:t>
            </a:r>
          </a:p>
        </p:txBody>
      </p:sp>
    </p:spTree>
    <p:extLst>
      <p:ext uri="{BB962C8B-B14F-4D97-AF65-F5344CB8AC3E}">
        <p14:creationId xmlns:p14="http://schemas.microsoft.com/office/powerpoint/2010/main" val="1136028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Gender Transitioning</a:t>
            </a:r>
          </a:p>
        </p:txBody>
      </p:sp>
      <p:sp>
        <p:nvSpPr>
          <p:cNvPr id="6" name="Content Placeholder 5"/>
          <p:cNvSpPr>
            <a:spLocks noGrp="1"/>
          </p:cNvSpPr>
          <p:nvPr>
            <p:ph idx="1"/>
          </p:nvPr>
        </p:nvSpPr>
        <p:spPr>
          <a:xfrm>
            <a:off x="490330" y="1825625"/>
            <a:ext cx="10863470" cy="4800462"/>
          </a:xfrm>
        </p:spPr>
        <p:txBody>
          <a:bodyPr>
            <a:normAutofit/>
          </a:bodyPr>
          <a:lstStyle/>
          <a:p>
            <a:r>
              <a:rPr lang="en-CA" dirty="0"/>
              <a:t>What all goes into it?</a:t>
            </a:r>
            <a:br>
              <a:rPr lang="en-CA" dirty="0"/>
            </a:br>
            <a:br>
              <a:rPr lang="en-CA" dirty="0"/>
            </a:br>
            <a:r>
              <a:rPr lang="en-US" dirty="0"/>
              <a:t>emotional (sense of self), </a:t>
            </a:r>
            <a:br>
              <a:rPr lang="en-US" dirty="0"/>
            </a:br>
            <a:r>
              <a:rPr lang="en-US" dirty="0"/>
              <a:t>physical (presentation to others), </a:t>
            </a:r>
            <a:br>
              <a:rPr lang="en-US" dirty="0"/>
            </a:br>
            <a:r>
              <a:rPr lang="en-US" dirty="0"/>
              <a:t>medical (hormones, surgery), </a:t>
            </a:r>
            <a:br>
              <a:rPr lang="en-US" dirty="0"/>
            </a:br>
            <a:r>
              <a:rPr lang="en-US" dirty="0"/>
              <a:t>social (impact on the individual, peers, family, school, coworkers)</a:t>
            </a:r>
            <a:br>
              <a:rPr lang="en-US" dirty="0"/>
            </a:br>
            <a:endParaRPr lang="en-CA" dirty="0"/>
          </a:p>
          <a:p>
            <a:r>
              <a:rPr lang="en-CA" dirty="0"/>
              <a:t>Does this look the same from case-case or person-person?</a:t>
            </a:r>
            <a:br>
              <a:rPr lang="en-CA" dirty="0"/>
            </a:br>
            <a:r>
              <a:rPr lang="en-CA" b="1" dirty="0"/>
              <a:t>Of course not! Medical transitions look different from case-case, social transitions look different from case-case. </a:t>
            </a:r>
          </a:p>
        </p:txBody>
      </p:sp>
    </p:spTree>
    <p:extLst>
      <p:ext uri="{BB962C8B-B14F-4D97-AF65-F5344CB8AC3E}">
        <p14:creationId xmlns:p14="http://schemas.microsoft.com/office/powerpoint/2010/main" val="3130792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Poster Project</a:t>
            </a:r>
            <a:br>
              <a:rPr lang="en-CA" dirty="0"/>
            </a:br>
            <a:r>
              <a:rPr lang="en-CA" sz="2800" dirty="0"/>
              <a:t>see assignment sheet for more details</a:t>
            </a:r>
            <a:endParaRPr lang="en-CA" dirty="0"/>
          </a:p>
        </p:txBody>
      </p:sp>
      <p:sp>
        <p:nvSpPr>
          <p:cNvPr id="3" name="Content Placeholder 2"/>
          <p:cNvSpPr>
            <a:spLocks noGrp="1"/>
          </p:cNvSpPr>
          <p:nvPr>
            <p:ph idx="1"/>
          </p:nvPr>
        </p:nvSpPr>
        <p:spPr>
          <a:xfrm>
            <a:off x="281608" y="1690688"/>
            <a:ext cx="10515600" cy="4351338"/>
          </a:xfrm>
        </p:spPr>
        <p:txBody>
          <a:bodyPr>
            <a:normAutofit fontScale="92500" lnSpcReduction="10000"/>
          </a:bodyPr>
          <a:lstStyle/>
          <a:p>
            <a:r>
              <a:rPr lang="en-CA" dirty="0"/>
              <a:t>Select a resource or topic in this unit to create a resource we can make available to students in the school.</a:t>
            </a:r>
            <a:br>
              <a:rPr lang="en-CA" dirty="0"/>
            </a:br>
            <a:endParaRPr lang="en-CA" dirty="0"/>
          </a:p>
          <a:p>
            <a:r>
              <a:rPr lang="en-CA" dirty="0"/>
              <a:t>This can include consent, warnings about online dating,</a:t>
            </a:r>
            <a:br>
              <a:rPr lang="en-CA" dirty="0"/>
            </a:br>
            <a:r>
              <a:rPr lang="en-CA" dirty="0"/>
              <a:t>information about a certain aspect of LGBTQ2+ rights</a:t>
            </a:r>
            <a:br>
              <a:rPr lang="en-CA" dirty="0"/>
            </a:br>
            <a:r>
              <a:rPr lang="en-CA" dirty="0"/>
              <a:t>or services for transitioning individuals.</a:t>
            </a:r>
            <a:br>
              <a:rPr lang="en-CA" dirty="0"/>
            </a:br>
            <a:endParaRPr lang="en-CA" dirty="0"/>
          </a:p>
          <a:p>
            <a:r>
              <a:rPr lang="en-CA" dirty="0"/>
              <a:t>You can use an existing ad from a resource, however,</a:t>
            </a:r>
            <a:br>
              <a:rPr lang="en-CA" dirty="0"/>
            </a:br>
            <a:r>
              <a:rPr lang="en-CA" dirty="0"/>
              <a:t>you will need to write a more detailed reflection on </a:t>
            </a:r>
            <a:br>
              <a:rPr lang="en-CA" dirty="0"/>
            </a:br>
            <a:r>
              <a:rPr lang="en-CA" dirty="0"/>
              <a:t>why you selected this resource (what need are you </a:t>
            </a:r>
            <a:br>
              <a:rPr lang="en-CA" dirty="0"/>
            </a:br>
            <a:r>
              <a:rPr lang="en-CA" dirty="0"/>
              <a:t>addressing, why, how will this help, </a:t>
            </a:r>
            <a:br>
              <a:rPr lang="en-CA" dirty="0"/>
            </a:br>
            <a:r>
              <a:rPr lang="en-CA" dirty="0"/>
              <a:t>what are potential complications)?</a:t>
            </a:r>
          </a:p>
        </p:txBody>
      </p:sp>
      <p:pic>
        <p:nvPicPr>
          <p:cNvPr id="4" name="Picture 3"/>
          <p:cNvPicPr>
            <a:picLocks noChangeAspect="1"/>
          </p:cNvPicPr>
          <p:nvPr/>
        </p:nvPicPr>
        <p:blipFill>
          <a:blip r:embed="rId2"/>
          <a:stretch>
            <a:fillRect/>
          </a:stretch>
        </p:blipFill>
        <p:spPr>
          <a:xfrm>
            <a:off x="8546116" y="2140226"/>
            <a:ext cx="3645884" cy="4717774"/>
          </a:xfrm>
          <a:prstGeom prst="rect">
            <a:avLst/>
          </a:prstGeom>
        </p:spPr>
      </p:pic>
    </p:spTree>
    <p:extLst>
      <p:ext uri="{BB962C8B-B14F-4D97-AF65-F5344CB8AC3E}">
        <p14:creationId xmlns:p14="http://schemas.microsoft.com/office/powerpoint/2010/main" val="20157555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TotalTime>
  <Words>555</Words>
  <Application>Microsoft Office PowerPoint</Application>
  <PresentationFormat>Widescreen</PresentationFormat>
  <Paragraphs>114</Paragraphs>
  <Slides>22</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LGBTQ2+ Health</vt:lpstr>
      <vt:lpstr>Saskatchewan Medical Transition Guide http://www.transsask.ca/wp-content/uploads/2019/02/Saskatchewan-Medical-Transition-Guide-Final-Draft-1.pdf </vt:lpstr>
      <vt:lpstr>What are other resources available to members of the LGBTQ2+ community?</vt:lpstr>
      <vt:lpstr>What are other resources available to members of the LGBTQ2+ community?</vt:lpstr>
      <vt:lpstr>What are other resources available to members of the LGBTQ2+ community?</vt:lpstr>
      <vt:lpstr>What are other resources available to members of the LGBTQ2+ community?</vt:lpstr>
      <vt:lpstr>Influences on Sexual Decision-Making</vt:lpstr>
      <vt:lpstr>Influences on Sexual Decision-Making</vt:lpstr>
      <vt:lpstr>Influences on Sexual Decision-Making</vt:lpstr>
      <vt:lpstr>Stressful Sexual Situations</vt:lpstr>
      <vt:lpstr>Stressful Sexual Situations</vt:lpstr>
      <vt:lpstr>Online Dating Apps</vt:lpstr>
      <vt:lpstr>Online Dating Apps</vt:lpstr>
      <vt:lpstr>Consent &amp; Coping Explain how the concept of consent, sexual limits and communication contributes to overall health and wellbeing.</vt:lpstr>
      <vt:lpstr>Consent &amp; Coping Explain how the concept of consent, sexual limits and communication contributes to overall health and wellbeing.</vt:lpstr>
      <vt:lpstr>Factors that affect health of LGBTQ2+ individuals</vt:lpstr>
      <vt:lpstr>Understanding our Gender Identity and Sexual Orientation</vt:lpstr>
      <vt:lpstr>Understanding our Gender Identity and Sexual Orientation</vt:lpstr>
      <vt:lpstr>Rights and Access</vt:lpstr>
      <vt:lpstr>Gender Transitioning</vt:lpstr>
      <vt:lpstr>Gender Transitioning</vt:lpstr>
      <vt:lpstr>Poster Project see assignment sheet for more details</vt:lpstr>
    </vt:vector>
  </TitlesOfParts>
  <Company>Prairie South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LGBTQ2+ Health</dc:title>
  <dc:creator>Petlak, Logan</dc:creator>
  <cp:lastModifiedBy>Petlak, Logan</cp:lastModifiedBy>
  <cp:revision>23</cp:revision>
  <cp:lastPrinted>2019-04-01T17:40:04Z</cp:lastPrinted>
  <dcterms:created xsi:type="dcterms:W3CDTF">2019-04-01T15:50:23Z</dcterms:created>
  <dcterms:modified xsi:type="dcterms:W3CDTF">2019-04-08T17:04:34Z</dcterms:modified>
</cp:coreProperties>
</file>